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3"/>
  </p:notesMasterIdLst>
  <p:sldIdLst>
    <p:sldId id="1075" r:id="rId3"/>
    <p:sldId id="1059" r:id="rId4"/>
    <p:sldId id="1068" r:id="rId5"/>
    <p:sldId id="1046" r:id="rId6"/>
    <p:sldId id="1070" r:id="rId7"/>
    <p:sldId id="1029" r:id="rId8"/>
    <p:sldId id="1047" r:id="rId9"/>
    <p:sldId id="1060" r:id="rId10"/>
    <p:sldId id="1072" r:id="rId11"/>
    <p:sldId id="1073" r:id="rId12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000000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0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59759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phân tích trên bảng lớp sẽ dễ hiểu hơn thầy cô nhé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4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  <p:sldLayoutId id="2147483744" r:id="rId5"/>
    <p:sldLayoutId id="2147483745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69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66: LUYỆN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TẬP CHUNG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562324" y="398531"/>
            <a:ext cx="103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1. Chọn kết quả cho mỗi phép tính.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D8879-F5B8-2BF0-24B8-200246736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488" y="1044862"/>
            <a:ext cx="7552861" cy="541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4F5A0B-928C-6046-2FE6-3B90E2CDE0EE}"/>
              </a:ext>
            </a:extLst>
          </p:cNvPr>
          <p:cNvCxnSpPr/>
          <p:nvPr/>
        </p:nvCxnSpPr>
        <p:spPr>
          <a:xfrm>
            <a:off x="5091953" y="1810871"/>
            <a:ext cx="1900518" cy="2492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D8CFCE-D74E-8F76-1BF7-C845F127EA9D}"/>
              </a:ext>
            </a:extLst>
          </p:cNvPr>
          <p:cNvCxnSpPr>
            <a:cxnSpLocks/>
          </p:cNvCxnSpPr>
          <p:nvPr/>
        </p:nvCxnSpPr>
        <p:spPr>
          <a:xfrm>
            <a:off x="5316071" y="3056965"/>
            <a:ext cx="1676400" cy="2572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C71F38-D51A-A8CF-FB4F-C1602E865848}"/>
              </a:ext>
            </a:extLst>
          </p:cNvPr>
          <p:cNvCxnSpPr>
            <a:cxnSpLocks/>
          </p:cNvCxnSpPr>
          <p:nvPr/>
        </p:nvCxnSpPr>
        <p:spPr>
          <a:xfrm flipV="1">
            <a:off x="5316071" y="1810871"/>
            <a:ext cx="1891553" cy="24518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93EA5-8E29-ADB7-3875-9496FB077BDD}"/>
              </a:ext>
            </a:extLst>
          </p:cNvPr>
          <p:cNvCxnSpPr>
            <a:cxnSpLocks/>
          </p:cNvCxnSpPr>
          <p:nvPr/>
        </p:nvCxnSpPr>
        <p:spPr>
          <a:xfrm flipV="1">
            <a:off x="5208494" y="3361291"/>
            <a:ext cx="1891553" cy="24518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21500" y="778223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2. Tính bằng cách thuận tiện nhất.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/>
              <p:nvPr/>
            </p:nvSpPr>
            <p:spPr>
              <a:xfrm>
                <a:off x="604263" y="1882837"/>
                <a:ext cx="4277596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3" y="1882837"/>
                <a:ext cx="4277596" cy="1141403"/>
              </a:xfrm>
              <a:prstGeom prst="rect">
                <a:avLst/>
              </a:prstGeom>
              <a:blipFill>
                <a:blip r:embed="rId2"/>
                <a:stretch>
                  <a:fillRect l="-6410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955E2-227E-6D6A-BC8B-E2A72B8FF74E}"/>
                  </a:ext>
                </a:extLst>
              </p:cNvPr>
              <p:cNvSpPr txBox="1"/>
              <p:nvPr/>
            </p:nvSpPr>
            <p:spPr>
              <a:xfrm>
                <a:off x="4142464" y="1882837"/>
                <a:ext cx="4594652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955E2-227E-6D6A-BC8B-E2A72B8FF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64" y="1882837"/>
                <a:ext cx="4594652" cy="1141403"/>
              </a:xfrm>
              <a:prstGeom prst="rect">
                <a:avLst/>
              </a:prstGeom>
              <a:blipFill>
                <a:blip r:embed="rId3"/>
                <a:stretch>
                  <a:fillRect l="-6109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FC7FCD-3766-30EE-EC3B-2387962B3BF7}"/>
                  </a:ext>
                </a:extLst>
              </p:cNvPr>
              <p:cNvSpPr txBox="1"/>
              <p:nvPr/>
            </p:nvSpPr>
            <p:spPr>
              <a:xfrm>
                <a:off x="8185546" y="1882837"/>
                <a:ext cx="2488678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FC7FCD-3766-30EE-EC3B-2387962B3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46" y="1882837"/>
                <a:ext cx="2488678" cy="1141403"/>
              </a:xfrm>
              <a:prstGeom prst="rect">
                <a:avLst/>
              </a:prstGeom>
              <a:blipFill>
                <a:blip r:embed="rId4"/>
                <a:stretch>
                  <a:fillRect l="-11275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5F3EF-482C-131E-2606-4858468310FD}"/>
                  </a:ext>
                </a:extLst>
              </p:cNvPr>
              <p:cNvSpPr txBox="1"/>
              <p:nvPr/>
            </p:nvSpPr>
            <p:spPr>
              <a:xfrm>
                <a:off x="10338563" y="1882837"/>
                <a:ext cx="1618004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5F3EF-482C-131E-2606-48584683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563" y="1882837"/>
                <a:ext cx="1618004" cy="1159228"/>
              </a:xfrm>
              <a:prstGeom prst="rect">
                <a:avLst/>
              </a:prstGeom>
              <a:blipFill>
                <a:blip r:embed="rId5"/>
                <a:stretch>
                  <a:fillRect l="-1735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53C23D-C1F7-052C-061E-752ACFBF4CEF}"/>
                  </a:ext>
                </a:extLst>
              </p:cNvPr>
              <p:cNvSpPr txBox="1"/>
              <p:nvPr/>
            </p:nvSpPr>
            <p:spPr>
              <a:xfrm>
                <a:off x="604263" y="3677974"/>
                <a:ext cx="6067690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53C23D-C1F7-052C-061E-752ACFBF4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3" y="3677974"/>
                <a:ext cx="6067690" cy="1141403"/>
              </a:xfrm>
              <a:prstGeom prst="rect">
                <a:avLst/>
              </a:prstGeom>
              <a:blipFill>
                <a:blip r:embed="rId6"/>
                <a:stretch>
                  <a:fillRect l="-4523" t="-53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20756-1768-DFCD-55B0-9C9EC7FDF11C}"/>
                  </a:ext>
                </a:extLst>
              </p:cNvPr>
              <p:cNvSpPr txBox="1"/>
              <p:nvPr/>
            </p:nvSpPr>
            <p:spPr>
              <a:xfrm>
                <a:off x="4374627" y="3677973"/>
                <a:ext cx="3481749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20756-1768-DFCD-55B0-9C9EC7FD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27" y="3677973"/>
                <a:ext cx="3481749" cy="1141403"/>
              </a:xfrm>
              <a:prstGeom prst="rect">
                <a:avLst/>
              </a:prstGeom>
              <a:blipFill>
                <a:blip r:embed="rId7"/>
                <a:stretch>
                  <a:fillRect l="-8056" t="-532" r="-385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87C1E-6FB4-B369-A23C-6EDC26BC19DF}"/>
                  </a:ext>
                </a:extLst>
              </p:cNvPr>
              <p:cNvSpPr txBox="1"/>
              <p:nvPr/>
            </p:nvSpPr>
            <p:spPr>
              <a:xfrm>
                <a:off x="7594282" y="3677972"/>
                <a:ext cx="3481749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87C1E-6FB4-B369-A23C-6EDC26BC1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82" y="3677972"/>
                <a:ext cx="3481749" cy="1141403"/>
              </a:xfrm>
              <a:prstGeom prst="rect">
                <a:avLst/>
              </a:prstGeom>
              <a:blipFill>
                <a:blip r:embed="rId8"/>
                <a:stretch>
                  <a:fillRect l="-8056" t="-53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EAE7E-E110-43E8-5133-FB45B58D65C3}"/>
                  </a:ext>
                </a:extLst>
              </p:cNvPr>
              <p:cNvSpPr txBox="1"/>
              <p:nvPr/>
            </p:nvSpPr>
            <p:spPr>
              <a:xfrm>
                <a:off x="9529561" y="3660147"/>
                <a:ext cx="1618004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EAE7E-E110-43E8-5133-FB45B58D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61" y="3660147"/>
                <a:ext cx="1618004" cy="1159228"/>
              </a:xfrm>
              <a:prstGeom prst="rect">
                <a:avLst/>
              </a:prstGeom>
              <a:blipFill>
                <a:blip r:embed="rId9"/>
                <a:stretch>
                  <a:fillRect l="-16917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0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Số?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 một chiếc vại ban đầu đựng 15 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+mj-lt"/>
                    <a:ea typeface="Cambria Math" panose="02040503050406030204" pitchFamily="18" charset="0"/>
                  </a:rPr>
                  <a:t> 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tương, người ta rót vào tất cả các lọ nhỏ có trong hình, mỗi lọ </a:t>
                </a:r>
                <a:r>
                  <a:rPr lang="en-US" sz="36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Trong vại còn lại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tương.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blipFill>
                <a:blip r:embed="rId2"/>
                <a:stretch>
                  <a:fillRect l="-1675" r="-1675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E5560D-24DD-8165-0719-D06A9601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16" y="3487623"/>
            <a:ext cx="575769" cy="575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8570-098E-DC3F-D9DE-29EA20178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819" y="4063392"/>
            <a:ext cx="3975303" cy="2013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79387-5EE7-E095-4791-E45C41B48538}"/>
              </a:ext>
            </a:extLst>
          </p:cNvPr>
          <p:cNvSpPr txBox="1"/>
          <p:nvPr/>
        </p:nvSpPr>
        <p:spPr>
          <a:xfrm>
            <a:off x="1668629" y="4529626"/>
            <a:ext cx="34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9986" y="619845"/>
            <a:ext cx="10914900" cy="21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800" b="1">
                <a:latin typeface="Cambria Math" panose="02040503050406030204" pitchFamily="18" charset="0"/>
                <a:ea typeface="Cambria Math" panose="02040503050406030204" pitchFamily="18" charset="0"/>
              </a:rPr>
              <a:t>3. Số?</a:t>
            </a:r>
          </a:p>
          <a:p>
            <a:pPr lvl="2" algn="just">
              <a:lnSpc>
                <a:spcPct val="150000"/>
              </a:lnSpc>
            </a:pP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Trong vại còn lại</a:t>
            </a:r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4800" i="1">
                <a:latin typeface="+mj-lt"/>
                <a:ea typeface="Cambria Math" panose="02040503050406030204" pitchFamily="18" charset="0"/>
              </a:rPr>
              <a:t>l</a:t>
            </a: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 tương.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5560D-24DD-8165-0719-D06A9601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66" y="2089129"/>
            <a:ext cx="575769" cy="575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8570-098E-DC3F-D9DE-29EA20178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103" y="3354540"/>
            <a:ext cx="5322864" cy="2695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0A512-87A0-4EBF-2ADC-E698036B5F0C}"/>
              </a:ext>
            </a:extLst>
          </p:cNvPr>
          <p:cNvSpPr txBox="1"/>
          <p:nvPr/>
        </p:nvSpPr>
        <p:spPr>
          <a:xfrm>
            <a:off x="999986" y="1869181"/>
            <a:ext cx="10492767" cy="1015663"/>
          </a:xfrm>
          <a:prstGeom prst="rect">
            <a:avLst/>
          </a:prstGeom>
          <a:solidFill>
            <a:srgbClr val="FFFCEF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Trong vại còn lại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6000" i="1">
                <a:latin typeface="+mj-lt"/>
                <a:ea typeface="Cambria Math" panose="02040503050406030204" pitchFamily="18" charset="0"/>
              </a:rPr>
              <a:t>l</a:t>
            </a: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 tương.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vi-VN" sz="6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786328" y="559957"/>
                <a:ext cx="10589182" cy="517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</a:t>
                </a:r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 nay, ông nội của Việt 72 tuổi, tuổi của Việt bằng</a:t>
                </a:r>
                <a:r>
                  <a:rPr lang="en-US" sz="5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tuổi của ông nội. Anh Chúc lớn hơn Việt 5 tuổi. Hỏi năm nay anh Chúc bao nhiêu tuổi?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7"/>
                <a:ext cx="10589182" cy="5174815"/>
              </a:xfrm>
              <a:prstGeom prst="rect">
                <a:avLst/>
              </a:prstGeom>
              <a:blipFill>
                <a:blip r:embed="rId3"/>
                <a:stretch>
                  <a:fillRect l="-2763" r="-2763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4237854" y="794328"/>
            <a:ext cx="7137656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786328" y="2165498"/>
            <a:ext cx="10589182" cy="12635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A42B8-EB13-6BDC-5698-DBBCB2E7CCE4}"/>
              </a:ext>
            </a:extLst>
          </p:cNvPr>
          <p:cNvSpPr/>
          <p:nvPr/>
        </p:nvSpPr>
        <p:spPr>
          <a:xfrm>
            <a:off x="786328" y="3590886"/>
            <a:ext cx="8160448" cy="10169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A5BD8-9B94-A5E0-344D-5C86E15BC290}"/>
                  </a:ext>
                </a:extLst>
              </p:cNvPr>
              <p:cNvSpPr txBox="1"/>
              <p:nvPr/>
            </p:nvSpPr>
            <p:spPr>
              <a:xfrm>
                <a:off x="786328" y="559956"/>
                <a:ext cx="10589182" cy="517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</a:t>
                </a:r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 nay, ông nội của Việt 72 tuổi, tuổi của Việt bằng</a:t>
                </a:r>
                <a:r>
                  <a:rPr lang="en-US" sz="5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tuổi của ông nội. Anh Chúc lớn hơn Việt 5 tuổi. </a:t>
                </a:r>
                <a:r>
                  <a:rPr lang="vi-VN" sz="50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 năm nay anh Chúc bao nhiêu tuổi?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A5BD8-9B94-A5E0-344D-5C86E15B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6"/>
                <a:ext cx="10589182" cy="5174815"/>
              </a:xfrm>
              <a:prstGeom prst="rect">
                <a:avLst/>
              </a:prstGeom>
              <a:blipFill>
                <a:blip r:embed="rId4"/>
                <a:stretch>
                  <a:fillRect l="-2763" r="-2763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3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793982"/>
            <a:ext cx="22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2881146" y="1605114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Tuổi của Việt năm nay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848903" y="2335132"/>
                <a:ext cx="7905749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72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 9 (tuổi) </a:t>
                </a:r>
                <a:endParaRPr lang="vi-VN" sz="3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03" y="2335132"/>
                <a:ext cx="7905749" cy="878510"/>
              </a:xfrm>
              <a:prstGeom prst="rect">
                <a:avLst/>
              </a:prstGeom>
              <a:blipFill>
                <a:blip r:embed="rId3"/>
                <a:stretch>
                  <a:fillRect l="-231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214910" y="4831283"/>
            <a:ext cx="65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Đáp số:  14 tuổi.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0582E-2029-3892-0DC5-0AD596E1E43C}"/>
              </a:ext>
            </a:extLst>
          </p:cNvPr>
          <p:cNvSpPr txBox="1"/>
          <p:nvPr/>
        </p:nvSpPr>
        <p:spPr>
          <a:xfrm>
            <a:off x="2881146" y="3322011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Tuổi của anh Chúc năm nay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DCCD4-29D8-1712-CD4E-D23872F708AF}"/>
              </a:ext>
            </a:extLst>
          </p:cNvPr>
          <p:cNvSpPr txBox="1"/>
          <p:nvPr/>
        </p:nvSpPr>
        <p:spPr>
          <a:xfrm>
            <a:off x="3848903" y="4076647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9 + 5 = 14 (tuổi)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95406" y="620544"/>
            <a:ext cx="103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5. Tìm phân số thích hợp.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97D3F-DA46-5682-57B8-5D3D39460AFE}"/>
              </a:ext>
            </a:extLst>
          </p:cNvPr>
          <p:cNvGrpSpPr/>
          <p:nvPr/>
        </p:nvGrpSpPr>
        <p:grpSpPr>
          <a:xfrm>
            <a:off x="1306394" y="1200709"/>
            <a:ext cx="10318837" cy="2482603"/>
            <a:chOff x="1306394" y="1200709"/>
            <a:chExt cx="10318837" cy="2482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1318" y="3067289"/>
              <a:ext cx="575769" cy="5801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7EA0B5-8D4E-B469-3408-435DC82A740B}"/>
                </a:ext>
              </a:extLst>
            </p:cNvPr>
            <p:cNvSpPr txBox="1"/>
            <p:nvPr/>
          </p:nvSpPr>
          <p:spPr>
            <a:xfrm>
              <a:off x="1306394" y="1200709"/>
              <a:ext cx="10318837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Hình dưới đây cho biết chiều rộng và diện tích của các hình chữ nhật nhỏ. Chiều dài của hình chữ nhật lớn nhất trong hình là</a:t>
              </a:r>
              <a:r>
                <a:rPr lang="en-US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cm.</a:t>
              </a:r>
            </a:p>
          </p:txBody>
        </p:sp>
      </p:grpSp>
      <p:pic>
        <p:nvPicPr>
          <p:cNvPr id="1026" name="Picture 2" descr="Toán lớp 4 Kết nối tri thức Bài 66: Luyện tập chung (trang 98 Tập 2) | Giải Toán lớp 4">
            <a:extLst>
              <a:ext uri="{FF2B5EF4-FFF2-40B4-BE49-F238E27FC236}">
                <a16:creationId xmlns:a16="http://schemas.microsoft.com/office/drawing/2014/main" id="{16EC4C39-FFCD-CE19-8F67-4C73CBB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3" y="4076553"/>
            <a:ext cx="10512768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03CEB-0544-AFBD-B5B6-485AD7DED36D}"/>
              </a:ext>
            </a:extLst>
          </p:cNvPr>
          <p:cNvSpPr txBox="1"/>
          <p:nvPr/>
        </p:nvSpPr>
        <p:spPr>
          <a:xfrm>
            <a:off x="1820874" y="5908215"/>
            <a:ext cx="826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22555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97D3F-DA46-5682-57B8-5D3D39460AFE}"/>
              </a:ext>
            </a:extLst>
          </p:cNvPr>
          <p:cNvGrpSpPr/>
          <p:nvPr/>
        </p:nvGrpSpPr>
        <p:grpSpPr>
          <a:xfrm>
            <a:off x="1306394" y="1200709"/>
            <a:ext cx="10318837" cy="2431178"/>
            <a:chOff x="1306394" y="1200709"/>
            <a:chExt cx="10318837" cy="24311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7EA0B5-8D4E-B469-3408-435DC82A740B}"/>
                </a:ext>
              </a:extLst>
            </p:cNvPr>
            <p:cNvSpPr txBox="1"/>
            <p:nvPr/>
          </p:nvSpPr>
          <p:spPr>
            <a:xfrm>
              <a:off x="1306394" y="1200709"/>
              <a:ext cx="10318837" cy="243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vi-VN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Chiều dài của hình chữ nhật lớn nhất trong hình là</a:t>
              </a:r>
              <a:r>
                <a:rPr lang="en-US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 cm.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9153" y="2777119"/>
              <a:ext cx="777119" cy="783052"/>
            </a:xfrm>
            <a:prstGeom prst="rect">
              <a:avLst/>
            </a:prstGeom>
          </p:spPr>
        </p:pic>
      </p:grpSp>
      <p:pic>
        <p:nvPicPr>
          <p:cNvPr id="1026" name="Picture 2" descr="Toán lớp 4 Kết nối tri thức Bài 66: Luyện tập chung (trang 98 Tập 2) | Giải Toán lớp 4">
            <a:extLst>
              <a:ext uri="{FF2B5EF4-FFF2-40B4-BE49-F238E27FC236}">
                <a16:creationId xmlns:a16="http://schemas.microsoft.com/office/drawing/2014/main" id="{16EC4C39-FFCD-CE19-8F67-4C73CBB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3" y="4239984"/>
            <a:ext cx="10512768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3D3EDE-B055-4C72-9BC1-364E59702471}"/>
                  </a:ext>
                </a:extLst>
              </p:cNvPr>
              <p:cNvSpPr txBox="1"/>
              <p:nvPr/>
            </p:nvSpPr>
            <p:spPr>
              <a:xfrm>
                <a:off x="1234634" y="1194596"/>
                <a:ext cx="10318837" cy="29601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vi-VN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Chiều dài của hình chữ nhật lớn nhất trong hình là</a:t>
                </a:r>
                <a:r>
                  <a:rPr lang="en-US" sz="5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3D3EDE-B055-4C72-9BC1-364E59702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" y="1194596"/>
                <a:ext cx="10318837" cy="2960169"/>
              </a:xfrm>
              <a:prstGeom prst="rect">
                <a:avLst/>
              </a:prstGeom>
              <a:blipFill>
                <a:blip r:embed="rId6"/>
                <a:stretch>
                  <a:fillRect l="-3191" r="-3191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95406" y="548265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5. Tìm phân số thích hợp.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F7A84-76A3-4331-B5E2-5B0BDB864FE5}:104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270</Words>
  <Application>Microsoft Office PowerPoint</Application>
  <PresentationFormat>Custom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510</cp:revision>
  <dcterms:modified xsi:type="dcterms:W3CDTF">2025-04-27T08:30:23Z</dcterms:modified>
</cp:coreProperties>
</file>