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63" r:id="rId2"/>
  </p:sldMasterIdLst>
  <p:notesMasterIdLst>
    <p:notesMasterId r:id="rId15"/>
  </p:notesMasterIdLst>
  <p:sldIdLst>
    <p:sldId id="1053" r:id="rId3"/>
    <p:sldId id="853" r:id="rId4"/>
    <p:sldId id="1024" r:id="rId5"/>
    <p:sldId id="1039" r:id="rId6"/>
    <p:sldId id="1028" r:id="rId7"/>
    <p:sldId id="1029" r:id="rId8"/>
    <p:sldId id="1045" r:id="rId9"/>
    <p:sldId id="1046" r:id="rId10"/>
    <p:sldId id="1047" r:id="rId11"/>
    <p:sldId id="1048" r:id="rId12"/>
    <p:sldId id="1049" r:id="rId13"/>
    <p:sldId id="988" r:id="rId14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EF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79" autoAdjust="0"/>
  </p:normalViewPr>
  <p:slideViewPr>
    <p:cSldViewPr snapToGrid="0">
      <p:cViewPr varScale="1">
        <p:scale>
          <a:sx n="65" d="100"/>
          <a:sy n="65" d="100"/>
        </p:scale>
        <p:origin x="360" y="-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44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" name="Google Shape;10;p2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64671" y="1647817"/>
            <a:ext cx="8832096" cy="287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10" b="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623892" y="4521384"/>
            <a:ext cx="6913654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2"/>
          </p:nvPr>
        </p:nvSpPr>
        <p:spPr>
          <a:xfrm>
            <a:off x="9009888" y="788812"/>
            <a:ext cx="1728513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1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78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91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8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61" name="Google Shape;1061;p3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88" name="Google Shape;1088;p34"/>
          <p:cNvSpPr/>
          <p:nvPr/>
        </p:nvSpPr>
        <p:spPr>
          <a:xfrm>
            <a:off x="948614" y="719400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10540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121" name="Google Shape;1121;p3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48" name="Google Shape;1148;p3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373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8" r:id="rId3"/>
    <p:sldLayoutId id="2147483739" r:id="rId4"/>
    <p:sldLayoutId id="2147483741" r:id="rId5"/>
    <p:sldLayoutId id="2147483743" r:id="rId6"/>
    <p:sldLayoutId id="2147483744" r:id="rId7"/>
    <p:sldLayoutId id="2147483745" r:id="rId8"/>
    <p:sldLayoutId id="2147483748" r:id="rId9"/>
    <p:sldLayoutId id="214748374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2025/4/27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18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84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658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BÀI 65: TÌM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PHÂN SỐ CỦA MỘT SỐ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(T1)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742206" y="292628"/>
                <a:ext cx="7110875" cy="615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</a:t>
                </a:r>
                <a:r>
                  <a:rPr lang="en-US" altLang="en-US" sz="3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Trong tháng Một, một công ty sản xuất được 4 500 đôi giày. Số đôi giày công ty đó sản xuất được trong tháng Hai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số đôi giày sản xuất trong tháng Một. Tính số đôi giày công ty sản xuất được trong tháng Hai.</a:t>
                </a:r>
                <a:r>
                  <a:rPr lang="en-US" sz="3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36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06" y="292628"/>
                <a:ext cx="7110875" cy="6155916"/>
              </a:xfrm>
              <a:prstGeom prst="rect">
                <a:avLst/>
              </a:prstGeom>
              <a:blipFill>
                <a:blip r:embed="rId3"/>
                <a:stretch>
                  <a:fillRect l="-2659" r="-2573" b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5D7814E-96FE-0CFF-16E5-9F085F560F06}"/>
              </a:ext>
            </a:extLst>
          </p:cNvPr>
          <p:cNvSpPr/>
          <p:nvPr/>
        </p:nvSpPr>
        <p:spPr>
          <a:xfrm>
            <a:off x="3090960" y="1113801"/>
            <a:ext cx="3148476" cy="974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D6E74-E6B9-2789-FEB1-E2868150AD37}"/>
              </a:ext>
            </a:extLst>
          </p:cNvPr>
          <p:cNvSpPr/>
          <p:nvPr/>
        </p:nvSpPr>
        <p:spPr>
          <a:xfrm>
            <a:off x="2891133" y="3052286"/>
            <a:ext cx="1672511" cy="972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A6AD0B-F121-0AAD-3530-669020BBE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2403" y="1871743"/>
            <a:ext cx="3099960" cy="311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C06E9B-749E-265A-52DC-B46E2C11C358}"/>
                  </a:ext>
                </a:extLst>
              </p:cNvPr>
              <p:cNvSpPr txBox="1"/>
              <p:nvPr/>
            </p:nvSpPr>
            <p:spPr>
              <a:xfrm>
                <a:off x="742206" y="292628"/>
                <a:ext cx="7110875" cy="615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</a:t>
                </a:r>
                <a:r>
                  <a:rPr lang="en-US" altLang="en-US" sz="3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Trong tháng Một, một công ty sản xuất được 4 500 đôi giày. Số đôi giày công ty đó sản xuất được trong tháng Hai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số đôi giày sản xuất trong tháng Một. </a:t>
                </a:r>
                <a:r>
                  <a:rPr lang="en-US" altLang="en-US" sz="36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 số đôi giày công ty sản xuất được trong tháng Hai.</a:t>
                </a:r>
                <a:r>
                  <a:rPr lang="en-US" sz="36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3600" b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C06E9B-749E-265A-52DC-B46E2C11C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06" y="292628"/>
                <a:ext cx="7110875" cy="6155916"/>
              </a:xfrm>
              <a:prstGeom prst="rect">
                <a:avLst/>
              </a:prstGeom>
              <a:blipFill>
                <a:blip r:embed="rId6"/>
                <a:stretch>
                  <a:fillRect l="-2659" r="-2573" b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5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268" y="602750"/>
            <a:ext cx="11284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3. 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488696" y="987470"/>
            <a:ext cx="225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Bài giải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768369" y="1756911"/>
            <a:ext cx="10625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Số đôi giày công ty sản xuất được trong tháng Hai là:</a:t>
            </a:r>
            <a:endParaRPr lang="vi-VN" sz="9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3024151" y="3203461"/>
                <a:ext cx="7905749" cy="141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4 500 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2 700</a:t>
                </a:r>
                <a:r>
                  <a:rPr lang="en-US" sz="7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(đôi)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51" y="3203461"/>
                <a:ext cx="7905749" cy="1411156"/>
              </a:xfrm>
              <a:prstGeom prst="rect">
                <a:avLst/>
              </a:prstGeom>
              <a:blipFill>
                <a:blip r:embed="rId3"/>
                <a:stretch>
                  <a:fillRect l="-3470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4703849" y="4932970"/>
            <a:ext cx="6539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Đáp số:  2 700 đôi.</a:t>
            </a:r>
            <a:endParaRPr lang="vi-VN" sz="4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8800" b="1">
                <a:solidFill>
                  <a:srgbClr val="000000"/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798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BE6DA-FFB9-0B59-ADA2-78F93E13A272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722EF-4DE3-D8A7-9D36-46715B5C0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9461" y="346023"/>
            <a:ext cx="9202917" cy="61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04C8A7-AE57-3943-FB13-0D2D54C1C8D2}"/>
                  </a:ext>
                </a:extLst>
              </p:cNvPr>
              <p:cNvSpPr txBox="1"/>
              <p:nvPr/>
            </p:nvSpPr>
            <p:spPr>
              <a:xfrm>
                <a:off x="1172105" y="802506"/>
                <a:ext cx="10989733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có thể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số bánh trong khay như sau:</a:t>
                </a:r>
                <a:endParaRPr lang="vi-VN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04C8A7-AE57-3943-FB13-0D2D54C1C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105" y="802506"/>
                <a:ext cx="10989733" cy="1140633"/>
              </a:xfrm>
              <a:prstGeom prst="rect">
                <a:avLst/>
              </a:prstGeom>
              <a:blipFill>
                <a:blip r:embed="rId2"/>
                <a:stretch>
                  <a:fillRect l="-1941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1DE3F6-86FE-CEC2-A84A-5D96709936AA}"/>
                  </a:ext>
                </a:extLst>
              </p:cNvPr>
              <p:cNvSpPr txBox="1"/>
              <p:nvPr/>
            </p:nvSpPr>
            <p:spPr>
              <a:xfrm>
                <a:off x="3753440" y="2288367"/>
                <a:ext cx="4966447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8 (cái)</a:t>
                </a:r>
                <a:endParaRPr lang="vi-VN" sz="4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1DE3F6-86FE-CEC2-A84A-5D9670993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440" y="2288367"/>
                <a:ext cx="4966447" cy="1140633"/>
              </a:xfrm>
              <a:prstGeom prst="rect">
                <a:avLst/>
              </a:prstGeom>
              <a:blipFill>
                <a:blip r:embed="rId3"/>
                <a:stretch>
                  <a:fillRect l="-442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1ACCB-1804-38A7-C3A3-36EFC8E71862}"/>
                  </a:ext>
                </a:extLst>
              </p:cNvPr>
              <p:cNvSpPr txBox="1"/>
              <p:nvPr/>
            </p:nvSpPr>
            <p:spPr>
              <a:xfrm>
                <a:off x="672168" y="4007311"/>
                <a:ext cx="10817501" cy="140269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Muốn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của 12, ta lấy 12 nhân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1ACCB-1804-38A7-C3A3-36EFC8E7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68" y="4007311"/>
                <a:ext cx="10817501" cy="1402692"/>
              </a:xfrm>
              <a:prstGeom prst="rect">
                <a:avLst/>
              </a:prstGeom>
              <a:blipFill>
                <a:blip r:embed="rId4"/>
                <a:stretch>
                  <a:fillRect l="-2535" r="-191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8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07AC0-3F86-A940-4D98-8211726E09ED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725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921500" y="739190"/>
                <a:ext cx="10318837" cy="3764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Một lớp học có 35 học sinh, trong đó </a:t>
                </a:r>
                <a:r>
                  <a:rPr lang="en-US" sz="48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số học sinh là nữ. Tính số học sinh nữ của lớp học đó.</a:t>
                </a:r>
                <a:endParaRPr lang="vi-VN" sz="8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00" y="739190"/>
                <a:ext cx="10318837" cy="3764428"/>
              </a:xfrm>
              <a:prstGeom prst="rect">
                <a:avLst/>
              </a:prstGeom>
              <a:blipFill>
                <a:blip r:embed="rId3"/>
                <a:stretch>
                  <a:fillRect l="-2658" r="-2717" b="-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5D7814E-96FE-0CFF-16E5-9F085F560F06}"/>
              </a:ext>
            </a:extLst>
          </p:cNvPr>
          <p:cNvSpPr/>
          <p:nvPr/>
        </p:nvSpPr>
        <p:spPr>
          <a:xfrm>
            <a:off x="5279619" y="896471"/>
            <a:ext cx="4240899" cy="974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D6E74-E6B9-2789-FEB1-E2868150AD37}"/>
              </a:ext>
            </a:extLst>
          </p:cNvPr>
          <p:cNvSpPr/>
          <p:nvPr/>
        </p:nvSpPr>
        <p:spPr>
          <a:xfrm>
            <a:off x="1840019" y="2134278"/>
            <a:ext cx="4883510" cy="12947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E1ADE-6E53-8EE7-094B-94AA35DC0062}"/>
                  </a:ext>
                </a:extLst>
              </p:cNvPr>
              <p:cNvSpPr txBox="1"/>
              <p:nvPr/>
            </p:nvSpPr>
            <p:spPr>
              <a:xfrm>
                <a:off x="921499" y="739190"/>
                <a:ext cx="10318837" cy="3764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Một lớp học có 35 học sinh, trong đó </a:t>
                </a:r>
                <a:r>
                  <a:rPr lang="en-US" sz="48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số học sinh là nữ. </a:t>
                </a:r>
                <a:r>
                  <a:rPr lang="en-US" sz="48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 số học sinh nữ của lớp học đó.</a:t>
                </a:r>
                <a:endParaRPr lang="vi-VN" sz="8800" b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E1ADE-6E53-8EE7-094B-94AA35DC0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99" y="739190"/>
                <a:ext cx="10318837" cy="3764428"/>
              </a:xfrm>
              <a:prstGeom prst="rect">
                <a:avLst/>
              </a:prstGeom>
              <a:blipFill>
                <a:blip r:embed="rId4"/>
                <a:stretch>
                  <a:fillRect l="-2658" r="-2717" b="-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268" y="602750"/>
            <a:ext cx="11284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488696" y="987470"/>
            <a:ext cx="225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Bài giải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3057195" y="1954410"/>
            <a:ext cx="7476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Số học sinh nữa là:</a:t>
            </a:r>
            <a:endParaRPr lang="vi-VN" sz="9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3615821" y="2952557"/>
                <a:ext cx="7905749" cy="141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35 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24</a:t>
                </a:r>
                <a:r>
                  <a:rPr lang="en-US" sz="7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(học sinh)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821" y="2952557"/>
                <a:ext cx="7905749" cy="1411156"/>
              </a:xfrm>
              <a:prstGeom prst="rect">
                <a:avLst/>
              </a:prstGeom>
              <a:blipFill>
                <a:blip r:embed="rId3"/>
                <a:stretch>
                  <a:fillRect l="-3470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4711195" y="4592419"/>
            <a:ext cx="653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Đáp số:  24</a:t>
            </a:r>
            <a:r>
              <a:rPr lang="en-US" sz="4800">
                <a:latin typeface="Cambria Math" panose="02040503050406030204" pitchFamily="18" charset="0"/>
                <a:ea typeface="Cambria Math" panose="02040503050406030204" pitchFamily="18" charset="0"/>
              </a:rPr>
              <a:t>  học sinh nữ.</a:t>
            </a:r>
            <a:endParaRPr lang="vi-VN" sz="4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1A0971-8E23-0158-8494-1E9A38577176}"/>
              </a:ext>
            </a:extLst>
          </p:cNvPr>
          <p:cNvGrpSpPr/>
          <p:nvPr/>
        </p:nvGrpSpPr>
        <p:grpSpPr>
          <a:xfrm>
            <a:off x="3712762" y="3240345"/>
            <a:ext cx="775934" cy="787027"/>
            <a:chOff x="3615821" y="3323903"/>
            <a:chExt cx="775934" cy="7870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DCDC6B-E571-FFEE-4E74-98B0FAF12837}"/>
                </a:ext>
              </a:extLst>
            </p:cNvPr>
            <p:cNvSpPr/>
            <p:nvPr/>
          </p:nvSpPr>
          <p:spPr>
            <a:xfrm>
              <a:off x="3615821" y="3323903"/>
              <a:ext cx="769442" cy="7694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Dấu Chấm Hỏi Hình ảnh PNG | Vector Và Các Tập Tin PSD | Tải Về Miễn Phí  Trên Pngtree">
              <a:extLst>
                <a:ext uri="{FF2B5EF4-FFF2-40B4-BE49-F238E27FC236}">
                  <a16:creationId xmlns:a16="http://schemas.microsoft.com/office/drawing/2014/main" id="{E59A9837-7DC8-D2B4-C012-42313D40E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821" y="3334996"/>
              <a:ext cx="775934" cy="77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0F85DA-E965-0A0A-5A58-63208B8B01E1}"/>
              </a:ext>
            </a:extLst>
          </p:cNvPr>
          <p:cNvGrpSpPr/>
          <p:nvPr/>
        </p:nvGrpSpPr>
        <p:grpSpPr>
          <a:xfrm>
            <a:off x="5070364" y="2760525"/>
            <a:ext cx="775934" cy="787027"/>
            <a:chOff x="3615821" y="3323903"/>
            <a:chExt cx="775934" cy="78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CA6731-0DBD-DD7F-EAF7-02CDD970F202}"/>
                </a:ext>
              </a:extLst>
            </p:cNvPr>
            <p:cNvSpPr/>
            <p:nvPr/>
          </p:nvSpPr>
          <p:spPr>
            <a:xfrm>
              <a:off x="3615821" y="3323903"/>
              <a:ext cx="769442" cy="7694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Dấu Chấm Hỏi Hình ảnh PNG | Vector Và Các Tập Tin PSD | Tải Về Miễn Phí  Trên Pngtree">
              <a:extLst>
                <a:ext uri="{FF2B5EF4-FFF2-40B4-BE49-F238E27FC236}">
                  <a16:creationId xmlns:a16="http://schemas.microsoft.com/office/drawing/2014/main" id="{555B2BEF-B7C0-7952-478E-1AAEFE0A88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821" y="3334996"/>
              <a:ext cx="775934" cy="77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34BAAD-0B01-FAA7-25B7-521DEC3A6F10}"/>
              </a:ext>
            </a:extLst>
          </p:cNvPr>
          <p:cNvGrpSpPr/>
          <p:nvPr/>
        </p:nvGrpSpPr>
        <p:grpSpPr>
          <a:xfrm>
            <a:off x="5063872" y="3805392"/>
            <a:ext cx="775934" cy="787027"/>
            <a:chOff x="3615821" y="3323903"/>
            <a:chExt cx="775934" cy="78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978120-7E85-E76C-A723-39F85EC5C972}"/>
                </a:ext>
              </a:extLst>
            </p:cNvPr>
            <p:cNvSpPr/>
            <p:nvPr/>
          </p:nvSpPr>
          <p:spPr>
            <a:xfrm>
              <a:off x="3615821" y="3323903"/>
              <a:ext cx="769442" cy="7694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Dấu Chấm Hỏi Hình ảnh PNG | Vector Và Các Tập Tin PSD | Tải Về Miễn Phí  Trên Pngtree">
              <a:extLst>
                <a:ext uri="{FF2B5EF4-FFF2-40B4-BE49-F238E27FC236}">
                  <a16:creationId xmlns:a16="http://schemas.microsoft.com/office/drawing/2014/main" id="{6E8190F8-3E4F-43C2-CCED-1EE5ACC5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821" y="3334996"/>
              <a:ext cx="775934" cy="77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6DE5C1-1576-6854-9B49-5168D6AF12CF}"/>
              </a:ext>
            </a:extLst>
          </p:cNvPr>
          <p:cNvGrpSpPr/>
          <p:nvPr/>
        </p:nvGrpSpPr>
        <p:grpSpPr>
          <a:xfrm>
            <a:off x="6556890" y="3240345"/>
            <a:ext cx="775934" cy="787027"/>
            <a:chOff x="3615821" y="3323903"/>
            <a:chExt cx="775934" cy="7870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53CA8E-80B9-14CF-202F-A00AB156D7B2}"/>
                </a:ext>
              </a:extLst>
            </p:cNvPr>
            <p:cNvSpPr/>
            <p:nvPr/>
          </p:nvSpPr>
          <p:spPr>
            <a:xfrm>
              <a:off x="3615821" y="3323903"/>
              <a:ext cx="769442" cy="7694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Dấu Chấm Hỏi Hình ảnh PNG | Vector Và Các Tập Tin PSD | Tải Về Miễn Phí  Trên Pngtree">
              <a:extLst>
                <a:ext uri="{FF2B5EF4-FFF2-40B4-BE49-F238E27FC236}">
                  <a16:creationId xmlns:a16="http://schemas.microsoft.com/office/drawing/2014/main" id="{F85B4461-DEAD-DD7E-1B14-823F98E24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821" y="3334996"/>
              <a:ext cx="775934" cy="77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B5266C-3A77-082E-2381-D16891E27743}"/>
              </a:ext>
            </a:extLst>
          </p:cNvPr>
          <p:cNvGrpSpPr/>
          <p:nvPr/>
        </p:nvGrpSpPr>
        <p:grpSpPr>
          <a:xfrm>
            <a:off x="6738979" y="4592419"/>
            <a:ext cx="775934" cy="787027"/>
            <a:chOff x="3615821" y="3323903"/>
            <a:chExt cx="775934" cy="7870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F793EC-9959-99CB-69AB-F332AF32207C}"/>
                </a:ext>
              </a:extLst>
            </p:cNvPr>
            <p:cNvSpPr/>
            <p:nvPr/>
          </p:nvSpPr>
          <p:spPr>
            <a:xfrm>
              <a:off x="3615821" y="3323903"/>
              <a:ext cx="769442" cy="7694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" descr="Dấu Chấm Hỏi Hình ảnh PNG | Vector Và Các Tập Tin PSD | Tải Về Miễn Phí  Trên Pngtree">
              <a:extLst>
                <a:ext uri="{FF2B5EF4-FFF2-40B4-BE49-F238E27FC236}">
                  <a16:creationId xmlns:a16="http://schemas.microsoft.com/office/drawing/2014/main" id="{E7231D5B-A815-BDAB-4A6B-467E3A4D9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821" y="3334996"/>
              <a:ext cx="775934" cy="77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3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921500" y="739190"/>
                <a:ext cx="10318837" cy="4587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vi-VN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Bạn Mai rót nước vào li để làm bộ gõ nhạc. Li thứ nhất Mai rót 150 ml. Li thứ hai có lượng nước bằng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</a:t>
                </a:r>
                <a:r>
                  <a:rPr lang="vi-VN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lượng nước trong li thứ nhất. Tính lượng nước trong Ii thứ hai.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00" y="739190"/>
                <a:ext cx="10318837" cy="4587346"/>
              </a:xfrm>
              <a:prstGeom prst="rect">
                <a:avLst/>
              </a:prstGeom>
              <a:blipFill>
                <a:blip r:embed="rId3"/>
                <a:stretch>
                  <a:fillRect l="-2363" r="-2422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5D7814E-96FE-0CFF-16E5-9F085F560F06}"/>
              </a:ext>
            </a:extLst>
          </p:cNvPr>
          <p:cNvSpPr/>
          <p:nvPr/>
        </p:nvSpPr>
        <p:spPr>
          <a:xfrm>
            <a:off x="2303336" y="1834004"/>
            <a:ext cx="6500005" cy="974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D6E74-E6B9-2789-FEB1-E2868150AD37}"/>
              </a:ext>
            </a:extLst>
          </p:cNvPr>
          <p:cNvSpPr/>
          <p:nvPr/>
        </p:nvSpPr>
        <p:spPr>
          <a:xfrm>
            <a:off x="4596897" y="3032863"/>
            <a:ext cx="1839762" cy="12947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7D5125-A89D-51D1-A3EF-1A3EDA5331AB}"/>
                  </a:ext>
                </a:extLst>
              </p:cNvPr>
              <p:cNvSpPr txBox="1"/>
              <p:nvPr/>
            </p:nvSpPr>
            <p:spPr>
              <a:xfrm>
                <a:off x="921500" y="739190"/>
                <a:ext cx="10318837" cy="4587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vi-VN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Bạn Mai rót nước vào li để làm bộ gõ nhạc. Li thứ nhất Mai rót 150 ml. Li thứ hai có lượng nước bằng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</a:t>
                </a:r>
                <a:r>
                  <a:rPr lang="vi-VN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lượng nước trong li thứ nhất. </a:t>
                </a:r>
                <a:r>
                  <a:rPr lang="vi-VN" sz="44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 lượng nước trong Ii thứ hai</a:t>
                </a:r>
                <a:r>
                  <a:rPr lang="vi-VN" sz="44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7D5125-A89D-51D1-A3EF-1A3EDA533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00" y="739190"/>
                <a:ext cx="10318837" cy="4587346"/>
              </a:xfrm>
              <a:prstGeom prst="rect">
                <a:avLst/>
              </a:prstGeom>
              <a:blipFill>
                <a:blip r:embed="rId4"/>
                <a:stretch>
                  <a:fillRect l="-2363" r="-2422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1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268" y="602750"/>
            <a:ext cx="11284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488696" y="987470"/>
            <a:ext cx="225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Cambria Math" panose="02040503050406030204" pitchFamily="18" charset="0"/>
                <a:ea typeface="Cambria Math" panose="02040503050406030204" pitchFamily="18" charset="0"/>
              </a:rPr>
              <a:t>Bài giải</a:t>
            </a:r>
            <a:endParaRPr lang="vi-VN" sz="4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2115671" y="1954410"/>
            <a:ext cx="8418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Lượng nước trong li thứ hai là:</a:t>
            </a:r>
            <a:endParaRPr lang="vi-VN" sz="9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3615821" y="2952557"/>
                <a:ext cx="7905749" cy="141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150 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240</a:t>
                </a:r>
                <a:r>
                  <a:rPr lang="en-US" sz="7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(ml)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821" y="2952557"/>
                <a:ext cx="7905749" cy="1411156"/>
              </a:xfrm>
              <a:prstGeom prst="rect">
                <a:avLst/>
              </a:prstGeom>
              <a:blipFill>
                <a:blip r:embed="rId3"/>
                <a:stretch>
                  <a:fillRect l="-3470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4711195" y="4592419"/>
            <a:ext cx="653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Cambria Math" panose="02040503050406030204" pitchFamily="18" charset="0"/>
                <a:ea typeface="Cambria Math" panose="02040503050406030204" pitchFamily="18" charset="0"/>
              </a:rPr>
              <a:t>Đáp số:  240</a:t>
            </a:r>
            <a:r>
              <a:rPr lang="en-US" sz="4800">
                <a:latin typeface="Cambria Math" panose="02040503050406030204" pitchFamily="18" charset="0"/>
                <a:ea typeface="Cambria Math" panose="02040503050406030204" pitchFamily="18" charset="0"/>
              </a:rPr>
              <a:t>  ml.</a:t>
            </a:r>
            <a:endParaRPr lang="vi-VN" sz="44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1F7A84-76A3-4331-B5E2-5B0BDB864FE5}:1040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5379</TotalTime>
  <Words>270</Words>
  <Application>Microsoft Office PowerPoint</Application>
  <PresentationFormat>Custom</PresentationFormat>
  <Paragraphs>36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 Math</vt:lpstr>
      <vt:lpstr>DM Sans</vt:lpstr>
      <vt:lpstr>Paytone One</vt:lpstr>
      <vt:lpstr>Times New Roman</vt:lpstr>
      <vt:lpstr>Wingdings</vt:lpstr>
      <vt:lpstr>华康少女文字W5(P)</vt:lpstr>
      <vt:lpstr>Colors and Descriptions of Objects - Spanish - Foreign Language - 4th Grade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STD_MO</cp:lastModifiedBy>
  <cp:revision>465</cp:revision>
  <dcterms:modified xsi:type="dcterms:W3CDTF">2025-04-27T08:03:26Z</dcterms:modified>
</cp:coreProperties>
</file>