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  <p:sldMasterId id="2147483751" r:id="rId2"/>
  </p:sldMasterIdLst>
  <p:notesMasterIdLst>
    <p:notesMasterId r:id="rId13"/>
  </p:notesMasterIdLst>
  <p:sldIdLst>
    <p:sldId id="1060" r:id="rId3"/>
    <p:sldId id="1029" r:id="rId4"/>
    <p:sldId id="1047" r:id="rId5"/>
    <p:sldId id="1046" r:id="rId6"/>
    <p:sldId id="1052" r:id="rId7"/>
    <p:sldId id="1053" r:id="rId8"/>
    <p:sldId id="1054" r:id="rId9"/>
    <p:sldId id="1055" r:id="rId10"/>
    <p:sldId id="1056" r:id="rId11"/>
    <p:sldId id="988" r:id="rId12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CEF"/>
    <a:srgbClr val="FFFFF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79" autoAdjust="0"/>
  </p:normalViewPr>
  <p:slideViewPr>
    <p:cSldViewPr snapToGrid="0">
      <p:cViewPr varScale="1">
        <p:scale>
          <a:sx n="65" d="100"/>
          <a:sy n="65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27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Bài này GV cần vẽ sơ đồ ra bảng lớp để HS dễ hình dung</a:t>
            </a:r>
          </a:p>
        </p:txBody>
      </p:sp>
    </p:spTree>
    <p:extLst>
      <p:ext uri="{BB962C8B-B14F-4D97-AF65-F5344CB8AC3E}">
        <p14:creationId xmlns:p14="http://schemas.microsoft.com/office/powerpoint/2010/main" val="220776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cần giải thích rõ trên bảng lớp cách tính 1 nửa của 1 nửa</a:t>
            </a:r>
          </a:p>
        </p:txBody>
      </p:sp>
    </p:spTree>
    <p:extLst>
      <p:ext uri="{BB962C8B-B14F-4D97-AF65-F5344CB8AC3E}">
        <p14:creationId xmlns:p14="http://schemas.microsoft.com/office/powerpoint/2010/main" val="245933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4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9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61838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61838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41"/>
            <a:ext cx="10489585" cy="2852737"/>
          </a:xfrm>
        </p:spPr>
        <p:txBody>
          <a:bodyPr anchor="b"/>
          <a:lstStyle>
            <a:lvl1pPr>
              <a:defRPr sz="59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6"/>
            <a:ext cx="10489585" cy="1500187"/>
          </a:xfrm>
        </p:spPr>
        <p:txBody>
          <a:bodyPr/>
          <a:lstStyle>
            <a:lvl1pPr marL="0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1pPr>
            <a:lvl2pPr marL="454917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834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475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19667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4584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2950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441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393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7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365128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84"/>
            </a:lvl1pPr>
            <a:lvl2pPr>
              <a:defRPr sz="2786"/>
            </a:lvl2pPr>
            <a:lvl3pPr>
              <a:defRPr sz="2388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 marL="0" indent="0">
              <a:buNone/>
              <a:defRPr sz="3184"/>
            </a:lvl1pPr>
            <a:lvl2pPr marL="454917" indent="0">
              <a:buNone/>
              <a:defRPr sz="2786"/>
            </a:lvl2pPr>
            <a:lvl3pPr marL="909834" indent="0">
              <a:buNone/>
              <a:defRPr sz="2388"/>
            </a:lvl3pPr>
            <a:lvl4pPr marL="1364751" indent="0">
              <a:buNone/>
              <a:defRPr sz="1990"/>
            </a:lvl4pPr>
            <a:lvl5pPr marL="1819667" indent="0">
              <a:buNone/>
              <a:defRPr sz="1990"/>
            </a:lvl5pPr>
            <a:lvl6pPr marL="2274584" indent="0">
              <a:buNone/>
              <a:defRPr sz="1990"/>
            </a:lvl6pPr>
            <a:lvl7pPr marL="2729501" indent="0">
              <a:buNone/>
              <a:defRPr sz="1990"/>
            </a:lvl7pPr>
            <a:lvl8pPr marL="3184418" indent="0">
              <a:buNone/>
              <a:defRPr sz="1990"/>
            </a:lvl8pPr>
            <a:lvl9pPr marL="3639335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05" name="Google Shape;305;p13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13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957625" y="721212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57625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454775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57625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454775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813788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813788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7" hasCustomPrompt="1"/>
          </p:nvPr>
        </p:nvSpPr>
        <p:spPr>
          <a:xfrm>
            <a:off x="2002234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8" hasCustomPrompt="1"/>
          </p:nvPr>
        </p:nvSpPr>
        <p:spPr>
          <a:xfrm>
            <a:off x="2002234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9" hasCustomPrompt="1"/>
          </p:nvPr>
        </p:nvSpPr>
        <p:spPr>
          <a:xfrm>
            <a:off x="559236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592358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14" hasCustomPrompt="1"/>
          </p:nvPr>
        </p:nvSpPr>
        <p:spPr>
          <a:xfrm>
            <a:off x="918249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5" hasCustomPrompt="1"/>
          </p:nvPr>
        </p:nvSpPr>
        <p:spPr>
          <a:xfrm>
            <a:off x="9182492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6"/>
          </p:nvPr>
        </p:nvSpPr>
        <p:spPr>
          <a:xfrm>
            <a:off x="957625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17"/>
          </p:nvPr>
        </p:nvSpPr>
        <p:spPr>
          <a:xfrm>
            <a:off x="454775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8"/>
          </p:nvPr>
        </p:nvSpPr>
        <p:spPr>
          <a:xfrm>
            <a:off x="813788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9"/>
          </p:nvPr>
        </p:nvSpPr>
        <p:spPr>
          <a:xfrm>
            <a:off x="957625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0"/>
          </p:nvPr>
        </p:nvSpPr>
        <p:spPr>
          <a:xfrm>
            <a:off x="454775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21"/>
          </p:nvPr>
        </p:nvSpPr>
        <p:spPr>
          <a:xfrm>
            <a:off x="813788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42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F3CD71A-8AFA-457E-9CDB-42ECCDB38F41}" type="slidenum">
              <a:rPr kumimoji="0" 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95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54" name="Google Shape;354;p1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81" name="Google Shape;381;p14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957625" y="722271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92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4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2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765" name="Google Shape;765;p2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6"/>
          <p:cNvSpPr txBox="1">
            <a:spLocks noGrp="1"/>
          </p:cNvSpPr>
          <p:nvPr>
            <p:ph type="subTitle" idx="1"/>
          </p:nvPr>
        </p:nvSpPr>
        <p:spPr>
          <a:xfrm>
            <a:off x="955811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6"/>
          <p:cNvSpPr txBox="1">
            <a:spLocks noGrp="1"/>
          </p:cNvSpPr>
          <p:nvPr>
            <p:ph type="subTitle" idx="2"/>
          </p:nvPr>
        </p:nvSpPr>
        <p:spPr>
          <a:xfrm>
            <a:off x="955811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5" name="Google Shape;795;p26"/>
          <p:cNvSpPr txBox="1">
            <a:spLocks noGrp="1"/>
          </p:cNvSpPr>
          <p:nvPr>
            <p:ph type="title"/>
          </p:nvPr>
        </p:nvSpPr>
        <p:spPr>
          <a:xfrm>
            <a:off x="957625" y="722936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3"/>
          </p:nvPr>
        </p:nvSpPr>
        <p:spPr>
          <a:xfrm>
            <a:off x="6233160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subTitle" idx="4"/>
          </p:nvPr>
        </p:nvSpPr>
        <p:spPr>
          <a:xfrm>
            <a:off x="6233160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78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35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091" name="Google Shape;1091;p35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18" name="Google Shape;1118;p35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8785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3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121" name="Google Shape;1121;p3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48" name="Google Shape;1148;p3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5373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1_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33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8464" y="9467"/>
            <a:ext cx="12546750" cy="6848535"/>
            <a:chOff x="-51475" y="7100"/>
            <a:chExt cx="9433400" cy="51364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31982" b="40726"/>
            <a:stretch/>
          </p:blipFill>
          <p:spPr>
            <a:xfrm>
              <a:off x="3195541" y="1723525"/>
              <a:ext cx="5939174" cy="341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/>
            </a:blip>
            <a:srcRect t="-3820" r="21935"/>
            <a:stretch/>
          </p:blipFill>
          <p:spPr>
            <a:xfrm flipH="1">
              <a:off x="0" y="7100"/>
              <a:ext cx="2509350" cy="233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4">
              <a:alphaModFix/>
            </a:blip>
            <a:srcRect l="19620" b="21795"/>
            <a:stretch/>
          </p:blipFill>
          <p:spPr>
            <a:xfrm>
              <a:off x="-51475" y="2706900"/>
              <a:ext cx="4113014" cy="2436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883350" y="2468950"/>
              <a:ext cx="1498575" cy="82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409757" y="1448133"/>
            <a:ext cx="7342191" cy="32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768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933491" y="4492033"/>
            <a:ext cx="6879738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1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21212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93CCB-405D-7DB8-C4D4-7D3174486EC2}"/>
              </a:ext>
            </a:extLst>
          </p:cNvPr>
          <p:cNvSpPr txBox="1"/>
          <p:nvPr userDrawn="1"/>
        </p:nvSpPr>
        <p:spPr>
          <a:xfrm>
            <a:off x="1297858" y="8021242"/>
            <a:ext cx="95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3273854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1" r:id="rId4"/>
    <p:sldLayoutId id="2147483744" r:id="rId5"/>
    <p:sldLayoutId id="2147483745" r:id="rId6"/>
    <p:sldLayoutId id="2147483748" r:id="rId7"/>
    <p:sldLayoutId id="2147483749" r:id="rId8"/>
    <p:sldLayoutId id="214748375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8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049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09834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59" indent="-227459" algn="l" defTabSz="909834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237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729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21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204712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50204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95696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411877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866794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983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475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966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7458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950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84418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9335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" y="16945"/>
            <a:ext cx="12131750" cy="682411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5838" y="4073835"/>
            <a:ext cx="5459287" cy="5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</a:t>
            </a:r>
            <a:r>
              <a:rPr kumimoji="0" lang="en-US" sz="3184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: Trịnh Thị Mơ</a:t>
            </a:r>
            <a:endParaRPr kumimoji="0" lang="en-US" sz="3184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87867" y="1956223"/>
            <a:ext cx="12429989" cy="16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58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MÔN: </a:t>
            </a:r>
            <a:r>
              <a:rPr kumimoji="0" lang="en-US" sz="6583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  <a:endParaRPr kumimoji="0" lang="en-US" sz="658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BÀI 65: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TÌM PHÂN SỐ CỦA MỘT SỐ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(T2)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06855" y="56699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 kết nối tri thức với cuộc sống – Lớp 4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Năm học 2024-2025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7031" y="3232725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7260" y="3309617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8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32634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8800" b="1">
                <a:solidFill>
                  <a:srgbClr val="000000"/>
                </a:solidFill>
              </a:rPr>
              <a:t>VẬN DỤNG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8800" b="1">
                <a:solidFill>
                  <a:srgbClr val="000000"/>
                </a:solidFill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16798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921500" y="739190"/>
                <a:ext cx="10318837" cy="4879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1. Trên dây điện có 20 con chim đang đậu. Trong đó,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số chim đang đậu là chim sẻ. Hỏi có bao nhiêu con chim sẻ đang đậu trên dây điện?</a:t>
                </a:r>
                <a:endParaRPr lang="vi-VN" sz="48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00" y="739190"/>
                <a:ext cx="10318837" cy="4879669"/>
              </a:xfrm>
              <a:prstGeom prst="rect">
                <a:avLst/>
              </a:prstGeom>
              <a:blipFill>
                <a:blip r:embed="rId3"/>
                <a:stretch>
                  <a:fillRect l="-2658" r="-2717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5D7814E-96FE-0CFF-16E5-9F085F560F06}"/>
              </a:ext>
            </a:extLst>
          </p:cNvPr>
          <p:cNvSpPr/>
          <p:nvPr/>
        </p:nvSpPr>
        <p:spPr>
          <a:xfrm>
            <a:off x="5584419" y="949608"/>
            <a:ext cx="4240899" cy="974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0D6E74-E6B9-2789-FEB1-E2868150AD37}"/>
              </a:ext>
            </a:extLst>
          </p:cNvPr>
          <p:cNvSpPr/>
          <p:nvPr/>
        </p:nvSpPr>
        <p:spPr>
          <a:xfrm>
            <a:off x="4941807" y="2174343"/>
            <a:ext cx="6298529" cy="12947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797573-6165-50C9-22AE-669B0283C50A}"/>
              </a:ext>
            </a:extLst>
          </p:cNvPr>
          <p:cNvSpPr/>
          <p:nvPr/>
        </p:nvSpPr>
        <p:spPr>
          <a:xfrm>
            <a:off x="921501" y="3429000"/>
            <a:ext cx="2380500" cy="12947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608161-AD19-D33D-CAAB-4E9BF44E285B}"/>
                  </a:ext>
                </a:extLst>
              </p:cNvPr>
              <p:cNvSpPr txBox="1"/>
              <p:nvPr/>
            </p:nvSpPr>
            <p:spPr>
              <a:xfrm>
                <a:off x="921500" y="739189"/>
                <a:ext cx="10318837" cy="4879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1. Trên dây điện có 20 con chim đang đậu. Trong đó,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số chim đang đậu là chim sẻ. </a:t>
                </a:r>
                <a:r>
                  <a:rPr lang="en-US" sz="48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Hỏi có bao nhiêu con chim sẻ đang đậu trên dây điện?</a:t>
                </a:r>
                <a:endParaRPr lang="vi-VN" sz="4800" b="1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608161-AD19-D33D-CAAB-4E9BF44E2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00" y="739189"/>
                <a:ext cx="10318837" cy="4879669"/>
              </a:xfrm>
              <a:prstGeom prst="rect">
                <a:avLst/>
              </a:prstGeom>
              <a:blipFill>
                <a:blip r:embed="rId4"/>
                <a:stretch>
                  <a:fillRect l="-2658" r="-2717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40268" y="602750"/>
            <a:ext cx="11284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endParaRPr lang="vi-VN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F069B-626D-54BA-DEE4-81EFA3D1D2CA}"/>
              </a:ext>
            </a:extLst>
          </p:cNvPr>
          <p:cNvSpPr txBox="1"/>
          <p:nvPr/>
        </p:nvSpPr>
        <p:spPr>
          <a:xfrm>
            <a:off x="4955777" y="987470"/>
            <a:ext cx="225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Cambria Math" panose="02040503050406030204" pitchFamily="18" charset="0"/>
                <a:ea typeface="Cambria Math" panose="02040503050406030204" pitchFamily="18" charset="0"/>
              </a:rPr>
              <a:t>Bài giải</a:t>
            </a:r>
            <a:endParaRPr lang="vi-VN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D9364-ADDB-D488-128F-1389ACBFAC94}"/>
              </a:ext>
            </a:extLst>
          </p:cNvPr>
          <p:cNvSpPr txBox="1"/>
          <p:nvPr/>
        </p:nvSpPr>
        <p:spPr>
          <a:xfrm>
            <a:off x="1253067" y="1954410"/>
            <a:ext cx="9280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Cambria Math" panose="02040503050406030204" pitchFamily="18" charset="0"/>
                <a:ea typeface="Cambria Math" panose="02040503050406030204" pitchFamily="18" charset="0"/>
              </a:rPr>
              <a:t>Số chim sẻ đang đậu trên dây điện là:</a:t>
            </a:r>
            <a:endParaRPr lang="vi-VN" sz="9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/>
              <p:nvPr/>
            </p:nvSpPr>
            <p:spPr>
              <a:xfrm>
                <a:off x="3615821" y="2952557"/>
                <a:ext cx="7905749" cy="141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20 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12</a:t>
                </a:r>
                <a:r>
                  <a:rPr lang="en-US" sz="7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(con)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821" y="2952557"/>
                <a:ext cx="7905749" cy="1411156"/>
              </a:xfrm>
              <a:prstGeom prst="rect">
                <a:avLst/>
              </a:prstGeom>
              <a:blipFill>
                <a:blip r:embed="rId3"/>
                <a:stretch>
                  <a:fillRect l="-3470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A4A2DB1-381F-59A1-F29B-1049C8F80B03}"/>
              </a:ext>
            </a:extLst>
          </p:cNvPr>
          <p:cNvSpPr txBox="1"/>
          <p:nvPr/>
        </p:nvSpPr>
        <p:spPr>
          <a:xfrm>
            <a:off x="4711195" y="4592419"/>
            <a:ext cx="6539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Cambria Math" panose="02040503050406030204" pitchFamily="18" charset="0"/>
                <a:ea typeface="Cambria Math" panose="02040503050406030204" pitchFamily="18" charset="0"/>
              </a:rPr>
              <a:t>Đáp số:  12 con chim sẻ</a:t>
            </a:r>
            <a:r>
              <a:rPr lang="en-US" sz="480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vi-VN" sz="4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623469" y="163456"/>
                <a:ext cx="10914900" cy="6286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4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</a:t>
                </a:r>
                <a:r>
                  <a:rPr lang="vi-VN" sz="4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 chiếc tàu thuỷ cũ kể với ca-nô; </a:t>
                </a:r>
                <a:r>
                  <a:rPr lang="en-US" sz="4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“</a:t>
                </a:r>
                <a:r>
                  <a:rPr lang="vi-VN" sz="4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Tôi đã làm việc tròn nửa thế kỉ. Trong quãng thời gian đó, tôi dành</a:t>
                </a:r>
                <a:r>
                  <a:rPr lang="en-US" sz="40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thời gian đề chở hàng trên Đại Tây Dương,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thời gian chở hàng trên Thái Bình Dương. Thời gian còn lại tôi chở hàng trên Ấn Độ Dương.</a:t>
                </a:r>
                <a:r>
                  <a:rPr lang="en-US" sz="4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”.</a:t>
                </a:r>
                <a:endParaRPr lang="vi-VN" sz="4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9" y="163456"/>
                <a:ext cx="10914900" cy="6286786"/>
              </a:xfrm>
              <a:prstGeom prst="rect">
                <a:avLst/>
              </a:prstGeom>
              <a:blipFill>
                <a:blip r:embed="rId2"/>
                <a:stretch>
                  <a:fillRect l="-1954" r="-1954" b="-3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1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623469" y="400523"/>
                <a:ext cx="10914900" cy="2497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/>
                <a:r>
                  <a:rPr lang="en-US" sz="32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</a:t>
                </a:r>
                <a:r>
                  <a:rPr lang="vi-VN" sz="32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 chiếc tàu thuỷ cũ kể với ca-nô; </a:t>
                </a:r>
                <a:r>
                  <a:rPr lang="en-US" sz="32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“</a:t>
                </a:r>
                <a:r>
                  <a:rPr lang="vi-VN" sz="32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Tôi đã làm việc tròn nửa thế kỉ. Trong quãng thời gian đó, tôi dành</a:t>
                </a:r>
                <a:r>
                  <a:rPr lang="en-US" sz="32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thời gian đề chở hàng trên Đại Tây Dương,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32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thời gian chở hàng trên Thái Bình Dương. Thời gian còn lại tôi chở hàng trên Ấn Độ Dương.</a:t>
                </a:r>
                <a:r>
                  <a:rPr lang="en-US" sz="32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”.</a:t>
                </a:r>
                <a:endParaRPr lang="vi-VN" sz="32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9" y="400523"/>
                <a:ext cx="10914900" cy="2497543"/>
              </a:xfrm>
              <a:prstGeom prst="rect">
                <a:avLst/>
              </a:prstGeom>
              <a:blipFill>
                <a:blip r:embed="rId4"/>
                <a:stretch>
                  <a:fillRect l="-1396" t="-3178" r="-1396" b="-7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569BE8E-FD7C-6B34-0AF0-3C560B5FEA9A}"/>
              </a:ext>
            </a:extLst>
          </p:cNvPr>
          <p:cNvSpPr txBox="1"/>
          <p:nvPr/>
        </p:nvSpPr>
        <p:spPr>
          <a:xfrm>
            <a:off x="623469" y="3211456"/>
            <a:ext cx="10914900" cy="279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latin typeface="Cambria Math" panose="02040503050406030204" pitchFamily="18" charset="0"/>
                <a:ea typeface="Cambria Math" panose="02040503050406030204" pitchFamily="18" charset="0"/>
              </a:rPr>
              <a:t>a) Tàu thuỷ chở hàng </a:t>
            </a:r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36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 </a:t>
            </a:r>
            <a:r>
              <a:rPr lang="vi-VN" sz="36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3600">
                <a:latin typeface="Cambria Math" panose="02040503050406030204" pitchFamily="18" charset="0"/>
                <a:ea typeface="Cambria Math" panose="02040503050406030204" pitchFamily="18" charset="0"/>
              </a:rPr>
              <a:t>năm trên Đại Tây Dương.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latin typeface="Cambria Math" panose="02040503050406030204" pitchFamily="18" charset="0"/>
                <a:ea typeface="Cambria Math" panose="02040503050406030204" pitchFamily="18" charset="0"/>
              </a:rPr>
              <a:t>b) Tàu thuỷ chở hàng </a:t>
            </a:r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36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</a:t>
            </a:r>
            <a:r>
              <a:rPr lang="vi-VN" sz="36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vi-VN" sz="3600">
                <a:latin typeface="Cambria Math" panose="02040503050406030204" pitchFamily="18" charset="0"/>
                <a:ea typeface="Cambria Math" panose="02040503050406030204" pitchFamily="18" charset="0"/>
              </a:rPr>
              <a:t>năm trên Thái Bình Dương.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latin typeface="Cambria Math" panose="02040503050406030204" pitchFamily="18" charset="0"/>
                <a:ea typeface="Cambria Math" panose="02040503050406030204" pitchFamily="18" charset="0"/>
              </a:rPr>
              <a:t>c) Tàu thuỷ chở hàng</a:t>
            </a:r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36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36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vi-VN" sz="36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vi-VN" sz="3600">
                <a:latin typeface="Cambria Math" panose="02040503050406030204" pitchFamily="18" charset="0"/>
                <a:ea typeface="Cambria Math" panose="02040503050406030204" pitchFamily="18" charset="0"/>
              </a:rPr>
              <a:t>năm trên Ấn Độ Dương.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67DED1-1652-735C-120B-D6980F2D497B}"/>
              </a:ext>
            </a:extLst>
          </p:cNvPr>
          <p:cNvGrpSpPr/>
          <p:nvPr/>
        </p:nvGrpSpPr>
        <p:grpSpPr>
          <a:xfrm>
            <a:off x="5050495" y="3211456"/>
            <a:ext cx="775934" cy="787027"/>
            <a:chOff x="3615821" y="3323903"/>
            <a:chExt cx="775934" cy="7870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E13ABA-BB1C-6139-5471-449ADCA1004F}"/>
                </a:ext>
              </a:extLst>
            </p:cNvPr>
            <p:cNvSpPr/>
            <p:nvPr/>
          </p:nvSpPr>
          <p:spPr>
            <a:xfrm>
              <a:off x="3615821" y="3323903"/>
              <a:ext cx="769442" cy="7694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Dấu Chấm Hỏi Hình ảnh PNG | Vector Và Các Tập Tin PSD | Tải Về Miễn Phí  Trên Pngtree">
              <a:extLst>
                <a:ext uri="{FF2B5EF4-FFF2-40B4-BE49-F238E27FC236}">
                  <a16:creationId xmlns:a16="http://schemas.microsoft.com/office/drawing/2014/main" id="{1AF1D2FB-E099-BAE5-0703-F099BC5EF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821" y="3334996"/>
              <a:ext cx="775934" cy="77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D99434C-47A5-C407-CDF7-B29205B05E1E}"/>
              </a:ext>
            </a:extLst>
          </p:cNvPr>
          <p:cNvGrpSpPr/>
          <p:nvPr/>
        </p:nvGrpSpPr>
        <p:grpSpPr>
          <a:xfrm>
            <a:off x="5050495" y="4294288"/>
            <a:ext cx="775934" cy="787027"/>
            <a:chOff x="3615821" y="3323903"/>
            <a:chExt cx="775934" cy="7870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5DBFF8-EA9C-D08E-35EB-8D23E676CDE2}"/>
                </a:ext>
              </a:extLst>
            </p:cNvPr>
            <p:cNvSpPr/>
            <p:nvPr/>
          </p:nvSpPr>
          <p:spPr>
            <a:xfrm>
              <a:off x="3615821" y="3323903"/>
              <a:ext cx="769442" cy="7694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Dấu Chấm Hỏi Hình ảnh PNG | Vector Và Các Tập Tin PSD | Tải Về Miễn Phí  Trên Pngtree">
              <a:extLst>
                <a:ext uri="{FF2B5EF4-FFF2-40B4-BE49-F238E27FC236}">
                  <a16:creationId xmlns:a16="http://schemas.microsoft.com/office/drawing/2014/main" id="{D1F316BD-B01E-C230-4C16-BCCFBDCDC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821" y="3334996"/>
              <a:ext cx="775934" cy="77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DB41E4-8749-07CC-704C-B517450F8884}"/>
              </a:ext>
            </a:extLst>
          </p:cNvPr>
          <p:cNvGrpSpPr/>
          <p:nvPr/>
        </p:nvGrpSpPr>
        <p:grpSpPr>
          <a:xfrm>
            <a:off x="5044003" y="5362710"/>
            <a:ext cx="775934" cy="787027"/>
            <a:chOff x="3615821" y="3323903"/>
            <a:chExt cx="775934" cy="78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B7A644-85B0-C6B4-09E4-72641B6AC906}"/>
                </a:ext>
              </a:extLst>
            </p:cNvPr>
            <p:cNvSpPr/>
            <p:nvPr/>
          </p:nvSpPr>
          <p:spPr>
            <a:xfrm>
              <a:off x="3615821" y="3323903"/>
              <a:ext cx="769442" cy="76944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Dấu Chấm Hỏi Hình ảnh PNG | Vector Và Các Tập Tin PSD | Tải Về Miễn Phí  Trên Pngtree">
              <a:extLst>
                <a:ext uri="{FF2B5EF4-FFF2-40B4-BE49-F238E27FC236}">
                  <a16:creationId xmlns:a16="http://schemas.microsoft.com/office/drawing/2014/main" id="{AE4C1B08-0EB2-168E-4EE1-A4194B81A1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821" y="3334996"/>
              <a:ext cx="775934" cy="77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36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921500" y="739190"/>
                <a:ext cx="10318837" cy="5472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5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3. </a:t>
                </a:r>
                <a:r>
                  <a:rPr lang="vi-VN" sz="5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 con báo săn chạy </a:t>
                </a:r>
                <a:r>
                  <a:rPr lang="en-US" sz="5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198</a:t>
                </a:r>
                <a:r>
                  <a:rPr lang="vi-VN" sz="5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 hết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5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phút. Hỏi trung bình mỗi giây con báo săn đó chạy được bao nhiêu mét?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00" y="739190"/>
                <a:ext cx="10318837" cy="5472204"/>
              </a:xfrm>
              <a:prstGeom prst="rect">
                <a:avLst/>
              </a:prstGeom>
              <a:blipFill>
                <a:blip r:embed="rId3"/>
                <a:stretch>
                  <a:fillRect l="-3131" r="-3190" b="-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5D7814E-96FE-0CFF-16E5-9F085F560F06}"/>
              </a:ext>
            </a:extLst>
          </p:cNvPr>
          <p:cNvSpPr/>
          <p:nvPr/>
        </p:nvSpPr>
        <p:spPr>
          <a:xfrm>
            <a:off x="7328552" y="969641"/>
            <a:ext cx="4169181" cy="974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4D5764-02A6-8DEB-4599-64D32BAF3881}"/>
              </a:ext>
            </a:extLst>
          </p:cNvPr>
          <p:cNvSpPr/>
          <p:nvPr/>
        </p:nvSpPr>
        <p:spPr>
          <a:xfrm>
            <a:off x="664104" y="2497599"/>
            <a:ext cx="4280429" cy="1244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576331-E5EF-8EA9-5ED2-765C737D9FD4}"/>
                  </a:ext>
                </a:extLst>
              </p:cNvPr>
              <p:cNvSpPr txBox="1"/>
              <p:nvPr/>
            </p:nvSpPr>
            <p:spPr>
              <a:xfrm>
                <a:off x="921500" y="739190"/>
                <a:ext cx="10318837" cy="5472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5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3. </a:t>
                </a:r>
                <a:r>
                  <a:rPr lang="vi-VN" sz="5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 con báo săn chạy </a:t>
                </a:r>
                <a:r>
                  <a:rPr lang="en-US" sz="5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198</a:t>
                </a:r>
                <a:r>
                  <a:rPr lang="vi-VN" sz="5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 hết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5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phút. </a:t>
                </a:r>
                <a:r>
                  <a:rPr lang="vi-VN" sz="54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Hỏi trung bình mỗi giây con báo săn đó chạy được bao nhiêu mét?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576331-E5EF-8EA9-5ED2-765C737D9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00" y="739190"/>
                <a:ext cx="10318837" cy="5472204"/>
              </a:xfrm>
              <a:prstGeom prst="rect">
                <a:avLst/>
              </a:prstGeom>
              <a:blipFill>
                <a:blip r:embed="rId4"/>
                <a:stretch>
                  <a:fillRect l="-3131" r="-3190" b="-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40268" y="602750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Cambria Math" panose="02040503050406030204" pitchFamily="18" charset="0"/>
                <a:ea typeface="Cambria Math" panose="02040503050406030204" pitchFamily="18" charset="0"/>
              </a:rPr>
              <a:t>3. </a:t>
            </a:r>
            <a:endParaRPr lang="vi-VN" sz="36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F069B-626D-54BA-DEE4-81EFA3D1D2CA}"/>
              </a:ext>
            </a:extLst>
          </p:cNvPr>
          <p:cNvSpPr txBox="1"/>
          <p:nvPr/>
        </p:nvSpPr>
        <p:spPr>
          <a:xfrm>
            <a:off x="4955777" y="987470"/>
            <a:ext cx="225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Cambria Math" panose="02040503050406030204" pitchFamily="18" charset="0"/>
                <a:ea typeface="Cambria Math" panose="02040503050406030204" pitchFamily="18" charset="0"/>
              </a:rPr>
              <a:t>Bài giải</a:t>
            </a:r>
            <a:endParaRPr lang="vi-VN" sz="36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0D9364-ADDB-D488-128F-1389ACBFAC94}"/>
                  </a:ext>
                </a:extLst>
              </p:cNvPr>
              <p:cNvSpPr txBox="1"/>
              <p:nvPr/>
            </p:nvSpPr>
            <p:spPr>
              <a:xfrm>
                <a:off x="2881146" y="1866699"/>
                <a:ext cx="9280692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Đổi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phút =</a:t>
                </a:r>
                <a:r>
                  <a:rPr lang="en-US" sz="32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60 = 6 (giây) </a:t>
                </a:r>
                <a:endParaRPr lang="vi-VN" sz="32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0D9364-ADDB-D488-128F-1389ACBFA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146" y="1866699"/>
                <a:ext cx="9280692" cy="790794"/>
              </a:xfrm>
              <a:prstGeom prst="rect">
                <a:avLst/>
              </a:prstGeom>
              <a:blipFill>
                <a:blip r:embed="rId3"/>
                <a:stretch>
                  <a:fillRect l="-1708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6EADF68-1152-B6C6-A563-119787493350}"/>
              </a:ext>
            </a:extLst>
          </p:cNvPr>
          <p:cNvSpPr txBox="1"/>
          <p:nvPr/>
        </p:nvSpPr>
        <p:spPr>
          <a:xfrm>
            <a:off x="1171481" y="2890391"/>
            <a:ext cx="10222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latin typeface="Cambria Math" panose="02040503050406030204" pitchFamily="18" charset="0"/>
                <a:ea typeface="Cambria Math" panose="02040503050406030204" pitchFamily="18" charset="0"/>
              </a:rPr>
              <a:t>Trung bình mỗi giây con báo săn đó chạy được số mét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FF3B6-24C0-6595-B42E-C1FF4D3CDB57}"/>
              </a:ext>
            </a:extLst>
          </p:cNvPr>
          <p:cNvSpPr txBox="1"/>
          <p:nvPr/>
        </p:nvSpPr>
        <p:spPr>
          <a:xfrm>
            <a:off x="4083412" y="3714028"/>
            <a:ext cx="10222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Cambria Math" panose="02040503050406030204" pitchFamily="18" charset="0"/>
                <a:ea typeface="Cambria Math" panose="02040503050406030204" pitchFamily="18" charset="0"/>
              </a:rPr>
              <a:t>198 : 6 = 33 (m) </a:t>
            </a:r>
            <a:endParaRPr lang="vi-VN" sz="32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C2E36-B8CB-BCCE-9C2A-01377B8D640A}"/>
              </a:ext>
            </a:extLst>
          </p:cNvPr>
          <p:cNvSpPr txBox="1"/>
          <p:nvPr/>
        </p:nvSpPr>
        <p:spPr>
          <a:xfrm>
            <a:off x="5217945" y="4542202"/>
            <a:ext cx="10222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Cambria Math" panose="02040503050406030204" pitchFamily="18" charset="0"/>
                <a:ea typeface="Cambria Math" panose="02040503050406030204" pitchFamily="18" charset="0"/>
              </a:rPr>
              <a:t>Đáp số: 33 m. </a:t>
            </a:r>
            <a:endParaRPr lang="vi-VN" sz="32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F099077-2C7F-D71B-1FEF-7B302DC30F79}"/>
              </a:ext>
            </a:extLst>
          </p:cNvPr>
          <p:cNvGrpSpPr/>
          <p:nvPr/>
        </p:nvGrpSpPr>
        <p:grpSpPr>
          <a:xfrm>
            <a:off x="921500" y="739190"/>
            <a:ext cx="10318837" cy="4029373"/>
            <a:chOff x="921500" y="739190"/>
            <a:chExt cx="10318837" cy="40293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6D5836-7A39-D816-01D7-13533E49ACC2}"/>
                </a:ext>
              </a:extLst>
            </p:cNvPr>
            <p:cNvSpPr txBox="1"/>
            <p:nvPr/>
          </p:nvSpPr>
          <p:spPr>
            <a:xfrm>
              <a:off x="921500" y="739190"/>
              <a:ext cx="10318837" cy="402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 algn="just">
                <a:lnSpc>
                  <a:spcPct val="150000"/>
                </a:lnSpc>
              </a:pPr>
              <a:r>
                <a:rPr lang="en-US" sz="4400" b="1">
                  <a:latin typeface="Cambria Math" panose="02040503050406030204" pitchFamily="18" charset="0"/>
                  <a:ea typeface="Cambria Math" panose="02040503050406030204" pitchFamily="18" charset="0"/>
                </a:rPr>
                <a:t>4. Số?</a:t>
              </a:r>
            </a:p>
            <a:p>
              <a:pPr lvl="2" algn="just">
                <a:lnSpc>
                  <a:spcPct val="150000"/>
                </a:lnSpc>
              </a:pPr>
              <a:r>
                <a:rPr lang="en-US" sz="4400">
                  <a:latin typeface="Cambria Math" panose="02040503050406030204" pitchFamily="18" charset="0"/>
                  <a:ea typeface="Cambria Math" panose="02040503050406030204" pitchFamily="18" charset="0"/>
                </a:rPr>
                <a:t>Chào mào có 16 quả hồng. Chào mào ăn hết một nửa của một nửa số quả hồng đó. Chào mào đã ăn hết        quả hồng.</a:t>
              </a:r>
              <a:endParaRPr lang="vi-VN" sz="440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1FA1F48-4E76-B36C-A918-CC66CF5CBA0B}"/>
                </a:ext>
              </a:extLst>
            </p:cNvPr>
            <p:cNvGrpSpPr/>
            <p:nvPr/>
          </p:nvGrpSpPr>
          <p:grpSpPr>
            <a:xfrm>
              <a:off x="5812495" y="3913804"/>
              <a:ext cx="775934" cy="787027"/>
              <a:chOff x="3615821" y="3323903"/>
              <a:chExt cx="775934" cy="78702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9226B8-80F3-854A-53F0-1C229DB766C2}"/>
                  </a:ext>
                </a:extLst>
              </p:cNvPr>
              <p:cNvSpPr/>
              <p:nvPr/>
            </p:nvSpPr>
            <p:spPr>
              <a:xfrm>
                <a:off x="3615821" y="3323903"/>
                <a:ext cx="769442" cy="76944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2" descr="Dấu Chấm Hỏi Hình ảnh PNG | Vector Và Các Tập Tin PSD | Tải Về Miễn Phí  Trên Pngtree">
                <a:extLst>
                  <a:ext uri="{FF2B5EF4-FFF2-40B4-BE49-F238E27FC236}">
                    <a16:creationId xmlns:a16="http://schemas.microsoft.com/office/drawing/2014/main" id="{FB5F902E-C5EE-8BF3-F089-B9FFF46456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5821" y="3334996"/>
                <a:ext cx="775934" cy="77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675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21500" y="739190"/>
            <a:ext cx="10318837" cy="40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4400" b="1">
                <a:latin typeface="Cambria Math" panose="02040503050406030204" pitchFamily="18" charset="0"/>
                <a:ea typeface="Cambria Math" panose="02040503050406030204" pitchFamily="18" charset="0"/>
              </a:rPr>
              <a:t>4. Số?</a:t>
            </a:r>
          </a:p>
          <a:p>
            <a:pPr lvl="2" algn="just">
              <a:lnSpc>
                <a:spcPct val="150000"/>
              </a:lnSpc>
            </a:pPr>
            <a:r>
              <a:rPr lang="en-US" sz="4400">
                <a:latin typeface="Cambria Math" panose="02040503050406030204" pitchFamily="18" charset="0"/>
                <a:ea typeface="Cambria Math" panose="02040503050406030204" pitchFamily="18" charset="0"/>
              </a:rPr>
              <a:t>Chào mào có 16 quả hồng. Chào mào ăn hết </a:t>
            </a:r>
            <a:r>
              <a:rPr lang="en-US" sz="4400" b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một nửa</a:t>
            </a:r>
            <a:r>
              <a:rPr lang="en-US" sz="44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400" b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của một nửa</a:t>
            </a:r>
            <a:r>
              <a:rPr lang="en-US" sz="4400">
                <a:latin typeface="Cambria Math" panose="02040503050406030204" pitchFamily="18" charset="0"/>
                <a:ea typeface="Cambria Math" panose="02040503050406030204" pitchFamily="18" charset="0"/>
              </a:rPr>
              <a:t> số quả hồng đó. Chào mào đã ăn hết   </a:t>
            </a:r>
            <a:r>
              <a:rPr lang="en-US" sz="44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sz="4400">
                <a:latin typeface="Cambria Math" panose="02040503050406030204" pitchFamily="18" charset="0"/>
                <a:ea typeface="Cambria Math" panose="02040503050406030204" pitchFamily="18" charset="0"/>
              </a:rPr>
              <a:t>   quả hồng.</a:t>
            </a:r>
            <a:endParaRPr lang="vi-VN" sz="4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FA1F48-4E76-B36C-A918-CC66CF5CBA0B}"/>
              </a:ext>
            </a:extLst>
          </p:cNvPr>
          <p:cNvGrpSpPr/>
          <p:nvPr/>
        </p:nvGrpSpPr>
        <p:grpSpPr>
          <a:xfrm>
            <a:off x="5824937" y="3981536"/>
            <a:ext cx="775934" cy="787027"/>
            <a:chOff x="3615821" y="3323903"/>
            <a:chExt cx="775934" cy="7870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9226B8-80F3-854A-53F0-1C229DB766C2}"/>
                </a:ext>
              </a:extLst>
            </p:cNvPr>
            <p:cNvSpPr/>
            <p:nvPr/>
          </p:nvSpPr>
          <p:spPr>
            <a:xfrm>
              <a:off x="3615821" y="3323903"/>
              <a:ext cx="769442" cy="7694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Dấu Chấm Hỏi Hình ảnh PNG | Vector Và Các Tập Tin PSD | Tải Về Miễn Phí  Trên Pngtree">
              <a:extLst>
                <a:ext uri="{FF2B5EF4-FFF2-40B4-BE49-F238E27FC236}">
                  <a16:creationId xmlns:a16="http://schemas.microsoft.com/office/drawing/2014/main" id="{FB5F902E-C5EE-8BF3-F089-B9FFF4645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821" y="3334996"/>
              <a:ext cx="775934" cy="77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51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1F7A84-76A3-4331-B5E2-5B0BDB864FE5}:1040"/>
</p:tagLst>
</file>

<file path=ppt/theme/theme1.xml><?xml version="1.0" encoding="utf-8"?>
<a:theme xmlns:a="http://schemas.openxmlformats.org/drawingml/2006/main" name="Colors and Descriptions of Objects - Spanish - Foreign Language - 4th Grade by Slidesgo">
  <a:themeElements>
    <a:clrScheme name="Simple Light">
      <a:dk1>
        <a:srgbClr val="333333"/>
      </a:dk1>
      <a:lt1>
        <a:srgbClr val="FFFCEF"/>
      </a:lt1>
      <a:dk2>
        <a:srgbClr val="2E5EC9"/>
      </a:dk2>
      <a:lt2>
        <a:srgbClr val="FF5D50"/>
      </a:lt2>
      <a:accent1>
        <a:srgbClr val="FED351"/>
      </a:accent1>
      <a:accent2>
        <a:srgbClr val="19CEA2"/>
      </a:accent2>
      <a:accent3>
        <a:srgbClr val="FF7468"/>
      </a:accent3>
      <a:accent4>
        <a:srgbClr val="FF9BBB"/>
      </a:accent4>
      <a:accent5>
        <a:srgbClr val="0C7AE8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5521</TotalTime>
  <Words>348</Words>
  <Application>Microsoft Office PowerPoint</Application>
  <PresentationFormat>Custom</PresentationFormat>
  <Paragraphs>36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 Math</vt:lpstr>
      <vt:lpstr>DM Sans</vt:lpstr>
      <vt:lpstr>Paytone One</vt:lpstr>
      <vt:lpstr>Times New Roman</vt:lpstr>
      <vt:lpstr>Wingdings</vt:lpstr>
      <vt:lpstr>华康少女文字W5(P)</vt:lpstr>
      <vt:lpstr>Colors and Descriptions of Objects - Spanish - Foreign Language - 4th Grade by Slidesgo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dc:creator>ADMIN</dc:creator>
  <cp:lastModifiedBy>STD_MO</cp:lastModifiedBy>
  <cp:revision>483</cp:revision>
  <dcterms:modified xsi:type="dcterms:W3CDTF">2025-04-27T08:09:24Z</dcterms:modified>
</cp:coreProperties>
</file>