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99" r:id="rId3"/>
    <p:sldId id="263" r:id="rId4"/>
    <p:sldId id="296" r:id="rId5"/>
    <p:sldId id="297" r:id="rId6"/>
    <p:sldId id="298" r:id="rId7"/>
    <p:sldId id="288" r:id="rId8"/>
    <p:sldId id="290"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D902D-3EB0-45DD-B4DA-0D48BC015EF0}"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31CE3-A322-4075-BB12-0121360B72E1}" type="slidenum">
              <a:rPr lang="en-US" smtClean="0"/>
              <a:t>‹#›</a:t>
            </a:fld>
            <a:endParaRPr lang="en-US"/>
          </a:p>
        </p:txBody>
      </p:sp>
    </p:spTree>
    <p:extLst>
      <p:ext uri="{BB962C8B-B14F-4D97-AF65-F5344CB8AC3E}">
        <p14:creationId xmlns:p14="http://schemas.microsoft.com/office/powerpoint/2010/main" val="362651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31CE3-A322-4075-BB12-0121360B72E1}" type="slidenum">
              <a:rPr lang="en-US" smtClean="0"/>
              <a:t>1</a:t>
            </a:fld>
            <a:endParaRPr lang="en-US"/>
          </a:p>
        </p:txBody>
      </p:sp>
    </p:spTree>
    <p:extLst>
      <p:ext uri="{BB962C8B-B14F-4D97-AF65-F5344CB8AC3E}">
        <p14:creationId xmlns:p14="http://schemas.microsoft.com/office/powerpoint/2010/main" val="62775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1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274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61697481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6" name="Picture 5">
            <a:extLst>
              <a:ext uri="{FF2B5EF4-FFF2-40B4-BE49-F238E27FC236}">
                <a16:creationId xmlns:a16="http://schemas.microsoft.com/office/drawing/2014/main" id="{E4354899-ECE8-A3EE-7BEE-62B90C90A647}"/>
              </a:ext>
            </a:extLst>
          </p:cNvPr>
          <p:cNvPicPr>
            <a:picLocks noChangeAspect="1"/>
          </p:cNvPicPr>
          <p:nvPr/>
        </p:nvPicPr>
        <p:blipFill>
          <a:blip r:embed="rId5"/>
          <a:stretch>
            <a:fillRect/>
          </a:stretch>
        </p:blipFill>
        <p:spPr>
          <a:xfrm>
            <a:off x="2025407" y="2571003"/>
            <a:ext cx="8541236" cy="2353260"/>
          </a:xfrm>
          <a:prstGeom prst="rect">
            <a:avLst/>
          </a:prstGeom>
        </p:spPr>
      </p:pic>
      <p:sp>
        <p:nvSpPr>
          <p:cNvPr id="7" name="Rectangle 6"/>
          <p:cNvSpPr/>
          <p:nvPr/>
        </p:nvSpPr>
        <p:spPr>
          <a:xfrm>
            <a:off x="1657350" y="989953"/>
            <a:ext cx="9077325"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i="0" dirty="0" smtClean="0">
                <a:solidFill>
                  <a:srgbClr val="000000"/>
                </a:solidFill>
                <a:effectLst/>
                <a:latin typeface="Cambria" panose="02040503050406030204" pitchFamily="18" charset="0"/>
                <a:ea typeface="Cambria" panose="02040503050406030204" pitchFamily="18" charset="0"/>
              </a:rPr>
              <a:t>TIẾNG VIỆT 4</a:t>
            </a:r>
            <a:endParaRPr kumimoji="0" lang="en-US" sz="8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34539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sp>
        <p:nvSpPr>
          <p:cNvPr id="7" name="Rectangle 6"/>
          <p:cNvSpPr/>
          <p:nvPr/>
        </p:nvSpPr>
        <p:spPr>
          <a:xfrm>
            <a:off x="1819274" y="625394"/>
            <a:ext cx="9077325"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i="0" dirty="0" smtClean="0">
                <a:solidFill>
                  <a:srgbClr val="FF0000"/>
                </a:solidFill>
                <a:effectLst/>
                <a:latin typeface="Cambria" panose="02040503050406030204" pitchFamily="18" charset="0"/>
                <a:ea typeface="Cambria" panose="02040503050406030204" pitchFamily="18" charset="0"/>
              </a:rPr>
              <a:t>KHỞI ĐỘNG</a:t>
            </a:r>
            <a:endPar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7"/>
          <p:cNvSpPr/>
          <p:nvPr/>
        </p:nvSpPr>
        <p:spPr>
          <a:xfrm>
            <a:off x="1981200" y="2657646"/>
            <a:ext cx="9077325"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5400" b="1" i="0" dirty="0" err="1"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Nêu</a:t>
            </a:r>
            <a:r>
              <a:rPr lang="en-US" sz="5400" b="1"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5400" b="1" i="0" dirty="0" err="1"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5400" b="1"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5400" b="1" i="0" dirty="0" err="1"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cảm</a:t>
            </a:r>
            <a:r>
              <a:rPr lang="en-US" sz="5400" b="1"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5400" b="1" i="0" dirty="0" err="1"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nhận</a:t>
            </a:r>
            <a:r>
              <a:rPr lang="en-US" sz="5400" b="1"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5400" b="1" i="0" dirty="0" err="1"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5400" b="1"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5400" b="1" i="0" dirty="0" err="1"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em</a:t>
            </a:r>
            <a:r>
              <a:rPr lang="en-US" sz="5400" b="1"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5400" b="1" i="0" dirty="0" err="1"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về</a:t>
            </a:r>
            <a:r>
              <a:rPr lang="en-US" sz="5400" b="1"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5400" b="1" i="0" dirty="0" err="1"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quê</a:t>
            </a:r>
            <a:r>
              <a:rPr lang="en-US" sz="5400" b="1"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5400" b="1" i="0" dirty="0" err="1"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hương</a:t>
            </a:r>
            <a:r>
              <a:rPr lang="en-US" sz="5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đất</a:t>
            </a:r>
            <a:r>
              <a:rPr lang="en-US" sz="5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nước</a:t>
            </a:r>
            <a:endParaRPr kumimoji="0" lang="en-US" sz="5400" b="1" i="0" u="none" strike="noStrike" kern="1200" cap="none" spc="0" normalizeH="0" baseline="0" noProof="0" dirty="0">
              <a:ln>
                <a:noFill/>
              </a:ln>
              <a:solidFill>
                <a:srgbClr val="FF0066"/>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57870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2">
            <a:extLst>
              <a:ext uri="{FF2B5EF4-FFF2-40B4-BE49-F238E27FC236}">
                <a16:creationId xmlns:a16="http://schemas.microsoft.com/office/drawing/2014/main" id="{78E7154D-7806-592D-2AA6-5B5F7ED50EEF}"/>
              </a:ext>
            </a:extLst>
          </p:cNvPr>
          <p:cNvSpPr/>
          <p:nvPr/>
        </p:nvSpPr>
        <p:spPr>
          <a:xfrm>
            <a:off x="514351" y="1647825"/>
            <a:ext cx="8153400" cy="1924049"/>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“Non nước Việt Nam” là cuốn sách cung cấp thông tin cơ bản về điều kiện tự nhiên, lịch sử - văn hóa của Việt Nam và các tỉnh thành trong cả nước.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Non Nước Việt Nam - Sách Hướng Dẫn Du Lịch | Lazada.vn">
            <a:extLst>
              <a:ext uri="{FF2B5EF4-FFF2-40B4-BE49-F238E27FC236}">
                <a16:creationId xmlns:a16="http://schemas.microsoft.com/office/drawing/2014/main" id="{18C9D03C-FD70-A8C5-ED34-DBFCD6BB5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688" y="864147"/>
            <a:ext cx="1847849" cy="286735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2">
            <a:extLst>
              <a:ext uri="{FF2B5EF4-FFF2-40B4-BE49-F238E27FC236}">
                <a16:creationId xmlns:a16="http://schemas.microsoft.com/office/drawing/2014/main" id="{9C6AA209-F405-F78D-EF48-B8F665A93E2A}"/>
              </a:ext>
            </a:extLst>
          </p:cNvPr>
          <p:cNvSpPr/>
          <p:nvPr/>
        </p:nvSpPr>
        <p:spPr>
          <a:xfrm>
            <a:off x="657226" y="4048125"/>
            <a:ext cx="8115299" cy="2457450"/>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002060"/>
                </a:solidFill>
                <a:latin typeface="Cambria" panose="02040503050406030204" pitchFamily="18" charset="0"/>
                <a:ea typeface="Cambria" panose="02040503050406030204" pitchFamily="18" charset="0"/>
              </a:rPr>
              <a:t> “Đất nước ngàn năm” là tên gọi chung của bộ sách do nhiều tác giả viết. Bộ sách viết về các danh lam thắng cảnh, những nét đặc sắc về văn hóa và những sản vật của nhiều vùng miền trên đất nước Việt Nam ta.</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Đất Nước Ngàn Năm">
            <a:extLst>
              <a:ext uri="{FF2B5EF4-FFF2-40B4-BE49-F238E27FC236}">
                <a16:creationId xmlns:a16="http://schemas.microsoft.com/office/drawing/2014/main" id="{3CE8E8E8-6232-2FDF-63CD-D596B8CDD6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8775" y="3949760"/>
            <a:ext cx="1971676" cy="26541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23925" y="0"/>
            <a:ext cx="7000876"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i="0" dirty="0">
                <a:solidFill>
                  <a:srgbClr val="000000"/>
                </a:solidFill>
                <a:effectLst/>
                <a:latin typeface="Cambria" panose="02040503050406030204" pitchFamily="18" charset="0"/>
                <a:ea typeface="Cambria" panose="02040503050406030204" pitchFamily="18" charset="0"/>
              </a:rPr>
              <a:t>1. Đọc sách báo về quê hương, đất nước.</a:t>
            </a: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850901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19434-68A7-B0A7-AAA9-6AF37E90F08C}"/>
              </a:ext>
            </a:extLst>
          </p:cNvPr>
          <p:cNvPicPr>
            <a:picLocks noChangeAspect="1"/>
          </p:cNvPicPr>
          <p:nvPr/>
        </p:nvPicPr>
        <p:blipFill>
          <a:blip r:embed="rId3"/>
          <a:stretch>
            <a:fillRect/>
          </a:stretch>
        </p:blipFill>
        <p:spPr>
          <a:xfrm>
            <a:off x="6634162" y="242887"/>
            <a:ext cx="4429125" cy="6219825"/>
          </a:xfrm>
          <a:prstGeom prst="rect">
            <a:avLst/>
          </a:prstGeom>
        </p:spPr>
      </p:pic>
      <p:grpSp>
        <p:nvGrpSpPr>
          <p:cNvPr id="4" name="Group 3"/>
          <p:cNvGrpSpPr/>
          <p:nvPr/>
        </p:nvGrpSpPr>
        <p:grpSpPr>
          <a:xfrm>
            <a:off x="389614" y="763428"/>
            <a:ext cx="5896886" cy="4730906"/>
            <a:chOff x="5199739" y="687228"/>
            <a:chExt cx="6525808" cy="4730906"/>
          </a:xfrm>
        </p:grpSpPr>
        <p:pic>
          <p:nvPicPr>
            <p:cNvPr id="5" name="Picture 4"/>
            <p:cNvPicPr>
              <a:picLocks noChangeAspect="1"/>
            </p:cNvPicPr>
            <p:nvPr/>
          </p:nvPicPr>
          <p:blipFill>
            <a:blip r:embed="rId4"/>
            <a:stretch>
              <a:fillRect/>
            </a:stretch>
          </p:blipFill>
          <p:spPr>
            <a:xfrm>
              <a:off x="5199739" y="687228"/>
              <a:ext cx="6525808" cy="4730906"/>
            </a:xfrm>
            <a:prstGeom prst="rect">
              <a:avLst/>
            </a:prstGeom>
          </p:spPr>
        </p:pic>
        <p:sp>
          <p:nvSpPr>
            <p:cNvPr id="6" name="Rectangle 5"/>
            <p:cNvSpPr/>
            <p:nvPr/>
          </p:nvSpPr>
          <p:spPr>
            <a:xfrm>
              <a:off x="6096000" y="2376971"/>
              <a:ext cx="49421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2. Viết phiếu đọc sách theo mẫu. </a:t>
              </a:r>
            </a:p>
          </p:txBody>
        </p:sp>
      </p:grpSp>
    </p:spTree>
    <p:custDataLst>
      <p:tags r:id="rId1"/>
    </p:custDataLst>
    <p:extLst>
      <p:ext uri="{BB962C8B-B14F-4D97-AF65-F5344CB8AC3E}">
        <p14:creationId xmlns:p14="http://schemas.microsoft.com/office/powerpoint/2010/main" val="264319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28725" y="304800"/>
            <a:ext cx="9629775" cy="6348005"/>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263555" y="2089711"/>
              <a:ext cx="4665977" cy="28212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đổi với bạn những điều đáng nhớ về các vùng miền đất nước được giới thiệu trong sách báo. </a:t>
              </a: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85526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r-bg-result">
            <a:extLst>
              <a:ext uri="{FF2B5EF4-FFF2-40B4-BE49-F238E27FC236}">
                <a16:creationId xmlns:a16="http://schemas.microsoft.com/office/drawing/2014/main" id="{B8CD6738-025B-D379-EDD3-9C87D0A56088}"/>
              </a:ext>
            </a:extLst>
          </p:cNvPr>
          <p:cNvPicPr>
            <a:picLocks noChangeAspect="1"/>
          </p:cNvPicPr>
          <p:nvPr/>
        </p:nvPicPr>
        <p:blipFill>
          <a:blip r:embed="rId3"/>
          <a:srcRect l="51236"/>
          <a:stretch>
            <a:fillRect/>
          </a:stretch>
        </p:blipFill>
        <p:spPr>
          <a:xfrm flipH="1">
            <a:off x="0" y="1448436"/>
            <a:ext cx="3724276" cy="6093460"/>
          </a:xfrm>
          <a:prstGeom prst="rect">
            <a:avLst/>
          </a:prstGeom>
        </p:spPr>
      </p:pic>
      <p:sp>
        <p:nvSpPr>
          <p:cNvPr id="3" name="Speech Bubble: Rectangle with Corners Rounded 2">
            <a:extLst>
              <a:ext uri="{FF2B5EF4-FFF2-40B4-BE49-F238E27FC236}">
                <a16:creationId xmlns:a16="http://schemas.microsoft.com/office/drawing/2014/main" id="{8B9F95ED-6861-5DFD-571E-DB205C2C4B8B}"/>
              </a:ext>
            </a:extLst>
          </p:cNvPr>
          <p:cNvSpPr/>
          <p:nvPr/>
        </p:nvSpPr>
        <p:spPr>
          <a:xfrm>
            <a:off x="4181476" y="2019300"/>
            <a:ext cx="7410450" cy="3581400"/>
          </a:xfrm>
          <a:prstGeom prst="wedgeRoundRectCallout">
            <a:avLst>
              <a:gd name="adj1" fmla="val -56607"/>
              <a:gd name="adj2" fmla="val 5949"/>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b="1" dirty="0" err="1" smtClean="0">
                <a:latin typeface="Cambria" panose="02040503050406030204" pitchFamily="18" charset="0"/>
                <a:ea typeface="Cambria" panose="02040503050406030204" pitchFamily="18" charset="0"/>
              </a:rPr>
              <a:t>Tên</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sách</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báo</a:t>
            </a:r>
            <a:endParaRPr lang="en-US" sz="3200" b="1" dirty="0" smtClean="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smtClean="0">
                <a:latin typeface="Cambria" panose="02040503050406030204" pitchFamily="18" charset="0"/>
                <a:ea typeface="Cambria" panose="02040503050406030204" pitchFamily="18" charset="0"/>
              </a:rPr>
              <a:t>Tên</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tác</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giả</a:t>
            </a:r>
            <a:endParaRPr lang="en-US" sz="3200" b="1" dirty="0" smtClean="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smtClean="0">
                <a:latin typeface="Cambria" panose="02040503050406030204" pitchFamily="18" charset="0"/>
                <a:ea typeface="Cambria" panose="02040503050406030204" pitchFamily="18" charset="0"/>
              </a:rPr>
              <a:t>Nội</a:t>
            </a:r>
            <a:r>
              <a:rPr lang="en-US" sz="3200" b="1" dirty="0" smtClean="0">
                <a:latin typeface="Cambria" panose="02040503050406030204" pitchFamily="18" charset="0"/>
                <a:ea typeface="Cambria" panose="02040503050406030204" pitchFamily="18" charset="0"/>
              </a:rPr>
              <a:t> dung </a:t>
            </a:r>
            <a:r>
              <a:rPr lang="en-US" sz="3200" b="1" dirty="0" err="1" smtClean="0">
                <a:latin typeface="Cambria" panose="02040503050406030204" pitchFamily="18" charset="0"/>
                <a:ea typeface="Cambria" panose="02040503050406030204" pitchFamily="18" charset="0"/>
              </a:rPr>
              <a:t>em</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tâm</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đắc</a:t>
            </a:r>
            <a:endParaRPr lang="en-US" sz="3200" b="1" dirty="0" smtClean="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smtClean="0">
                <a:latin typeface="Cambria" panose="02040503050406030204" pitchFamily="18" charset="0"/>
                <a:ea typeface="Cambria" panose="02040503050406030204" pitchFamily="18" charset="0"/>
              </a:rPr>
              <a:t>Thông</a:t>
            </a:r>
            <a:r>
              <a:rPr lang="en-US" sz="3200" b="1" dirty="0" smtClean="0">
                <a:latin typeface="Cambria" panose="02040503050406030204" pitchFamily="18" charset="0"/>
                <a:ea typeface="Cambria" panose="02040503050406030204" pitchFamily="18" charset="0"/>
              </a:rPr>
              <a:t> tin </a:t>
            </a:r>
            <a:r>
              <a:rPr lang="en-US" sz="3200" b="1" dirty="0" err="1" smtClean="0">
                <a:latin typeface="Cambria" panose="02040503050406030204" pitchFamily="18" charset="0"/>
                <a:ea typeface="Cambria" panose="02040503050406030204" pitchFamily="18" charset="0"/>
              </a:rPr>
              <a:t>bổ</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ích</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đối</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với</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em</a:t>
            </a:r>
            <a:endParaRPr lang="en-US" sz="32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55D5314D-D70F-604D-9D70-7E6B43721C9A}"/>
              </a:ext>
            </a:extLst>
          </p:cNvPr>
          <p:cNvSpPr txBox="1"/>
          <p:nvPr/>
        </p:nvSpPr>
        <p:spPr>
          <a:xfrm>
            <a:off x="4476750" y="2171700"/>
            <a:ext cx="4962525" cy="707886"/>
          </a:xfrm>
          <a:prstGeom prst="rect">
            <a:avLst/>
          </a:prstGeom>
          <a:noFill/>
        </p:spPr>
        <p:txBody>
          <a:bodyPr wrap="square" rtlCol="0">
            <a:spAutoFit/>
          </a:bodyPr>
          <a:lstStyle/>
          <a:p>
            <a:r>
              <a:rPr lang="en-US" sz="4000" b="1" dirty="0">
                <a:solidFill>
                  <a:srgbClr val="FF0000"/>
                </a:solidFill>
              </a:rPr>
              <a:t>CHIA SẺ VỚI </a:t>
            </a:r>
            <a:r>
              <a:rPr lang="en-US" sz="4000" b="1" dirty="0" smtClean="0">
                <a:solidFill>
                  <a:srgbClr val="FF0000"/>
                </a:solidFill>
              </a:rPr>
              <a:t>BẠN:</a:t>
            </a:r>
            <a:endParaRPr lang="en-US" sz="4000" b="1" dirty="0">
              <a:solidFill>
                <a:srgbClr val="FF0000"/>
              </a:solidFill>
            </a:endParaRPr>
          </a:p>
        </p:txBody>
      </p:sp>
      <p:sp>
        <p:nvSpPr>
          <p:cNvPr id="6" name="Rectangle 5"/>
          <p:cNvSpPr/>
          <p:nvPr/>
        </p:nvSpPr>
        <p:spPr>
          <a:xfrm>
            <a:off x="1819274" y="177719"/>
            <a:ext cx="9077325"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i="0" dirty="0" smtClean="0">
                <a:solidFill>
                  <a:srgbClr val="FF0000"/>
                </a:solidFill>
                <a:effectLst/>
                <a:latin typeface="Cambria" panose="02040503050406030204" pitchFamily="18" charset="0"/>
                <a:ea typeface="Cambria" panose="02040503050406030204" pitchFamily="18" charset="0"/>
              </a:rPr>
              <a:t>VẬN DỤNG</a:t>
            </a:r>
            <a:endPar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86219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447" y="2185198"/>
            <a:ext cx="3463532" cy="4070932"/>
          </a:xfrm>
          <a:prstGeom prst="rect">
            <a:avLst/>
          </a:prstGeom>
        </p:spPr>
      </p:pic>
      <p:grpSp>
        <p:nvGrpSpPr>
          <p:cNvPr id="20" name="Group 19"/>
          <p:cNvGrpSpPr/>
          <p:nvPr/>
        </p:nvGrpSpPr>
        <p:grpSpPr>
          <a:xfrm>
            <a:off x="4733926" y="949981"/>
            <a:ext cx="6753224" cy="2698094"/>
            <a:chOff x="532412" y="2526564"/>
            <a:chExt cx="6706260" cy="2191748"/>
          </a:xfrm>
        </p:grpSpPr>
        <p:grpSp>
          <p:nvGrpSpPr>
            <p:cNvPr id="21" name="Group 20"/>
            <p:cNvGrpSpPr/>
            <p:nvPr/>
          </p:nvGrpSpPr>
          <p:grpSpPr>
            <a:xfrm>
              <a:off x="532412" y="2526564"/>
              <a:ext cx="6706260" cy="2191748"/>
              <a:chOff x="532412" y="2526564"/>
              <a:chExt cx="6706260" cy="2191748"/>
            </a:xfrm>
          </p:grpSpPr>
          <p:sp>
            <p:nvSpPr>
              <p:cNvPr id="23" name="Rounded Rectangle 22"/>
              <p:cNvSpPr/>
              <p:nvPr/>
            </p:nvSpPr>
            <p:spPr>
              <a:xfrm>
                <a:off x="844713" y="2730136"/>
                <a:ext cx="6393959" cy="1988176"/>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4" name="Oval 23"/>
              <p:cNvSpPr/>
              <p:nvPr/>
            </p:nvSpPr>
            <p:spPr>
              <a:xfrm>
                <a:off x="532412" y="2564272"/>
                <a:ext cx="669372" cy="496388"/>
              </a:xfrm>
              <a:prstGeom prst="ellipse">
                <a:avLst/>
              </a:prstGeom>
              <a:solidFill>
                <a:srgbClr val="FF00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5" name="TextBox 24"/>
              <p:cNvSpPr txBox="1"/>
              <p:nvPr/>
            </p:nvSpPr>
            <p:spPr>
              <a:xfrm>
                <a:off x="636906" y="2526564"/>
                <a:ext cx="226440" cy="525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grpSp>
        <p:sp>
          <p:nvSpPr>
            <p:cNvPr id="22" name="TextBox 21"/>
            <p:cNvSpPr txBox="1"/>
            <p:nvPr/>
          </p:nvSpPr>
          <p:spPr>
            <a:xfrm>
              <a:off x="898060" y="2846428"/>
              <a:ext cx="6181421" cy="16751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sẻ với người thân những thông tin thú vị em đọc được về các vùng miền trên đất nước 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1252210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pic>
        <p:nvPicPr>
          <p:cNvPr id="10" name="Picture 9">
            <a:extLst>
              <a:ext uri="{FF2B5EF4-FFF2-40B4-BE49-F238E27FC236}">
                <a16:creationId xmlns:a16="http://schemas.microsoft.com/office/drawing/2014/main" id="{6BFC3355-2575-E68A-55E8-09A9588512B8}"/>
              </a:ext>
            </a:extLst>
          </p:cNvPr>
          <p:cNvPicPr>
            <a:picLocks noChangeAspect="1"/>
          </p:cNvPicPr>
          <p:nvPr/>
        </p:nvPicPr>
        <p:blipFill>
          <a:blip r:embed="rId6"/>
          <a:stretch>
            <a:fillRect/>
          </a:stretch>
        </p:blipFill>
        <p:spPr>
          <a:xfrm>
            <a:off x="2032664" y="4231824"/>
            <a:ext cx="8126672" cy="2609314"/>
          </a:xfrm>
          <a:prstGeom prst="rect">
            <a:avLst/>
          </a:prstGeom>
        </p:spPr>
      </p:pic>
      <p:pic>
        <p:nvPicPr>
          <p:cNvPr id="2" name="Picture 1"/>
          <p:cNvPicPr>
            <a:picLocks noChangeAspect="1"/>
          </p:cNvPicPr>
          <p:nvPr/>
        </p:nvPicPr>
        <p:blipFill>
          <a:blip r:embed="rId7"/>
          <a:stretch>
            <a:fillRect/>
          </a:stretch>
        </p:blipFill>
        <p:spPr>
          <a:xfrm>
            <a:off x="1561827" y="1665167"/>
            <a:ext cx="9004572" cy="1963082"/>
          </a:xfrm>
          <a:prstGeom prst="rect">
            <a:avLst/>
          </a:prstGeom>
        </p:spPr>
      </p:pic>
    </p:spTree>
    <p:custDataLst>
      <p:tags r:id="rId1"/>
    </p:custDataLst>
    <p:extLst>
      <p:ext uri="{BB962C8B-B14F-4D97-AF65-F5344CB8AC3E}">
        <p14:creationId xmlns:p14="http://schemas.microsoft.com/office/powerpoint/2010/main" val="1694417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EB435BD-8AEB-4FDF-9739-632C81932E9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Կ\uFFFD{8075FA74-6F99-4896-A9B9-AF60649E70A0}&quot;,&quot;D:\\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9. Đỗ Hường. TV. Đọc mở rộng"/>
</p:tagLst>
</file>

<file path=ppt/tags/tag2.xml><?xml version="1.0" encoding="utf-8"?>
<p:tagLst xmlns:a="http://schemas.openxmlformats.org/drawingml/2006/main" xmlns:r="http://schemas.openxmlformats.org/officeDocument/2006/relationships" xmlns:p="http://schemas.openxmlformats.org/presentationml/2006/main">
  <p:tag name="GENSWF_SLIDE_UID" val="{9024EFD0-3330-4250-A3ED-A32631EF3F3B}:257"/>
</p:tagLst>
</file>

<file path=ppt/tags/tag3.xml><?xml version="1.0" encoding="utf-8"?>
<p:tagLst xmlns:a="http://schemas.openxmlformats.org/drawingml/2006/main" xmlns:r="http://schemas.openxmlformats.org/officeDocument/2006/relationships" xmlns:p="http://schemas.openxmlformats.org/presentationml/2006/main">
  <p:tag name="GENSWF_SLIDE_UID" val="{75BE679A-9122-4FAA-BF06-FA1EA818D7FD}:299"/>
</p:tagLst>
</file>

<file path=ppt/tags/tag4.xml><?xml version="1.0" encoding="utf-8"?>
<p:tagLst xmlns:a="http://schemas.openxmlformats.org/drawingml/2006/main" xmlns:r="http://schemas.openxmlformats.org/officeDocument/2006/relationships" xmlns:p="http://schemas.openxmlformats.org/presentationml/2006/main">
  <p:tag name="GENSWF_SLIDE_UID" val="{7591CC3D-3511-4315-ABA6-173AE194FE4C}:263"/>
</p:tagLst>
</file>

<file path=ppt/tags/tag5.xml><?xml version="1.0" encoding="utf-8"?>
<p:tagLst xmlns:a="http://schemas.openxmlformats.org/drawingml/2006/main" xmlns:r="http://schemas.openxmlformats.org/officeDocument/2006/relationships" xmlns:p="http://schemas.openxmlformats.org/presentationml/2006/main">
  <p:tag name="GENSWF_SLIDE_UID" val="{C43681B2-7734-44AD-A718-1A1E2CA80FA4}:296"/>
</p:tagLst>
</file>

<file path=ppt/tags/tag6.xml><?xml version="1.0" encoding="utf-8"?>
<p:tagLst xmlns:a="http://schemas.openxmlformats.org/drawingml/2006/main" xmlns:r="http://schemas.openxmlformats.org/officeDocument/2006/relationships" xmlns:p="http://schemas.openxmlformats.org/presentationml/2006/main">
  <p:tag name="GENSWF_SLIDE_UID" val="{966171C6-95C6-4E73-BB47-CA7E1EEDC28E}:297"/>
</p:tagLst>
</file>

<file path=ppt/tags/tag7.xml><?xml version="1.0" encoding="utf-8"?>
<p:tagLst xmlns:a="http://schemas.openxmlformats.org/drawingml/2006/main" xmlns:r="http://schemas.openxmlformats.org/officeDocument/2006/relationships" xmlns:p="http://schemas.openxmlformats.org/presentationml/2006/main">
  <p:tag name="GENSWF_SLIDE_UID" val="{48695BE0-70FF-4AC0-9B9F-950D9DD6470B}:298"/>
</p:tagLst>
</file>

<file path=ppt/tags/tag8.xml><?xml version="1.0" encoding="utf-8"?>
<p:tagLst xmlns:a="http://schemas.openxmlformats.org/drawingml/2006/main" xmlns:r="http://schemas.openxmlformats.org/officeDocument/2006/relationships" xmlns:p="http://schemas.openxmlformats.org/presentationml/2006/main">
  <p:tag name="GENSWF_SLIDE_UID" val="{DABD451F-A7BE-46E8-9D21-9F0F93FE0498}:288"/>
</p:tagLst>
</file>

<file path=ppt/tags/tag9.xml><?xml version="1.0" encoding="utf-8"?>
<p:tagLst xmlns:a="http://schemas.openxmlformats.org/drawingml/2006/main" xmlns:r="http://schemas.openxmlformats.org/officeDocument/2006/relationships" xmlns:p="http://schemas.openxmlformats.org/presentationml/2006/main">
  <p:tag name="GENSWF_SLIDE_UID" val="{EF782127-C018-4B61-BB27-B792CAB34BBE}:2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203</Words>
  <Application>Microsoft Office PowerPoint</Application>
  <PresentationFormat>Widescreen</PresentationFormat>
  <Paragraphs>17</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vt:lpstr>
      <vt:lpstr>Times New Roman</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T29. Đỗ Hường. TV. Đọc mở rộng</dc:title>
  <dc:creator>Thao Tran</dc:creator>
  <cp:lastModifiedBy>HaiPhong</cp:lastModifiedBy>
  <cp:revision>12</cp:revision>
  <dcterms:created xsi:type="dcterms:W3CDTF">2023-12-19T08:17:54Z</dcterms:created>
  <dcterms:modified xsi:type="dcterms:W3CDTF">2025-04-05T07:26:53Z</dcterms:modified>
</cp:coreProperties>
</file>