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04" r:id="rId2"/>
    <p:sldId id="258" r:id="rId3"/>
    <p:sldId id="257" r:id="rId4"/>
    <p:sldId id="387" r:id="rId5"/>
    <p:sldId id="370" r:id="rId6"/>
    <p:sldId id="389" r:id="rId7"/>
    <p:sldId id="400" r:id="rId8"/>
    <p:sldId id="401" r:id="rId9"/>
    <p:sldId id="403" r:id="rId10"/>
    <p:sldId id="390" r:id="rId11"/>
    <p:sldId id="376" r:id="rId12"/>
    <p:sldId id="375" r:id="rId13"/>
    <p:sldId id="373" r:id="rId14"/>
    <p:sldId id="3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9590-A6C9-4EE1-8F54-12096E8C8BFF}"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2A3A-DBFC-4A19-9852-7C7E4A88B01D}" type="slidenum">
              <a:rPr lang="en-US" smtClean="0"/>
              <a:t>‹#›</a:t>
            </a:fld>
            <a:endParaRPr lang="en-US"/>
          </a:p>
        </p:txBody>
      </p:sp>
    </p:spTree>
    <p:extLst>
      <p:ext uri="{BB962C8B-B14F-4D97-AF65-F5344CB8AC3E}">
        <p14:creationId xmlns:p14="http://schemas.microsoft.com/office/powerpoint/2010/main" val="13817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4523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75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0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0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7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https://kahoot.it/challenge/01429142?challenge-id=4704f5a7-ae2e-4560-bd76-f4409d01bdec_1637733308397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9E570-05C7-4B86-92DC-DB7FE38CC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1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37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4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51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18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046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307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00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92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0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477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41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6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34.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emf"/><Relationship Id="rId4" Type="http://schemas.microsoft.com/office/2007/relationships/hdphoto" Target="../media/hdphoto2.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82" y="5457319"/>
            <a:ext cx="2626789" cy="1392198"/>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197"/>
          </a:p>
        </p:txBody>
      </p:sp>
      <p:sp>
        <p:nvSpPr>
          <p:cNvPr id="3" name="Freeform 3"/>
          <p:cNvSpPr/>
          <p:nvPr/>
        </p:nvSpPr>
        <p:spPr>
          <a:xfrm>
            <a:off x="2573843" y="5457319"/>
            <a:ext cx="2626789" cy="1392198"/>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197"/>
          </a:p>
        </p:txBody>
      </p:sp>
      <p:sp>
        <p:nvSpPr>
          <p:cNvPr id="4" name="Freeform 4"/>
          <p:cNvSpPr/>
          <p:nvPr/>
        </p:nvSpPr>
        <p:spPr>
          <a:xfrm>
            <a:off x="4760624" y="5502441"/>
            <a:ext cx="2626789" cy="1392198"/>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197"/>
          </a:p>
        </p:txBody>
      </p:sp>
      <p:sp>
        <p:nvSpPr>
          <p:cNvPr id="5" name="Freeform 5"/>
          <p:cNvSpPr/>
          <p:nvPr/>
        </p:nvSpPr>
        <p:spPr>
          <a:xfrm>
            <a:off x="7341368" y="5469315"/>
            <a:ext cx="2626789" cy="1392198"/>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197"/>
          </a:p>
        </p:txBody>
      </p:sp>
      <p:sp>
        <p:nvSpPr>
          <p:cNvPr id="6" name="Freeform 6"/>
          <p:cNvSpPr/>
          <p:nvPr/>
        </p:nvSpPr>
        <p:spPr>
          <a:xfrm>
            <a:off x="9550131" y="5469315"/>
            <a:ext cx="2626789" cy="1392198"/>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197"/>
          </a:p>
        </p:txBody>
      </p:sp>
      <p:sp>
        <p:nvSpPr>
          <p:cNvPr id="7" name="Rectangle 6"/>
          <p:cNvSpPr>
            <a:spLocks noChangeArrowheads="1"/>
          </p:cNvSpPr>
          <p:nvPr/>
        </p:nvSpPr>
        <p:spPr bwMode="auto">
          <a:xfrm>
            <a:off x="1224929"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793" b="1" dirty="0" err="1">
                <a:solidFill>
                  <a:prstClr val="black"/>
                </a:solidFill>
                <a:latin typeface="Times New Roman" pitchFamily="18" charset="0"/>
                <a:cs typeface="Times New Roman" pitchFamily="18" charset="0"/>
                <a:sym typeface="Arial"/>
              </a:rPr>
              <a:t>TRƯỜNG</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TIỂU</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HỌC</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QUANG</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TRUNG</a:t>
            </a:r>
            <a:endParaRPr lang="en-US" sz="2793" b="1" dirty="0">
              <a:solidFill>
                <a:prstClr val="black"/>
              </a:solidFill>
              <a:latin typeface="Times New Roman" pitchFamily="18" charset="0"/>
              <a:cs typeface="Times New Roman" pitchFamily="18" charset="0"/>
              <a:sym typeface="Arial"/>
            </a:endParaRPr>
          </a:p>
          <a:p>
            <a:pPr algn="ctr" defTabSz="912114">
              <a:defRPr/>
            </a:pPr>
            <a:r>
              <a:rPr lang="en-US" sz="2394" b="1" dirty="0" err="1">
                <a:solidFill>
                  <a:prstClr val="black"/>
                </a:solidFill>
                <a:latin typeface="Times New Roman" pitchFamily="18" charset="0"/>
                <a:cs typeface="Times New Roman" pitchFamily="18" charset="0"/>
                <a:sym typeface="Arial"/>
              </a:rPr>
              <a:t>Sách</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kết</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nối</a:t>
            </a:r>
            <a:r>
              <a:rPr lang="en-US" sz="2394" b="1" dirty="0">
                <a:solidFill>
                  <a:prstClr val="black"/>
                </a:solidFill>
                <a:latin typeface="Times New Roman" pitchFamily="18" charset="0"/>
                <a:cs typeface="Times New Roman" pitchFamily="18" charset="0"/>
                <a:sym typeface="Arial"/>
              </a:rPr>
              <a:t> tri </a:t>
            </a:r>
            <a:r>
              <a:rPr lang="en-US" sz="2394" b="1" dirty="0" err="1">
                <a:solidFill>
                  <a:prstClr val="black"/>
                </a:solidFill>
                <a:latin typeface="Times New Roman" pitchFamily="18" charset="0"/>
                <a:cs typeface="Times New Roman" pitchFamily="18" charset="0"/>
                <a:sym typeface="Arial"/>
              </a:rPr>
              <a:t>thức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với</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cuộc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sống</a:t>
            </a:r>
            <a:r>
              <a:rPr lang="en-US" sz="2394" b="1" dirty="0">
                <a:solidFill>
                  <a:prstClr val="black"/>
                </a:solidFill>
                <a:latin typeface="Times New Roman" pitchFamily="18" charset="0"/>
                <a:cs typeface="Times New Roman" pitchFamily="18" charset="0"/>
                <a:sym typeface="Arial"/>
              </a:rPr>
              <a:t> – </a:t>
            </a:r>
            <a:r>
              <a:rPr lang="en-US" sz="2394" b="1" dirty="0" err="1">
                <a:solidFill>
                  <a:prstClr val="black"/>
                </a:solidFill>
                <a:latin typeface="Times New Roman" pitchFamily="18" charset="0"/>
                <a:cs typeface="Times New Roman" pitchFamily="18" charset="0"/>
                <a:sym typeface="Arial"/>
              </a:rPr>
              <a:t>Lớp</a:t>
            </a:r>
            <a:r>
              <a:rPr lang="en-US" sz="2394" b="1" dirty="0">
                <a:solidFill>
                  <a:prstClr val="black"/>
                </a:solidFill>
                <a:latin typeface="Times New Roman" pitchFamily="18" charset="0"/>
                <a:cs typeface="Times New Roman" pitchFamily="18" charset="0"/>
                <a:sym typeface="Arial"/>
              </a:rPr>
              <a:t> 4</a:t>
            </a:r>
          </a:p>
          <a:p>
            <a:pPr algn="ctr" defTabSz="912114">
              <a:defRPr/>
            </a:pP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Năm</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học</a:t>
            </a:r>
            <a:r>
              <a:rPr lang="en-US" sz="2394" b="1" dirty="0">
                <a:solidFill>
                  <a:prstClr val="black"/>
                </a:solidFill>
                <a:latin typeface="Times New Roman" pitchFamily="18" charset="0"/>
                <a:cs typeface="Times New Roman" pitchFamily="18" charset="0"/>
                <a:sym typeface="Arial"/>
              </a:rPr>
              <a:t> 2024-2025</a:t>
            </a:r>
          </a:p>
          <a:p>
            <a:pPr algn="ctr" defTabSz="912114">
              <a:defRPr/>
            </a:pPr>
            <a:r>
              <a:rPr lang="en-US" sz="2394" b="1" dirty="0">
                <a:solidFill>
                  <a:prstClr val="black"/>
                </a:solidFill>
                <a:latin typeface="Times New Roman" pitchFamily="18" charset="0"/>
                <a:cs typeface="Times New Roman" pitchFamily="18" charset="0"/>
                <a:sym typeface="Wingdings" panose="05000000000000000000" pitchFamily="2" charset="2"/>
              </a:rPr>
              <a:t></a:t>
            </a:r>
            <a:endParaRPr lang="en-US" sz="2394" dirty="0">
              <a:solidFill>
                <a:prstClr val="black"/>
              </a:solidFill>
              <a:latin typeface="Times New Roman" pitchFamily="18" charset="0"/>
              <a:cs typeface="Times New Roman" pitchFamily="18" charset="0"/>
              <a:sym typeface="Arial"/>
            </a:endParaRPr>
          </a:p>
        </p:txBody>
      </p:sp>
      <p:sp>
        <p:nvSpPr>
          <p:cNvPr id="8" name="Rectangle 6"/>
          <p:cNvSpPr>
            <a:spLocks noChangeArrowheads="1"/>
          </p:cNvSpPr>
          <p:nvPr/>
        </p:nvSpPr>
        <p:spPr bwMode="auto">
          <a:xfrm>
            <a:off x="741347" y="2210441"/>
            <a:ext cx="10688714" cy="119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3591" b="1" dirty="0" err="1">
                <a:solidFill>
                  <a:srgbClr val="FF0000"/>
                </a:solidFill>
                <a:latin typeface="Times New Roman" pitchFamily="18" charset="0"/>
                <a:cs typeface="Times New Roman" pitchFamily="18" charset="0"/>
                <a:sym typeface="Arial"/>
              </a:rPr>
              <a:t>MÔN</a:t>
            </a:r>
            <a:r>
              <a:rPr lang="en-US" sz="3591" b="1" dirty="0">
                <a:solidFill>
                  <a:srgbClr val="FF0000"/>
                </a:solidFill>
                <a:latin typeface="Times New Roman" pitchFamily="18" charset="0"/>
                <a:cs typeface="Times New Roman" pitchFamily="18" charset="0"/>
                <a:sym typeface="Arial"/>
              </a:rPr>
              <a:t>: </a:t>
            </a:r>
            <a:r>
              <a:rPr lang="en-US" sz="3591" b="1" dirty="0" err="1" smtClean="0">
                <a:solidFill>
                  <a:srgbClr val="FF0000"/>
                </a:solidFill>
                <a:latin typeface="Times New Roman" pitchFamily="18" charset="0"/>
                <a:cs typeface="Times New Roman" pitchFamily="18" charset="0"/>
                <a:sym typeface="Arial"/>
              </a:rPr>
              <a:t>TIẾNG</a:t>
            </a:r>
            <a:r>
              <a:rPr lang="en-US" sz="3591" b="1" dirty="0" smtClean="0">
                <a:solidFill>
                  <a:srgbClr val="FF0000"/>
                </a:solidFill>
                <a:latin typeface="Times New Roman" pitchFamily="18" charset="0"/>
                <a:cs typeface="Times New Roman" pitchFamily="18" charset="0"/>
                <a:sym typeface="Arial"/>
              </a:rPr>
              <a:t> </a:t>
            </a:r>
            <a:r>
              <a:rPr lang="en-US" sz="3591" b="1" dirty="0" err="1" smtClean="0">
                <a:solidFill>
                  <a:srgbClr val="FF0000"/>
                </a:solidFill>
                <a:latin typeface="Times New Roman" pitchFamily="18" charset="0"/>
                <a:cs typeface="Times New Roman" pitchFamily="18" charset="0"/>
                <a:sym typeface="Arial"/>
              </a:rPr>
              <a:t>VIỆT</a:t>
            </a:r>
            <a:endParaRPr lang="en-US" sz="3591" b="1" dirty="0">
              <a:solidFill>
                <a:srgbClr val="FF0000"/>
              </a:solidFill>
              <a:latin typeface="Times New Roman" pitchFamily="18" charset="0"/>
              <a:cs typeface="Times New Roman" pitchFamily="18" charset="0"/>
              <a:sym typeface="Arial"/>
            </a:endParaRPr>
          </a:p>
          <a:p>
            <a:pPr algn="ctr" defTabSz="912114">
              <a:defRPr/>
            </a:pPr>
            <a:r>
              <a:rPr lang="en-US" sz="3591" b="1" dirty="0" err="1" smtClean="0">
                <a:solidFill>
                  <a:srgbClr val="FF0000"/>
                </a:solidFill>
                <a:latin typeface="Times New Roman" pitchFamily="18" charset="0"/>
                <a:cs typeface="Times New Roman" pitchFamily="18" charset="0"/>
                <a:sym typeface="Arial"/>
              </a:rPr>
              <a:t>Dấu</a:t>
            </a:r>
            <a:r>
              <a:rPr lang="en-US" sz="3591" b="1" dirty="0" smtClean="0">
                <a:solidFill>
                  <a:srgbClr val="FF0000"/>
                </a:solidFill>
                <a:latin typeface="Times New Roman" pitchFamily="18" charset="0"/>
                <a:cs typeface="Times New Roman" pitchFamily="18" charset="0"/>
                <a:sym typeface="Arial"/>
              </a:rPr>
              <a:t> </a:t>
            </a:r>
            <a:r>
              <a:rPr lang="en-US" sz="3591" b="1" dirty="0" err="1" smtClean="0">
                <a:solidFill>
                  <a:srgbClr val="FF0000"/>
                </a:solidFill>
                <a:latin typeface="Times New Roman" pitchFamily="18" charset="0"/>
                <a:cs typeface="Times New Roman" pitchFamily="18" charset="0"/>
                <a:sym typeface="Arial"/>
              </a:rPr>
              <a:t>ngoặc</a:t>
            </a:r>
            <a:r>
              <a:rPr lang="en-US" sz="3591" b="1" dirty="0" smtClean="0">
                <a:solidFill>
                  <a:srgbClr val="FF0000"/>
                </a:solidFill>
                <a:latin typeface="Times New Roman" pitchFamily="18" charset="0"/>
                <a:cs typeface="Times New Roman" pitchFamily="18" charset="0"/>
                <a:sym typeface="Arial"/>
              </a:rPr>
              <a:t> </a:t>
            </a:r>
            <a:r>
              <a:rPr lang="en-US" sz="3591" b="1" dirty="0" err="1" smtClean="0">
                <a:solidFill>
                  <a:srgbClr val="FF0000"/>
                </a:solidFill>
                <a:latin typeface="Times New Roman" pitchFamily="18" charset="0"/>
                <a:cs typeface="Times New Roman" pitchFamily="18" charset="0"/>
                <a:sym typeface="Arial"/>
              </a:rPr>
              <a:t>kép</a:t>
            </a:r>
            <a:endParaRPr lang="en-US" sz="3591" b="1" dirty="0">
              <a:solidFill>
                <a:srgbClr val="FF0000"/>
              </a:solidFill>
              <a:latin typeface="Times New Roman" pitchFamily="18" charset="0"/>
              <a:cs typeface="Times New Roman" pitchFamily="18" charset="0"/>
              <a:sym typeface="Arial"/>
            </a:endParaRPr>
          </a:p>
        </p:txBody>
      </p:sp>
      <p:sp>
        <p:nvSpPr>
          <p:cNvPr id="9" name="Rectangle 5"/>
          <p:cNvSpPr>
            <a:spLocks noChangeArrowheads="1"/>
          </p:cNvSpPr>
          <p:nvPr/>
        </p:nvSpPr>
        <p:spPr bwMode="auto">
          <a:xfrm>
            <a:off x="4651000" y="485286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r>
              <a:rPr lang="en-US" sz="3192" b="1" i="1" dirty="0">
                <a:solidFill>
                  <a:srgbClr val="3333CC"/>
                </a:solidFill>
                <a:latin typeface="Times New Roman" pitchFamily="18" charset="0"/>
                <a:cs typeface="Arial"/>
                <a:sym typeface="Arial"/>
              </a:rPr>
              <a:t>Giáo viên: </a:t>
            </a:r>
            <a:r>
              <a:rPr lang="en-US" sz="3192" b="1" i="1" dirty="0" err="1">
                <a:solidFill>
                  <a:srgbClr val="3333CC"/>
                </a:solidFill>
                <a:latin typeface="Times New Roman" pitchFamily="18" charset="0"/>
              </a:rPr>
              <a:t>Lê</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Hường</a:t>
            </a:r>
            <a:endParaRPr lang="en-US" sz="3192" b="1" i="1" dirty="0">
              <a:solidFill>
                <a:srgbClr val="3333CC"/>
              </a:solidFill>
              <a:latin typeface="Times New Roman" pitchFamily="18" charset="0"/>
              <a:cs typeface="Arial"/>
              <a:sym typeface="Arial"/>
            </a:endParaRPr>
          </a:p>
        </p:txBody>
      </p:sp>
    </p:spTree>
    <p:custDataLst>
      <p:tags r:id="rId1"/>
    </p:custDataLst>
    <p:extLst>
      <p:ext uri="{BB962C8B-B14F-4D97-AF65-F5344CB8AC3E}">
        <p14:creationId xmlns:p14="http://schemas.microsoft.com/office/powerpoint/2010/main" val="14613285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A09F82-4128-DB4D-BE33-5E6D65696C7C}"/>
              </a:ext>
            </a:extLst>
          </p:cNvPr>
          <p:cNvGrpSpPr/>
          <p:nvPr/>
        </p:nvGrpSpPr>
        <p:grpSpPr>
          <a:xfrm>
            <a:off x="4257674" y="325754"/>
            <a:ext cx="7458075" cy="3305087"/>
            <a:chOff x="761999" y="5053760"/>
            <a:chExt cx="11187113" cy="4957631"/>
          </a:xfrm>
        </p:grpSpPr>
        <p:sp>
          <p:nvSpPr>
            <p:cNvPr id="4" name="Oval Callout 3">
              <a:extLst>
                <a:ext uri="{FF2B5EF4-FFF2-40B4-BE49-F238E27FC236}">
                  <a16:creationId xmlns:a16="http://schemas.microsoft.com/office/drawing/2014/main" id="{8AAF8D6C-D3B3-204D-BD61-E8B3A3A3F70C}"/>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3" name="TextBox 2">
              <a:extLst>
                <a:ext uri="{FF2B5EF4-FFF2-40B4-BE49-F238E27FC236}">
                  <a16:creationId xmlns:a16="http://schemas.microsoft.com/office/drawing/2014/main" id="{98D4E594-C481-E649-B3E2-AE42B106CAF8}"/>
                </a:ext>
              </a:extLst>
            </p:cNvPr>
            <p:cNvSpPr txBox="1"/>
            <p:nvPr/>
          </p:nvSpPr>
          <p:spPr>
            <a:xfrm>
              <a:off x="876301" y="5053760"/>
              <a:ext cx="10944224" cy="4570482"/>
            </a:xfrm>
            <a:prstGeom prst="rect">
              <a:avLst/>
            </a:prstGeom>
            <a:noFill/>
          </p:spPr>
          <p:txBody>
            <a:bodyPr wrap="square" rtlCol="0">
              <a:spAutoFit/>
            </a:bodyPr>
            <a:lstStyle/>
            <a:p>
              <a:pPr algn="ctr" defTabSz="609630"/>
              <a:r>
                <a:rPr lang="en-US" sz="3200" b="1" dirty="0">
                  <a:solidFill>
                    <a:srgbClr val="000000"/>
                  </a:solidFill>
                  <a:latin typeface="Cambria" panose="02040503050406030204" pitchFamily="18" charset="0"/>
                </a:rPr>
                <a:t>G</a:t>
              </a:r>
              <a:r>
                <a:rPr lang="vi-VN" sz="3200" b="1" dirty="0">
                  <a:solidFill>
                    <a:srgbClr val="000000"/>
                  </a:solidFill>
                  <a:latin typeface="Cambria" panose="02040503050406030204" pitchFamily="18" charset="0"/>
                </a:rPr>
                <a:t>hi nhớ:</a:t>
              </a:r>
            </a:p>
            <a:p>
              <a:pPr algn="just" defTabSz="609630"/>
              <a:r>
                <a:rPr lang="vi-VN" sz="3200" dirty="0">
                  <a:solidFill>
                    <a:srgbClr val="000000"/>
                  </a:solidFill>
                  <a:latin typeface="Cambria" panose="02040503050406030204" pitchFamily="18" charset="0"/>
                </a:rPr>
                <a:t>Ngoài công dụng </a:t>
              </a:r>
              <a:r>
                <a:rPr lang="vi-VN" sz="3200" b="1" dirty="0">
                  <a:solidFill>
                    <a:srgbClr val="000000"/>
                  </a:solidFill>
                  <a:latin typeface="Cambria" panose="02040503050406030204" pitchFamily="18" charset="0"/>
                </a:rPr>
                <a:t>đánh dấu phần trích dẫn trực tiếp hoặc lời đối thoại</a:t>
              </a:r>
              <a:r>
                <a:rPr lang="vi-VN" sz="3200" dirty="0">
                  <a:solidFill>
                    <a:srgbClr val="000000"/>
                  </a:solidFill>
                  <a:latin typeface="Cambria" panose="02040503050406030204" pitchFamily="18" charset="0"/>
                </a:rPr>
                <a:t>, dấu ngoặc kép có thể được dùng để </a:t>
              </a:r>
              <a:r>
                <a:rPr lang="vi-VN" sz="3200" b="1" dirty="0">
                  <a:solidFill>
                    <a:srgbClr val="000000"/>
                  </a:solidFill>
                  <a:latin typeface="Cambria" panose="02040503050406030204" pitchFamily="18" charset="0"/>
                </a:rPr>
                <a:t>đánh dấu tên tác phẩm</a:t>
              </a:r>
              <a:r>
                <a:rPr lang="vi-VN" sz="3200" dirty="0">
                  <a:solidFill>
                    <a:srgbClr val="000000"/>
                  </a:solidFill>
                  <a:latin typeface="Cambria" panose="02040503050406030204" pitchFamily="18" charset="0"/>
                </a:rPr>
                <a:t> (bài thơ, bài văn,…), </a:t>
              </a:r>
              <a:r>
                <a:rPr lang="vi-VN" sz="3200" b="1" dirty="0">
                  <a:solidFill>
                    <a:srgbClr val="000000"/>
                  </a:solidFill>
                  <a:latin typeface="Cambria" panose="02040503050406030204" pitchFamily="18" charset="0"/>
                </a:rPr>
                <a:t>tên tài liệu </a:t>
              </a:r>
              <a:r>
                <a:rPr lang="vi-VN" sz="3200" dirty="0">
                  <a:solidFill>
                    <a:srgbClr val="000000"/>
                  </a:solidFill>
                  <a:latin typeface="Cambria" panose="02040503050406030204" pitchFamily="18" charset="0"/>
                </a:rPr>
                <a:t>(tạp chí, báo,…).</a:t>
              </a:r>
            </a:p>
          </p:txBody>
        </p:sp>
      </p:grpSp>
      <p:sp>
        <p:nvSpPr>
          <p:cNvPr id="2" name="Freeform 2">
            <a:extLst>
              <a:ext uri="{FF2B5EF4-FFF2-40B4-BE49-F238E27FC236}">
                <a16:creationId xmlns:a16="http://schemas.microsoft.com/office/drawing/2014/main" id="{5AC9D3D7-3B1E-A3D1-27C0-EB224250092D}"/>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781913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6F6CE8-09FA-2F4B-A3D4-708B37F47DE7}"/>
              </a:ext>
            </a:extLst>
          </p:cNvPr>
          <p:cNvPicPr>
            <a:picLocks noChangeAspect="1"/>
          </p:cNvPicPr>
          <p:nvPr/>
        </p:nvPicPr>
        <p:blipFill>
          <a:blip r:embed="rId2"/>
          <a:stretch>
            <a:fillRect/>
          </a:stretch>
        </p:blipFill>
        <p:spPr>
          <a:xfrm>
            <a:off x="2133600" y="2211535"/>
            <a:ext cx="7924800" cy="2434931"/>
          </a:xfrm>
          <a:prstGeom prst="rect">
            <a:avLst/>
          </a:prstGeom>
        </p:spPr>
      </p:pic>
    </p:spTree>
    <p:extLst>
      <p:ext uri="{BB962C8B-B14F-4D97-AF65-F5344CB8AC3E}">
        <p14:creationId xmlns:p14="http://schemas.microsoft.com/office/powerpoint/2010/main" val="241801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82814" y="196849"/>
            <a:ext cx="11552011" cy="1278468"/>
            <a:chOff x="1755504" y="1200149"/>
            <a:chExt cx="13072385" cy="1917700"/>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1917700"/>
              <a:chOff x="128930" y="105457"/>
              <a:chExt cx="10132038" cy="1179559"/>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1179559"/>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1987380" y="1367768"/>
              <a:ext cx="12285274" cy="1615825"/>
            </a:xfrm>
            <a:prstGeom prst="rect">
              <a:avLst/>
            </a:prstGeom>
            <a:noFill/>
          </p:spPr>
          <p:txBody>
            <a:bodyPr wrap="square">
              <a:spAutoFit/>
            </a:bodyPr>
            <a:lstStyle/>
            <a:p>
              <a:pPr algn="ctr" defTabSz="609630"/>
              <a:r>
                <a:rPr lang="en-US" sz="3200" b="1" dirty="0">
                  <a:solidFill>
                    <a:srgbClr val="000000"/>
                  </a:solidFill>
                  <a:latin typeface="Cambria" panose="02040503050406030204" pitchFamily="18" charset="0"/>
                </a:rPr>
                <a:t>3. </a:t>
              </a:r>
              <a:r>
                <a:rPr lang="vi-VN" sz="3200" b="1" dirty="0">
                  <a:solidFill>
                    <a:srgbClr val="000000"/>
                  </a:solidFill>
                  <a:latin typeface="Cambria" panose="02040503050406030204" pitchFamily="18" charset="0"/>
                </a:rPr>
                <a:t>Chép lại đoạn văn sau vào vở, chú ý dùng dấu ngoặc kép đánh dấu tên tác phẩm, tài liệu.</a:t>
              </a:r>
            </a:p>
          </p:txBody>
        </p:sp>
      </p:grpSp>
      <p:sp>
        <p:nvSpPr>
          <p:cNvPr id="20" name="Rectangle: Rounded Corners 19">
            <a:extLst>
              <a:ext uri="{FF2B5EF4-FFF2-40B4-BE49-F238E27FC236}">
                <a16:creationId xmlns:a16="http://schemas.microsoft.com/office/drawing/2014/main" id="{7ED688DA-A3EB-2D05-ED71-D39BBF646CA9}"/>
              </a:ext>
            </a:extLst>
          </p:cNvPr>
          <p:cNvSpPr/>
          <p:nvPr/>
        </p:nvSpPr>
        <p:spPr>
          <a:xfrm>
            <a:off x="382814" y="1956163"/>
            <a:ext cx="11353800" cy="4610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a:solidFill>
                  <a:srgbClr val="FF0000"/>
                </a:solidFill>
                <a:latin typeface="Cambria" panose="02040503050406030204" pitchFamily="18" charset="0"/>
                <a:ea typeface="Cambria" panose="02040503050406030204" pitchFamily="18" charset="0"/>
              </a:rPr>
              <a:t>“</a:t>
            </a:r>
            <a:endParaRPr lang="en-US"/>
          </a:p>
        </p:txBody>
      </p:sp>
      <p:sp>
        <p:nvSpPr>
          <p:cNvPr id="21" name="TextBox 20">
            <a:extLst>
              <a:ext uri="{FF2B5EF4-FFF2-40B4-BE49-F238E27FC236}">
                <a16:creationId xmlns:a16="http://schemas.microsoft.com/office/drawing/2014/main" id="{CB5230B0-71A0-141D-4527-F130F110EB59}"/>
              </a:ext>
            </a:extLst>
          </p:cNvPr>
          <p:cNvSpPr txBox="1"/>
          <p:nvPr/>
        </p:nvSpPr>
        <p:spPr>
          <a:xfrm>
            <a:off x="1120094" y="2491498"/>
            <a:ext cx="10467975" cy="3539430"/>
          </a:xfrm>
          <a:prstGeom prst="rect">
            <a:avLst/>
          </a:prstGeom>
          <a:noFill/>
        </p:spPr>
        <p:txBody>
          <a:bodyPr wrap="square" rtlCol="0">
            <a:spAutoFit/>
          </a:bodyPr>
          <a:lstStyle/>
          <a:p>
            <a:pPr algn="just" rtl="0" latinLnBrk="0"/>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Đi học</a:t>
            </a:r>
            <a:r>
              <a:rPr lang="en-US" sz="3200" b="0" i="1"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là bài thơ do Hoàng Minh Chính sáng tác, được Nhà xuất bản Kim Đồng đưa vào tuyển tập thơ thiếu nhi </a:t>
            </a:r>
            <a:r>
              <a:rPr lang="en-US" sz="3200" b="0" i="0"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Mặt </a:t>
            </a:r>
            <a:r>
              <a:rPr lang="vi-VN" sz="3200" b="0" i="1" dirty="0">
                <a:solidFill>
                  <a:srgbClr val="000000"/>
                </a:solidFill>
                <a:effectLst/>
                <a:latin typeface="Cambria" panose="02040503050406030204" pitchFamily="18" charset="0"/>
                <a:ea typeface="Cambria" panose="02040503050406030204" pitchFamily="18" charset="0"/>
              </a:rPr>
              <a:t>trời </a:t>
            </a:r>
            <a:r>
              <a:rPr lang="vi-VN" sz="3200" b="0" i="1" dirty="0" smtClean="0">
                <a:solidFill>
                  <a:srgbClr val="000000"/>
                </a:solidFill>
                <a:effectLst/>
                <a:latin typeface="Cambria" panose="02040503050406030204" pitchFamily="18" charset="0"/>
                <a:ea typeface="Cambria" panose="02040503050406030204" pitchFamily="18" charset="0"/>
              </a:rPr>
              <a:t>xanh</a:t>
            </a:r>
            <a:r>
              <a:rPr lang="en-US" sz="3200" b="0" i="1"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(năm 1971). Năm 1976, nhạc sĩ Bùi Đình Thảo phổ nhạc cho bài thơ đó bằng một giai điệu mang âm hưởng dân ca Tày, Nùng. Từ đó trở đi, bài hát </a:t>
            </a:r>
            <a:r>
              <a:rPr lang="en-US" sz="3200" b="0" i="0"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Đi học</a:t>
            </a:r>
            <a:r>
              <a:rPr lang="en-US" sz="3200" b="0" i="1" dirty="0" smtClean="0">
                <a:solidFill>
                  <a:srgbClr val="000000"/>
                </a:solidFill>
                <a:effectLst/>
                <a:latin typeface="Cambria" panose="02040503050406030204" pitchFamily="18" charset="0"/>
                <a:ea typeface="Cambria" panose="02040503050406030204" pitchFamily="18" charset="0"/>
              </a:rPr>
              <a:t>”</a:t>
            </a:r>
            <a:r>
              <a:rPr lang="vi-VN" sz="3200" b="0" i="1"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gần như đã trở thành “ca khúc của ngày tựu trường".  </a:t>
            </a:r>
          </a:p>
          <a:p>
            <a:pPr algn="r" latinLnBrk="0"/>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7106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anim calcmode="lin" valueType="num">
                                      <p:cBhvr>
                                        <p:cTn id="2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697514" y="634999"/>
            <a:ext cx="8164625" cy="2565401"/>
            <a:chOff x="1755504" y="1200149"/>
            <a:chExt cx="13072385" cy="3848101"/>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3848101"/>
              <a:chOff x="128930" y="105457"/>
              <a:chExt cx="10132038" cy="2366930"/>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2366930"/>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2013283" y="1639905"/>
              <a:ext cx="12678830" cy="2631489"/>
            </a:xfrm>
            <a:prstGeom prst="rect">
              <a:avLst/>
            </a:prstGeom>
            <a:noFill/>
          </p:spPr>
          <p:txBody>
            <a:bodyPr wrap="square">
              <a:spAutoFit/>
            </a:bodyPr>
            <a:lstStyle/>
            <a:p>
              <a:pPr algn="just" defTabSz="609630"/>
              <a:r>
                <a:rPr lang="vi-VN" sz="3600" b="1" dirty="0">
                  <a:solidFill>
                    <a:srgbClr val="C00000"/>
                  </a:solidFill>
                  <a:latin typeface="Cambria" panose="02040503050406030204" pitchFamily="18" charset="0"/>
                </a:rPr>
                <a:t>Viết 1 – 2 câu có sử dụng dấu ngoặc kép để đánh dấu tên tác phẩm mà em yêu thích. </a:t>
              </a:r>
              <a:endParaRPr lang="vi-VN" sz="3600" dirty="0">
                <a:solidFill>
                  <a:srgbClr val="000000"/>
                </a:solidFill>
                <a:latin typeface="Cambria" panose="02040503050406030204" pitchFamily="18" charset="0"/>
              </a:endParaRPr>
            </a:p>
          </p:txBody>
        </p:sp>
      </p:grpSp>
      <p:sp>
        <p:nvSpPr>
          <p:cNvPr id="2" name="Rounded Rectangle 1">
            <a:extLst>
              <a:ext uri="{FF2B5EF4-FFF2-40B4-BE49-F238E27FC236}">
                <a16:creationId xmlns:a16="http://schemas.microsoft.com/office/drawing/2014/main" id="{10A1737E-F4AD-6D47-B4C4-E7930C02847F}"/>
              </a:ext>
            </a:extLst>
          </p:cNvPr>
          <p:cNvSpPr/>
          <p:nvPr/>
        </p:nvSpPr>
        <p:spPr>
          <a:xfrm>
            <a:off x="4686468" y="3873498"/>
            <a:ext cx="6800681" cy="203200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dirty="0">
                <a:solidFill>
                  <a:srgbClr val="002060"/>
                </a:solidFill>
                <a:latin typeface="Cambria" panose="02040503050406030204" pitchFamily="18" charset="0"/>
                <a:ea typeface="Cambria" panose="02040503050406030204" pitchFamily="18" charset="0"/>
              </a:rPr>
              <a:t>VD: Khi còn nhỏ xíu, mình đã thuộc bài thơ “Kể cho bé nghe” của Trần Đăng Khoa.</a:t>
            </a:r>
            <a:endParaRPr lang="en-VN"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C992BA3-9BDB-1D46-BC9E-0406C5C1DC3F}"/>
              </a:ext>
            </a:extLst>
          </p:cNvPr>
          <p:cNvPicPr>
            <a:picLocks noChangeAspect="1"/>
          </p:cNvPicPr>
          <p:nvPr/>
        </p:nvPicPr>
        <p:blipFill>
          <a:blip r:embed="rId2"/>
          <a:stretch>
            <a:fillRect/>
          </a:stretch>
        </p:blipFill>
        <p:spPr>
          <a:xfrm>
            <a:off x="812800" y="1411387"/>
            <a:ext cx="2455333" cy="1278467"/>
          </a:xfrm>
          <a:prstGeom prst="rect">
            <a:avLst/>
          </a:prstGeom>
        </p:spPr>
      </p:pic>
      <p:pic>
        <p:nvPicPr>
          <p:cNvPr id="12" name="Picture 11">
            <a:extLst>
              <a:ext uri="{FF2B5EF4-FFF2-40B4-BE49-F238E27FC236}">
                <a16:creationId xmlns:a16="http://schemas.microsoft.com/office/drawing/2014/main" id="{253662A2-845D-A64C-8FC5-D86E7DF6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703531"/>
            <a:ext cx="4233333" cy="4233333"/>
          </a:xfrm>
          <a:prstGeom prst="rect">
            <a:avLst/>
          </a:prstGeom>
        </p:spPr>
      </p:pic>
    </p:spTree>
    <p:extLst>
      <p:ext uri="{BB962C8B-B14F-4D97-AF65-F5344CB8AC3E}">
        <p14:creationId xmlns:p14="http://schemas.microsoft.com/office/powerpoint/2010/main" val="3889924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A0E559FB-B286-C14E-A771-7C0905ABF697}"/>
              </a:ext>
            </a:extLst>
          </p:cNvPr>
          <p:cNvSpPr/>
          <p:nvPr/>
        </p:nvSpPr>
        <p:spPr>
          <a:xfrm>
            <a:off x="2211932" y="1117430"/>
            <a:ext cx="7957689" cy="4311415"/>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11" name="Freeform 11"/>
          <p:cNvSpPr/>
          <p:nvPr/>
        </p:nvSpPr>
        <p:spPr>
          <a:xfrm>
            <a:off x="3221396" y="3603580"/>
            <a:ext cx="1093896" cy="1042185"/>
          </a:xfrm>
          <a:custGeom>
            <a:avLst/>
            <a:gdLst/>
            <a:ahLst/>
            <a:cxnLst/>
            <a:rect l="l" t="t" r="r" b="b"/>
            <a:pathLst>
              <a:path w="1640844" h="1563277">
                <a:moveTo>
                  <a:pt x="0" y="0"/>
                </a:moveTo>
                <a:lnTo>
                  <a:pt x="1640844" y="0"/>
                </a:lnTo>
                <a:lnTo>
                  <a:pt x="1640844" y="1563276"/>
                </a:lnTo>
                <a:lnTo>
                  <a:pt x="0" y="15632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rot="-490225">
            <a:off x="6268852" y="1150021"/>
            <a:ext cx="1109444" cy="1177981"/>
          </a:xfrm>
          <a:custGeom>
            <a:avLst/>
            <a:gdLst/>
            <a:ahLst/>
            <a:cxnLst/>
            <a:rect l="l" t="t" r="r" b="b"/>
            <a:pathLst>
              <a:path w="1664166" h="1766972">
                <a:moveTo>
                  <a:pt x="0" y="0"/>
                </a:moveTo>
                <a:lnTo>
                  <a:pt x="1664166" y="0"/>
                </a:lnTo>
                <a:lnTo>
                  <a:pt x="1664166" y="1766971"/>
                </a:lnTo>
                <a:lnTo>
                  <a:pt x="0" y="17669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1026" name="Picture 2" descr="Hình ảnh Anh Bạn Nhỏ Chơi Guitar PNG , Anh Bạn Bé Nhỏ, Chơi Guitar, Nhạc Cụ  PNG và Vector với nền trong suốt để tải xuống miễn phí">
            <a:extLst>
              <a:ext uri="{FF2B5EF4-FFF2-40B4-BE49-F238E27FC236}">
                <a16:creationId xmlns:a16="http://schemas.microsoft.com/office/drawing/2014/main" id="{AB3B4ADC-CCCF-374B-8164-F5F7AF4E1C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281" b="90000" l="10000" r="90000">
                        <a14:foregroundMark x1="50625" y1="10469" x2="57031" y2="10781"/>
                        <a14:foregroundMark x1="60781" y1="10000" x2="51250" y2="9063"/>
                        <a14:foregroundMark x1="51250" y1="9063" x2="47813" y2="9688"/>
                        <a14:foregroundMark x1="50781" y1="86094" x2="52656" y2="87344"/>
                        <a14:foregroundMark x1="52969" y1="86563" x2="52656" y2="88281"/>
                        <a14:foregroundMark x1="47031" y1="75938" x2="47031" y2="78594"/>
                        <a14:foregroundMark x1="44844" y1="30938" x2="47188" y2="37188"/>
                        <a14:foregroundMark x1="47188" y1="37188" x2="49844" y2="32656"/>
                        <a14:foregroundMark x1="52344" y1="48438" x2="47500" y2="53281"/>
                        <a14:foregroundMark x1="43125" y1="11406" x2="40000" y2="16719"/>
                        <a14:foregroundMark x1="40000" y1="16719" x2="39688" y2="17813"/>
                        <a14:foregroundMark x1="44219" y1="10313" x2="40156" y2="15000"/>
                        <a14:foregroundMark x1="40156" y1="15000" x2="39375" y2="18125"/>
                        <a14:foregroundMark x1="44531" y1="11250" x2="40156" y2="15313"/>
                        <a14:foregroundMark x1="40156" y1="15313" x2="40000" y2="21406"/>
                        <a14:foregroundMark x1="40000" y1="21406" x2="40469" y2="21563"/>
                        <a14:foregroundMark x1="67813" y1="31250" x2="64219" y2="36250"/>
                        <a14:foregroundMark x1="64219" y1="36250" x2="61094" y2="36875"/>
                        <a14:foregroundMark x1="65469" y1="35000" x2="70313" y2="23281"/>
                        <a14:foregroundMark x1="70313" y1="23281" x2="70469" y2="20781"/>
                        <a14:foregroundMark x1="62813" y1="11250" x2="57344" y2="8438"/>
                        <a14:foregroundMark x1="57344" y1="8438" x2="53594" y2="8281"/>
                      </a14:backgroundRemoval>
                    </a14:imgEffect>
                  </a14:imgLayer>
                </a14:imgProps>
              </a:ext>
              <a:ext uri="{28A0092B-C50C-407E-A947-70E740481C1C}">
                <a14:useLocalDpi xmlns:a14="http://schemas.microsoft.com/office/drawing/2010/main" val="0"/>
              </a:ext>
            </a:extLst>
          </a:blip>
          <a:srcRect/>
          <a:stretch>
            <a:fillRect/>
          </a:stretch>
        </p:blipFill>
        <p:spPr bwMode="auto">
          <a:xfrm>
            <a:off x="-1135896" y="2108200"/>
            <a:ext cx="5418667" cy="5418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đứa Trẻ Ngộ Nghĩnh Bay Trên Cây Bút Chì đầy Màu Sắc Cô Bé Tiểu Học  đọc Vectơ PNG , đọc, Sơ Cấp, Con Gái PNG và Vector với nền">
            <a:extLst>
              <a:ext uri="{FF2B5EF4-FFF2-40B4-BE49-F238E27FC236}">
                <a16:creationId xmlns:a16="http://schemas.microsoft.com/office/drawing/2014/main" id="{8379BE5A-587E-D243-95E8-F3B3500E0F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372" y="3866625"/>
            <a:ext cx="4919133" cy="30564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A88F14D-C51E-6B41-BA6F-2BAB5F406328}"/>
              </a:ext>
            </a:extLst>
          </p:cNvPr>
          <p:cNvPicPr>
            <a:picLocks noChangeAspect="1"/>
          </p:cNvPicPr>
          <p:nvPr/>
        </p:nvPicPr>
        <p:blipFill>
          <a:blip r:embed="rId10"/>
          <a:stretch>
            <a:fillRect/>
          </a:stretch>
        </p:blipFill>
        <p:spPr>
          <a:xfrm>
            <a:off x="1287193" y="2554426"/>
            <a:ext cx="9617615" cy="1716006"/>
          </a:xfrm>
          <a:prstGeom prst="rect">
            <a:avLst/>
          </a:prstGeom>
        </p:spPr>
      </p:pic>
    </p:spTree>
    <p:extLst>
      <p:ext uri="{BB962C8B-B14F-4D97-AF65-F5344CB8AC3E}">
        <p14:creationId xmlns:p14="http://schemas.microsoft.com/office/powerpoint/2010/main" val="55572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5C9497-2151-AC43-8ABC-5886A6E63A66}"/>
              </a:ext>
            </a:extLst>
          </p:cNvPr>
          <p:cNvPicPr>
            <a:picLocks noChangeAspect="1"/>
          </p:cNvPicPr>
          <p:nvPr/>
        </p:nvPicPr>
        <p:blipFill>
          <a:blip r:embed="rId3"/>
          <a:stretch>
            <a:fillRect/>
          </a:stretch>
        </p:blipFill>
        <p:spPr>
          <a:xfrm>
            <a:off x="2445808" y="1305346"/>
            <a:ext cx="8100484" cy="2342308"/>
          </a:xfrm>
          <a:prstGeom prst="rect">
            <a:avLst/>
          </a:prstGeom>
        </p:spPr>
      </p:pic>
      <p:pic>
        <p:nvPicPr>
          <p:cNvPr id="3" name="Picture 2" descr="Cute girl standing pointing hand to presentation poses logo banner hand drawn cartoon art illustration">
            <a:extLst>
              <a:ext uri="{FF2B5EF4-FFF2-40B4-BE49-F238E27FC236}">
                <a16:creationId xmlns:a16="http://schemas.microsoft.com/office/drawing/2014/main" id="{EFA54AA9-1382-2B66-9DBC-7F22BA81E4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A0E559FB-B286-C14E-A771-7C0905ABF697}"/>
              </a:ext>
            </a:extLst>
          </p:cNvPr>
          <p:cNvSpPr/>
          <p:nvPr/>
        </p:nvSpPr>
        <p:spPr>
          <a:xfrm>
            <a:off x="2211932" y="1117430"/>
            <a:ext cx="7957689" cy="4311415"/>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pic>
        <p:nvPicPr>
          <p:cNvPr id="1026" name="Picture 2" descr="Hình ảnh Anh Bạn Nhỏ Chơi Guitar PNG , Anh Bạn Bé Nhỏ, Chơi Guitar, Nhạc Cụ  PNG và Vector với nền trong suốt để tải xuống miễn phí">
            <a:extLst>
              <a:ext uri="{FF2B5EF4-FFF2-40B4-BE49-F238E27FC236}">
                <a16:creationId xmlns:a16="http://schemas.microsoft.com/office/drawing/2014/main" id="{AB3B4ADC-CCCF-374B-8164-F5F7AF4E1C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81" b="90000" l="10000" r="90000">
                        <a14:foregroundMark x1="50625" y1="10469" x2="57031" y2="10781"/>
                        <a14:foregroundMark x1="60781" y1="10000" x2="51250" y2="9063"/>
                        <a14:foregroundMark x1="51250" y1="9063" x2="47813" y2="9688"/>
                        <a14:foregroundMark x1="50781" y1="86094" x2="52656" y2="87344"/>
                        <a14:foregroundMark x1="52969" y1="86563" x2="52656" y2="88281"/>
                        <a14:foregroundMark x1="47031" y1="75938" x2="47031" y2="78594"/>
                        <a14:foregroundMark x1="44844" y1="30938" x2="47188" y2="37188"/>
                        <a14:foregroundMark x1="47188" y1="37188" x2="49844" y2="32656"/>
                        <a14:foregroundMark x1="52344" y1="48438" x2="47500" y2="53281"/>
                        <a14:foregroundMark x1="43125" y1="11406" x2="40000" y2="16719"/>
                        <a14:foregroundMark x1="40000" y1="16719" x2="39688" y2="17813"/>
                        <a14:foregroundMark x1="44219" y1="10313" x2="40156" y2="15000"/>
                        <a14:foregroundMark x1="40156" y1="15000" x2="39375" y2="18125"/>
                        <a14:foregroundMark x1="44531" y1="11250" x2="40156" y2="15313"/>
                        <a14:foregroundMark x1="40156" y1="15313" x2="40000" y2="21406"/>
                        <a14:foregroundMark x1="40000" y1="21406" x2="40469" y2="21563"/>
                        <a14:foregroundMark x1="67813" y1="31250" x2="64219" y2="36250"/>
                        <a14:foregroundMark x1="64219" y1="36250" x2="61094" y2="36875"/>
                        <a14:foregroundMark x1="65469" y1="35000" x2="70313" y2="23281"/>
                        <a14:foregroundMark x1="70313" y1="23281" x2="70469" y2="20781"/>
                        <a14:foregroundMark x1="62813" y1="11250" x2="57344" y2="8438"/>
                        <a14:foregroundMark x1="57344" y1="8438" x2="53594" y2="8281"/>
                      </a14:backgroundRemoval>
                    </a14:imgEffect>
                  </a14:imgLayer>
                </a14:imgProps>
              </a:ext>
              <a:ext uri="{28A0092B-C50C-407E-A947-70E740481C1C}">
                <a14:useLocalDpi xmlns:a14="http://schemas.microsoft.com/office/drawing/2010/main" val="0"/>
              </a:ext>
            </a:extLst>
          </a:blip>
          <a:srcRect/>
          <a:stretch>
            <a:fillRect/>
          </a:stretch>
        </p:blipFill>
        <p:spPr bwMode="auto">
          <a:xfrm>
            <a:off x="-1135896" y="2108200"/>
            <a:ext cx="5418667" cy="541866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5650271" y="4832305"/>
            <a:ext cx="1093896" cy="1042185"/>
          </a:xfrm>
          <a:custGeom>
            <a:avLst/>
            <a:gdLst/>
            <a:ahLst/>
            <a:cxnLst/>
            <a:rect l="l" t="t" r="r" b="b"/>
            <a:pathLst>
              <a:path w="1640844" h="1563277">
                <a:moveTo>
                  <a:pt x="0" y="0"/>
                </a:moveTo>
                <a:lnTo>
                  <a:pt x="1640844" y="0"/>
                </a:lnTo>
                <a:lnTo>
                  <a:pt x="1640844" y="1563276"/>
                </a:lnTo>
                <a:lnTo>
                  <a:pt x="0" y="156327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490225">
            <a:off x="9269228" y="759496"/>
            <a:ext cx="1109444" cy="1177981"/>
          </a:xfrm>
          <a:custGeom>
            <a:avLst/>
            <a:gdLst/>
            <a:ahLst/>
            <a:cxnLst/>
            <a:rect l="l" t="t" r="r" b="b"/>
            <a:pathLst>
              <a:path w="1664166" h="1766972">
                <a:moveTo>
                  <a:pt x="0" y="0"/>
                </a:moveTo>
                <a:lnTo>
                  <a:pt x="1664166" y="0"/>
                </a:lnTo>
                <a:lnTo>
                  <a:pt x="1664166" y="1766971"/>
                </a:lnTo>
                <a:lnTo>
                  <a:pt x="0" y="176697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1030" name="Picture 6" descr="Hình ảnh đứa Trẻ Ngộ Nghĩnh Bay Trên Cây Bút Chì đầy Màu Sắc Cô Bé Tiểu Học  đọc Vectơ PNG , đọc, Sơ Cấp, Con Gái PNG và Vector với nền">
            <a:extLst>
              <a:ext uri="{FF2B5EF4-FFF2-40B4-BE49-F238E27FC236}">
                <a16:creationId xmlns:a16="http://schemas.microsoft.com/office/drawing/2014/main" id="{8379BE5A-587E-D243-95E8-F3B3500E0F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372" y="3866625"/>
            <a:ext cx="4919133" cy="305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922905-F623-B540-A6D6-6112437A699C}"/>
              </a:ext>
            </a:extLst>
          </p:cNvPr>
          <p:cNvPicPr>
            <a:picLocks noChangeAspect="1"/>
          </p:cNvPicPr>
          <p:nvPr/>
        </p:nvPicPr>
        <p:blipFill>
          <a:blip r:embed="rId10"/>
          <a:stretch>
            <a:fillRect/>
          </a:stretch>
        </p:blipFill>
        <p:spPr>
          <a:xfrm>
            <a:off x="3682765" y="113582"/>
            <a:ext cx="4920771" cy="1261736"/>
          </a:xfrm>
          <a:prstGeom prst="rect">
            <a:avLst/>
          </a:prstGeom>
        </p:spPr>
      </p:pic>
      <p:pic>
        <p:nvPicPr>
          <p:cNvPr id="4" name="Picture 3">
            <a:extLst>
              <a:ext uri="{FF2B5EF4-FFF2-40B4-BE49-F238E27FC236}">
                <a16:creationId xmlns:a16="http://schemas.microsoft.com/office/drawing/2014/main" id="{0D863E55-3986-72BC-8F43-D3774FA3153E}"/>
              </a:ext>
            </a:extLst>
          </p:cNvPr>
          <p:cNvPicPr>
            <a:picLocks noChangeAspect="1"/>
          </p:cNvPicPr>
          <p:nvPr/>
        </p:nvPicPr>
        <p:blipFill>
          <a:blip r:embed="rId11"/>
          <a:stretch>
            <a:fillRect/>
          </a:stretch>
        </p:blipFill>
        <p:spPr>
          <a:xfrm>
            <a:off x="2918548" y="2027592"/>
            <a:ext cx="6754953" cy="2078916"/>
          </a:xfrm>
          <a:prstGeom prst="rect">
            <a:avLst/>
          </a:prstGeom>
        </p:spPr>
      </p:pic>
      <p:pic>
        <p:nvPicPr>
          <p:cNvPr id="14" name="Picture 13">
            <a:extLst>
              <a:ext uri="{FF2B5EF4-FFF2-40B4-BE49-F238E27FC236}">
                <a16:creationId xmlns:a16="http://schemas.microsoft.com/office/drawing/2014/main" id="{991F498F-4AE5-DEEF-04DC-51BF0BEB2677}"/>
              </a:ext>
            </a:extLst>
          </p:cNvPr>
          <p:cNvPicPr>
            <a:picLocks noChangeAspect="1"/>
          </p:cNvPicPr>
          <p:nvPr/>
        </p:nvPicPr>
        <p:blipFill>
          <a:blip r:embed="rId12"/>
          <a:stretch>
            <a:fillRect/>
          </a:stretch>
        </p:blipFill>
        <p:spPr>
          <a:xfrm>
            <a:off x="387698" y="923118"/>
            <a:ext cx="3682303" cy="1030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6FA80-C22C-5F47-9D6A-95AA6FB7B2BD}"/>
              </a:ext>
            </a:extLst>
          </p:cNvPr>
          <p:cNvPicPr>
            <a:picLocks noChangeAspect="1"/>
          </p:cNvPicPr>
          <p:nvPr/>
        </p:nvPicPr>
        <p:blipFill>
          <a:blip r:embed="rId3"/>
          <a:stretch>
            <a:fillRect/>
          </a:stretch>
        </p:blipFill>
        <p:spPr>
          <a:xfrm>
            <a:off x="2597625" y="1050925"/>
            <a:ext cx="7873050" cy="2336800"/>
          </a:xfrm>
          <a:prstGeom prst="rect">
            <a:avLst/>
          </a:prstGeom>
        </p:spPr>
      </p:pic>
      <p:pic>
        <p:nvPicPr>
          <p:cNvPr id="2" name="Picture 2" descr="Cute girl standing pointing hand to presentation poses logo banner hand drawn cartoon art illustration">
            <a:extLst>
              <a:ext uri="{FF2B5EF4-FFF2-40B4-BE49-F238E27FC236}">
                <a16:creationId xmlns:a16="http://schemas.microsoft.com/office/drawing/2014/main" id="{5B586891-1C6A-84AF-ABC0-FFA353689C8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2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1015663"/>
          </a:xfrm>
          <a:prstGeom prst="rect">
            <a:avLst/>
          </a:prstGeom>
          <a:noFill/>
        </p:spPr>
        <p:txBody>
          <a:bodyPr wrap="square" rtlCol="0">
            <a:spAutoFit/>
          </a:bodyPr>
          <a:lstStyle/>
          <a:p>
            <a:pPr algn="ctr" defTabSz="609630"/>
            <a:r>
              <a:rPr lang="en-US" sz="3000" b="1" dirty="0">
                <a:solidFill>
                  <a:srgbClr val="C00000"/>
                </a:solidFill>
                <a:latin typeface="Cambria" panose="02040503050406030204" pitchFamily="18" charset="0"/>
              </a:rPr>
              <a:t>1. </a:t>
            </a:r>
            <a:r>
              <a:rPr lang="vi-VN" sz="3000" b="1" dirty="0">
                <a:solidFill>
                  <a:srgbClr val="C00000"/>
                </a:solidFill>
                <a:latin typeface="Cambria" panose="02040503050406030204" pitchFamily="18" charset="0"/>
              </a:rPr>
              <a:t>Tên cuốn truyện, bài thơ, bài hát hay tạp chí, tờ báo có trong những câu dưới đây được đánh dấu bằng dấu câu nào?</a:t>
            </a:r>
          </a:p>
        </p:txBody>
      </p:sp>
      <p:sp>
        <p:nvSpPr>
          <p:cNvPr id="3" name="TextBox 2">
            <a:extLst>
              <a:ext uri="{FF2B5EF4-FFF2-40B4-BE49-F238E27FC236}">
                <a16:creationId xmlns:a16="http://schemas.microsoft.com/office/drawing/2014/main" id="{9BA163A2-2C4F-D669-4E51-7028E755457A}"/>
              </a:ext>
            </a:extLst>
          </p:cNvPr>
          <p:cNvSpPr txBox="1"/>
          <p:nvPr/>
        </p:nvSpPr>
        <p:spPr>
          <a:xfrm>
            <a:off x="800100" y="1971675"/>
            <a:ext cx="10839450" cy="3046988"/>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Nhạc sĩ Trần Hoàn đã phổ nhạc bài thơ</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“Khúc hát ru những em bé lớn trên lưng mẹ” thành bài hát “Lời ru trên nương”.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p>
        </p:txBody>
      </p:sp>
    </p:spTree>
    <p:extLst>
      <p:ext uri="{BB962C8B-B14F-4D97-AF65-F5344CB8AC3E}">
        <p14:creationId xmlns:p14="http://schemas.microsoft.com/office/powerpoint/2010/main" val="1100886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57360-670E-DA9F-B2B0-1D0BD351B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275" y="1802465"/>
            <a:ext cx="7102456" cy="4846740"/>
          </a:xfrm>
          <a:prstGeom prst="rect">
            <a:avLst/>
          </a:prstGeom>
        </p:spPr>
      </p:pic>
    </p:spTree>
    <p:extLst>
      <p:ext uri="{BB962C8B-B14F-4D97-AF65-F5344CB8AC3E}">
        <p14:creationId xmlns:p14="http://schemas.microsoft.com/office/powerpoint/2010/main" val="14133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graphicFrame>
        <p:nvGraphicFramePr>
          <p:cNvPr id="4" name="Table 3">
            <a:extLst>
              <a:ext uri="{FF2B5EF4-FFF2-40B4-BE49-F238E27FC236}">
                <a16:creationId xmlns:a16="http://schemas.microsoft.com/office/drawing/2014/main" id="{7ED43A30-F21A-E070-ACA6-4277E482AD23}"/>
              </a:ext>
            </a:extLst>
          </p:cNvPr>
          <p:cNvGraphicFramePr>
            <a:graphicFrameLocks noGrp="1"/>
          </p:cNvGraphicFramePr>
          <p:nvPr>
            <p:extLst>
              <p:ext uri="{D42A27DB-BD31-4B8C-83A1-F6EECF244321}">
                <p14:modId xmlns:p14="http://schemas.microsoft.com/office/powerpoint/2010/main" val="1715843273"/>
              </p:ext>
            </p:extLst>
          </p:nvPr>
        </p:nvGraphicFramePr>
        <p:xfrm>
          <a:off x="523875" y="495301"/>
          <a:ext cx="10934701" cy="5740647"/>
        </p:xfrm>
        <a:graphic>
          <a:graphicData uri="http://schemas.openxmlformats.org/drawingml/2006/table">
            <a:tbl>
              <a:tblPr firstRow="1" firstCol="1" bandRow="1">
                <a:tableStyleId>{5C22544A-7EE6-4342-B048-85BDC9FD1C3A}</a:tableStyleId>
              </a:tblPr>
              <a:tblGrid>
                <a:gridCol w="4616207">
                  <a:extLst>
                    <a:ext uri="{9D8B030D-6E8A-4147-A177-3AD203B41FA5}">
                      <a16:colId xmlns:a16="http://schemas.microsoft.com/office/drawing/2014/main" val="2373691462"/>
                    </a:ext>
                  </a:extLst>
                </a:gridCol>
                <a:gridCol w="2527543">
                  <a:extLst>
                    <a:ext uri="{9D8B030D-6E8A-4147-A177-3AD203B41FA5}">
                      <a16:colId xmlns:a16="http://schemas.microsoft.com/office/drawing/2014/main" val="799566777"/>
                    </a:ext>
                  </a:extLst>
                </a:gridCol>
                <a:gridCol w="1724025">
                  <a:extLst>
                    <a:ext uri="{9D8B030D-6E8A-4147-A177-3AD203B41FA5}">
                      <a16:colId xmlns:a16="http://schemas.microsoft.com/office/drawing/2014/main" val="760891422"/>
                    </a:ext>
                  </a:extLst>
                </a:gridCol>
                <a:gridCol w="2066926">
                  <a:extLst>
                    <a:ext uri="{9D8B030D-6E8A-4147-A177-3AD203B41FA5}">
                      <a16:colId xmlns:a16="http://schemas.microsoft.com/office/drawing/2014/main" val="2575159232"/>
                    </a:ext>
                  </a:extLst>
                </a:gridCol>
              </a:tblGrid>
              <a:tr h="1186601">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Câu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cuốn truyện, bài thơ, bài hát</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tạp chí, tờ báo</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câu đánh dấu tên tác phẩm/ tài liệu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16528053"/>
                  </a:ext>
                </a:extLst>
              </a:tr>
              <a:tr h="1435186">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yêu thương.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Dế Mèn phiêu lưu kí</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479274"/>
                  </a:ext>
                </a:extLst>
              </a:tr>
              <a:tr h="1802430">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b. Nhạc sĩ Trần Hoàn đã phổ nhạc bài thơ “Khúc hát ru những em bé lớn trên lưng mẹ” thành bài hát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Khúc hát ru những em bé lớn trên lưng mẹ</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021954"/>
                  </a:ext>
                </a:extLst>
              </a:tr>
              <a:tr h="1262206">
                <a:tc>
                  <a:txBody>
                    <a:bodyPr/>
                    <a:lstStyle/>
                    <a:p>
                      <a:pPr marL="0" marR="0" algn="just">
                        <a:lnSpc>
                          <a:spcPct val="120000"/>
                        </a:lnSpc>
                        <a:spcBef>
                          <a:spcPts val="0"/>
                        </a:spcBef>
                        <a:spcAft>
                          <a:spcPts val="0"/>
                        </a:spcAft>
                      </a:pPr>
                      <a:r>
                        <a:rPr lang="vi-VN" sz="2000">
                          <a:solidFill>
                            <a:srgbClr val="002060"/>
                          </a:solidFill>
                          <a:effectLst/>
                          <a:latin typeface="Cambria" panose="02040503050406030204" pitchFamily="18" charset="0"/>
                          <a:ea typeface="Cambria" panose="02040503050406030204" pitchFamily="18" charset="0"/>
                        </a:rPr>
                        <a:t>c. Từ thuở thơ ấu, tôi đã có tạp chí “Văn tuổi thơ”, báo “Nhi đồng” làm bạn đồng hành.</a:t>
                      </a:r>
                      <a:endParaRPr lang="en-US" sz="400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Văn tuổi thơ</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Nhi đồng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914889"/>
                  </a:ext>
                </a:extLst>
              </a:tr>
            </a:tbl>
          </a:graphicData>
        </a:graphic>
      </p:graphicFrame>
    </p:spTree>
    <p:extLst>
      <p:ext uri="{BB962C8B-B14F-4D97-AF65-F5344CB8AC3E}">
        <p14:creationId xmlns:p14="http://schemas.microsoft.com/office/powerpoint/2010/main" val="16636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553998"/>
          </a:xfrm>
          <a:prstGeom prst="rect">
            <a:avLst/>
          </a:prstGeom>
          <a:noFill/>
        </p:spPr>
        <p:txBody>
          <a:bodyPr wrap="square" rtlCol="0">
            <a:spAutoFit/>
          </a:bodyPr>
          <a:lstStyle/>
          <a:p>
            <a:pPr lvl="0" algn="ctr" defTabSz="609630"/>
            <a:r>
              <a:rPr lang="en-US" sz="3000" b="1" dirty="0">
                <a:solidFill>
                  <a:srgbClr val="C00000"/>
                </a:solidFill>
                <a:latin typeface="Cambria" panose="02040503050406030204" pitchFamily="18" charset="0"/>
              </a:rPr>
              <a:t>2. </a:t>
            </a:r>
            <a:r>
              <a:rPr lang="vi-VN" sz="3000" b="1" dirty="0">
                <a:solidFill>
                  <a:srgbClr val="C00000"/>
                </a:solidFill>
                <a:latin typeface="Cambria" panose="02040503050406030204" pitchFamily="18" charset="0"/>
              </a:rPr>
              <a:t>Tìm công dụng của dấu ngoặc kép trong những câu dưới đây:</a:t>
            </a:r>
            <a:endParaRPr kumimoji="0" lang="vi-VN"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9BA163A2-2C4F-D669-4E51-7028E755457A}"/>
              </a:ext>
            </a:extLst>
          </p:cNvPr>
          <p:cNvSpPr txBox="1"/>
          <p:nvPr/>
        </p:nvSpPr>
        <p:spPr>
          <a:xfrm>
            <a:off x="666750" y="1162050"/>
            <a:ext cx="11001375" cy="3816429"/>
          </a:xfrm>
          <a:prstGeom prst="rect">
            <a:avLst/>
          </a:prstGeom>
          <a:noFill/>
        </p:spPr>
        <p:txBody>
          <a:bodyPr wrap="square" rtlCol="0">
            <a:spAutoFit/>
          </a:bodyPr>
          <a:lstStyle/>
          <a:p>
            <a:r>
              <a:rPr lang="vi-VN" sz="2200" dirty="0">
                <a:latin typeface="Cambria" panose="02040503050406030204" pitchFamily="18" charset="0"/>
                <a:ea typeface="Cambria" panose="02040503050406030204" pitchFamily="18" charset="0"/>
              </a:rPr>
              <a:t>a. Nhiều câu thơ trong trẻo, hồn nhiên như lời đồng dao: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“Hạt gạo làng ta/ Có vị phù sa/ Của sông Kinh Thầy...</a:t>
            </a:r>
          </a:p>
          <a:p>
            <a:pPr algn="r"/>
            <a:r>
              <a:rPr lang="vi-VN" sz="2200" dirty="0">
                <a:latin typeface="Cambria" panose="02040503050406030204" pitchFamily="18" charset="0"/>
                <a:ea typeface="Cambria" panose="02040503050406030204" pitchFamily="18" charset="0"/>
              </a:rPr>
              <a:t>(Theo Nguyễn Trọng)</a:t>
            </a:r>
          </a:p>
          <a:p>
            <a:r>
              <a:rPr lang="vi-VN" sz="2200" dirty="0">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200" dirty="0">
                <a:latin typeface="Cambria" panose="02040503050406030204" pitchFamily="18" charset="0"/>
                <a:ea typeface="Cambria" panose="02040503050406030204" pitchFamily="18" charset="0"/>
              </a:rPr>
              <a:t>(Theo Trịnh Mạnh)</a:t>
            </a:r>
          </a:p>
          <a:p>
            <a:r>
              <a:rPr lang="vi-VN" sz="2200" dirty="0">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200" dirty="0">
                <a:latin typeface="Cambria" panose="02040503050406030204" pitchFamily="18" charset="0"/>
                <a:ea typeface="Cambria" panose="02040503050406030204" pitchFamily="18" charset="0"/>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733425" y="5000625"/>
            <a:ext cx="3105150"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phẩm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liệu</a:t>
            </a:r>
            <a:endParaRPr lang="en-US"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4558173" y="5020290"/>
            <a:ext cx="2668537"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thoại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8028960" y="5030121"/>
            <a:ext cx="3105150" cy="914400"/>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dẫn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trực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446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3" name="TextBox 2">
            <a:extLst>
              <a:ext uri="{FF2B5EF4-FFF2-40B4-BE49-F238E27FC236}">
                <a16:creationId xmlns:a16="http://schemas.microsoft.com/office/drawing/2014/main" id="{9BA163A2-2C4F-D669-4E51-7028E755457A}"/>
              </a:ext>
            </a:extLst>
          </p:cNvPr>
          <p:cNvSpPr txBox="1"/>
          <p:nvPr/>
        </p:nvSpPr>
        <p:spPr>
          <a:xfrm>
            <a:off x="657225" y="457200"/>
            <a:ext cx="1100137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Nhiều câu thơ trong trẻo, hồn nhiên như lời đồng dao:</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Nguyễn Trọng)</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Trịnh Mạnh)</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3276599" y="4257675"/>
            <a:ext cx="5133975"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tác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tài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liệu</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3634248" y="933450"/>
            <a:ext cx="4166727" cy="638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đối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thoại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3209925" y="3228975"/>
            <a:ext cx="5448300" cy="561975"/>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dẫn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trực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7435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25D52D9-92CF-4B48-991E-48F586CC45EB}:92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641</Words>
  <Application>Microsoft Office PowerPoint</Application>
  <PresentationFormat>Widescreen</PresentationFormat>
  <Paragraphs>75</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34</cp:revision>
  <dcterms:created xsi:type="dcterms:W3CDTF">2023-12-18T11:53:25Z</dcterms:created>
  <dcterms:modified xsi:type="dcterms:W3CDTF">2025-04-05T10:18:56Z</dcterms:modified>
</cp:coreProperties>
</file>