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3" r:id="rId1"/>
    <p:sldMasterId id="2147483732" r:id="rId2"/>
  </p:sldMasterIdLst>
  <p:notesMasterIdLst>
    <p:notesMasterId r:id="rId18"/>
  </p:notesMasterIdLst>
  <p:sldIdLst>
    <p:sldId id="998" r:id="rId3"/>
    <p:sldId id="853" r:id="rId4"/>
    <p:sldId id="979" r:id="rId5"/>
    <p:sldId id="980" r:id="rId6"/>
    <p:sldId id="981" r:id="rId7"/>
    <p:sldId id="919" r:id="rId8"/>
    <p:sldId id="991" r:id="rId9"/>
    <p:sldId id="983" r:id="rId10"/>
    <p:sldId id="992" r:id="rId11"/>
    <p:sldId id="993" r:id="rId12"/>
    <p:sldId id="994" r:id="rId13"/>
    <p:sldId id="854" r:id="rId14"/>
    <p:sldId id="995" r:id="rId15"/>
    <p:sldId id="996" r:id="rId16"/>
    <p:sldId id="997" r:id="rId17"/>
  </p:sldIdLst>
  <p:sldSz cx="12161838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EEECE5"/>
    <a:srgbClr val="FFFF99"/>
    <a:srgbClr val="F8E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79" autoAdjust="0"/>
  </p:normalViewPr>
  <p:slideViewPr>
    <p:cSldViewPr snapToGrid="0">
      <p:cViewPr varScale="1">
        <p:scale>
          <a:sx n="65" d="100"/>
          <a:sy n="65" d="100"/>
        </p:scale>
        <p:origin x="3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4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BD4E7-7B34-46A3-8632-218B51A52F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5584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63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59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56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Câu c là tính chất bắc cầu nên ý thứ 3 k cần quy đồng mà suy luận từ ý 1 và ý 2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37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Câu c là tính chất bắc cầu nên ý thứ 3 k cần quy đồng mà suy luận từ ý 1 và ý 2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90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Câu c là tính chất bắc cầu nên ý thứ 3 k cần quy đồng mà suy luận từ ý 1 và ý 2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77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Câu c là tính chất bắc cầu nên ý thứ 3 k cần quy đồng mà suy luận từ ý 1 và ý 2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36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Câu c là tính chất bắc cầu nên ý thứ 3 k cần quy đồng mà suy luận từ ý 1 và ý 2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16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Câu c là tính chất bắc cầu nên ý thứ 3 k cần quy đồng mà suy luận từ ý 1 và ý 2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0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37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2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792" y="1709741"/>
            <a:ext cx="10489585" cy="2852737"/>
          </a:xfrm>
        </p:spPr>
        <p:txBody>
          <a:bodyPr anchor="b"/>
          <a:lstStyle>
            <a:lvl1pPr>
              <a:defRPr sz="59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9792" y="4589466"/>
            <a:ext cx="10489585" cy="1500187"/>
          </a:xfrm>
        </p:spPr>
        <p:txBody>
          <a:bodyPr/>
          <a:lstStyle>
            <a:lvl1pPr marL="0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1pPr>
            <a:lvl2pPr marL="454917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09834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475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19667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4584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2950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441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393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2025/4/5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7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6932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2025/4/5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365128"/>
            <a:ext cx="1048958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7712" y="1681163"/>
            <a:ext cx="5145027" cy="823912"/>
          </a:xfrm>
        </p:spPr>
        <p:txBody>
          <a:bodyPr anchor="b"/>
          <a:lstStyle>
            <a:lvl1pPr marL="0" indent="0">
              <a:buNone/>
              <a:defRPr sz="2388" b="1"/>
            </a:lvl1pPr>
            <a:lvl2pPr marL="454917" indent="0">
              <a:buNone/>
              <a:defRPr sz="1990" b="1"/>
            </a:lvl2pPr>
            <a:lvl3pPr marL="909834" indent="0">
              <a:buNone/>
              <a:defRPr sz="1791" b="1"/>
            </a:lvl3pPr>
            <a:lvl4pPr marL="1364751" indent="0">
              <a:buNone/>
              <a:defRPr sz="1592" b="1"/>
            </a:lvl4pPr>
            <a:lvl5pPr marL="1819667" indent="0">
              <a:buNone/>
              <a:defRPr sz="1592" b="1"/>
            </a:lvl5pPr>
            <a:lvl6pPr marL="2274584" indent="0">
              <a:buNone/>
              <a:defRPr sz="1592" b="1"/>
            </a:lvl6pPr>
            <a:lvl7pPr marL="2729501" indent="0">
              <a:buNone/>
              <a:defRPr sz="1592" b="1"/>
            </a:lvl7pPr>
            <a:lvl8pPr marL="3184418" indent="0">
              <a:buNone/>
              <a:defRPr sz="1592" b="1"/>
            </a:lvl8pPr>
            <a:lvl9pPr marL="3639335" indent="0">
              <a:buNone/>
              <a:defRPr sz="159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7712" y="2505075"/>
            <a:ext cx="514502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56932" y="1681163"/>
            <a:ext cx="5170365" cy="823912"/>
          </a:xfrm>
        </p:spPr>
        <p:txBody>
          <a:bodyPr anchor="b"/>
          <a:lstStyle>
            <a:lvl1pPr marL="0" indent="0">
              <a:buNone/>
              <a:defRPr sz="2388" b="1"/>
            </a:lvl1pPr>
            <a:lvl2pPr marL="454917" indent="0">
              <a:buNone/>
              <a:defRPr sz="1990" b="1"/>
            </a:lvl2pPr>
            <a:lvl3pPr marL="909834" indent="0">
              <a:buNone/>
              <a:defRPr sz="1791" b="1"/>
            </a:lvl3pPr>
            <a:lvl4pPr marL="1364751" indent="0">
              <a:buNone/>
              <a:defRPr sz="1592" b="1"/>
            </a:lvl4pPr>
            <a:lvl5pPr marL="1819667" indent="0">
              <a:buNone/>
              <a:defRPr sz="1592" b="1"/>
            </a:lvl5pPr>
            <a:lvl6pPr marL="2274584" indent="0">
              <a:buNone/>
              <a:defRPr sz="1592" b="1"/>
            </a:lvl6pPr>
            <a:lvl7pPr marL="2729501" indent="0">
              <a:buNone/>
              <a:defRPr sz="1592" b="1"/>
            </a:lvl7pPr>
            <a:lvl8pPr marL="3184418" indent="0">
              <a:buNone/>
              <a:defRPr sz="1592" b="1"/>
            </a:lvl8pPr>
            <a:lvl9pPr marL="3639335" indent="0">
              <a:buNone/>
              <a:defRPr sz="159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56932" y="2505075"/>
            <a:ext cx="517036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2025/4/5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4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2025/4/5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7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2025/4/5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3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457200"/>
            <a:ext cx="3922509" cy="1600200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>
              <a:defRPr sz="3184"/>
            </a:lvl1pPr>
            <a:lvl2pPr>
              <a:defRPr sz="2786"/>
            </a:lvl2pPr>
            <a:lvl3pPr>
              <a:defRPr sz="2388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2" y="2057400"/>
            <a:ext cx="3922509" cy="3811588"/>
          </a:xfrm>
        </p:spPr>
        <p:txBody>
          <a:bodyPr/>
          <a:lstStyle>
            <a:lvl1pPr marL="0" indent="0">
              <a:buNone/>
              <a:defRPr sz="1592"/>
            </a:lvl1pPr>
            <a:lvl2pPr marL="454917" indent="0">
              <a:buNone/>
              <a:defRPr sz="1394"/>
            </a:lvl2pPr>
            <a:lvl3pPr marL="909834" indent="0">
              <a:buNone/>
              <a:defRPr sz="1194"/>
            </a:lvl3pPr>
            <a:lvl4pPr marL="1364751" indent="0">
              <a:buNone/>
              <a:defRPr sz="996"/>
            </a:lvl4pPr>
            <a:lvl5pPr marL="1819667" indent="0">
              <a:buNone/>
              <a:defRPr sz="996"/>
            </a:lvl5pPr>
            <a:lvl6pPr marL="2274584" indent="0">
              <a:buNone/>
              <a:defRPr sz="996"/>
            </a:lvl6pPr>
            <a:lvl7pPr marL="2729501" indent="0">
              <a:buNone/>
              <a:defRPr sz="996"/>
            </a:lvl7pPr>
            <a:lvl8pPr marL="3184418" indent="0">
              <a:buNone/>
              <a:defRPr sz="996"/>
            </a:lvl8pPr>
            <a:lvl9pPr marL="3639335" indent="0">
              <a:buNone/>
              <a:defRPr sz="9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2025/4/5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2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457200"/>
            <a:ext cx="3922509" cy="1600200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 marL="0" indent="0">
              <a:buNone/>
              <a:defRPr sz="3184"/>
            </a:lvl1pPr>
            <a:lvl2pPr marL="454917" indent="0">
              <a:buNone/>
              <a:defRPr sz="2786"/>
            </a:lvl2pPr>
            <a:lvl3pPr marL="909834" indent="0">
              <a:buNone/>
              <a:defRPr sz="2388"/>
            </a:lvl3pPr>
            <a:lvl4pPr marL="1364751" indent="0">
              <a:buNone/>
              <a:defRPr sz="1990"/>
            </a:lvl4pPr>
            <a:lvl5pPr marL="1819667" indent="0">
              <a:buNone/>
              <a:defRPr sz="1990"/>
            </a:lvl5pPr>
            <a:lvl6pPr marL="2274584" indent="0">
              <a:buNone/>
              <a:defRPr sz="1990"/>
            </a:lvl6pPr>
            <a:lvl7pPr marL="2729501" indent="0">
              <a:buNone/>
              <a:defRPr sz="1990"/>
            </a:lvl7pPr>
            <a:lvl8pPr marL="3184418" indent="0">
              <a:buNone/>
              <a:defRPr sz="1990"/>
            </a:lvl8pPr>
            <a:lvl9pPr marL="3639335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2" y="2057400"/>
            <a:ext cx="3922509" cy="3811588"/>
          </a:xfrm>
        </p:spPr>
        <p:txBody>
          <a:bodyPr/>
          <a:lstStyle>
            <a:lvl1pPr marL="0" indent="0">
              <a:buNone/>
              <a:defRPr sz="1592"/>
            </a:lvl1pPr>
            <a:lvl2pPr marL="454917" indent="0">
              <a:buNone/>
              <a:defRPr sz="1394"/>
            </a:lvl2pPr>
            <a:lvl3pPr marL="909834" indent="0">
              <a:buNone/>
              <a:defRPr sz="1194"/>
            </a:lvl3pPr>
            <a:lvl4pPr marL="1364751" indent="0">
              <a:buNone/>
              <a:defRPr sz="996"/>
            </a:lvl4pPr>
            <a:lvl5pPr marL="1819667" indent="0">
              <a:buNone/>
              <a:defRPr sz="996"/>
            </a:lvl5pPr>
            <a:lvl6pPr marL="2274584" indent="0">
              <a:buNone/>
              <a:defRPr sz="996"/>
            </a:lvl6pPr>
            <a:lvl7pPr marL="2729501" indent="0">
              <a:buNone/>
              <a:defRPr sz="996"/>
            </a:lvl7pPr>
            <a:lvl8pPr marL="3184418" indent="0">
              <a:buNone/>
              <a:defRPr sz="996"/>
            </a:lvl8pPr>
            <a:lvl9pPr marL="3639335" indent="0">
              <a:buNone/>
              <a:defRPr sz="9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2025/4/5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6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2025/4/5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0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2025/4/5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3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5"/>
          <p:cNvGrpSpPr/>
          <p:nvPr/>
        </p:nvGrpSpPr>
        <p:grpSpPr>
          <a:xfrm>
            <a:off x="-2568809" y="1215932"/>
            <a:ext cx="17109906" cy="5642079"/>
            <a:chOff x="-1931385" y="911948"/>
            <a:chExt cx="12864254" cy="4231559"/>
          </a:xfrm>
        </p:grpSpPr>
        <p:pic>
          <p:nvPicPr>
            <p:cNvPr id="40" name="Google Shape;40;p5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424007" y="911948"/>
              <a:ext cx="2508863" cy="1935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5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 rot="5400000">
              <a:off x="-1978832" y="1828392"/>
              <a:ext cx="3362562" cy="32676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" name="Google Shape;42;p5"/>
          <p:cNvGrpSpPr/>
          <p:nvPr/>
        </p:nvGrpSpPr>
        <p:grpSpPr>
          <a:xfrm>
            <a:off x="71873" y="1356971"/>
            <a:ext cx="12989758" cy="2167297"/>
            <a:chOff x="54038" y="1017727"/>
            <a:chExt cx="9766480" cy="1625473"/>
          </a:xfrm>
        </p:grpSpPr>
        <p:pic>
          <p:nvPicPr>
            <p:cNvPr id="43" name="Google Shape;43;p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4022067">
              <a:off x="8750697" y="1033415"/>
              <a:ext cx="786595" cy="1136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4;p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4038" y="1989600"/>
              <a:ext cx="665973" cy="6536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0348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F3CD71A-8AFA-457E-9CDB-42ECCDB38F41}" type="slidenum">
              <a:rPr kumimoji="0" 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500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Main poi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8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p8"/>
          <p:cNvGrpSpPr/>
          <p:nvPr/>
        </p:nvGrpSpPr>
        <p:grpSpPr>
          <a:xfrm>
            <a:off x="5256031" y="-130543"/>
            <a:ext cx="7270623" cy="7281180"/>
            <a:chOff x="3951798" y="-97908"/>
            <a:chExt cx="5466491" cy="5460885"/>
          </a:xfrm>
        </p:grpSpPr>
        <p:pic>
          <p:nvPicPr>
            <p:cNvPr id="69" name="Google Shape;69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4617281" y="4027018"/>
              <a:ext cx="844028" cy="1335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3779780">
              <a:off x="8322198" y="167139"/>
              <a:ext cx="1051299" cy="7447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476915">
              <a:off x="4000425" y="4518348"/>
              <a:ext cx="656749" cy="7489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7265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9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9"/>
          <p:cNvGrpSpPr/>
          <p:nvPr/>
        </p:nvGrpSpPr>
        <p:grpSpPr>
          <a:xfrm>
            <a:off x="-1603872" y="-431035"/>
            <a:ext cx="15580842" cy="3262800"/>
            <a:chOff x="-1205887" y="-323276"/>
            <a:chExt cx="11714612" cy="2447100"/>
          </a:xfrm>
        </p:grpSpPr>
        <p:pic>
          <p:nvPicPr>
            <p:cNvPr id="78" name="Google Shape;78;p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1205887" y="-262075"/>
              <a:ext cx="2046525" cy="1986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9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>
              <a:off x="8187875" y="-323276"/>
              <a:ext cx="2320850" cy="2447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Google Shape;80;p9"/>
          <p:cNvGrpSpPr/>
          <p:nvPr/>
        </p:nvGrpSpPr>
        <p:grpSpPr>
          <a:xfrm>
            <a:off x="-398670" y="719329"/>
            <a:ext cx="13117504" cy="6508992"/>
            <a:chOff x="-299745" y="539497"/>
            <a:chExt cx="9862527" cy="4881744"/>
          </a:xfrm>
        </p:grpSpPr>
        <p:pic>
          <p:nvPicPr>
            <p:cNvPr id="81" name="Google Shape;81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73350" y="4604003"/>
              <a:ext cx="2397239" cy="817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37777">
              <a:off x="-148628" y="630740"/>
              <a:ext cx="786594" cy="1136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829378">
              <a:off x="8571380" y="989180"/>
              <a:ext cx="844028" cy="133595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6859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Big numb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1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1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 rot="5216809">
            <a:off x="3670146" y="4280079"/>
            <a:ext cx="3159733" cy="41244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1"/>
          <p:cNvGrpSpPr/>
          <p:nvPr/>
        </p:nvGrpSpPr>
        <p:grpSpPr>
          <a:xfrm>
            <a:off x="2026085" y="3299804"/>
            <a:ext cx="10688439" cy="4041531"/>
            <a:chOff x="1523332" y="2474852"/>
            <a:chExt cx="8036210" cy="3031148"/>
          </a:xfrm>
        </p:grpSpPr>
        <p:pic>
          <p:nvPicPr>
            <p:cNvPr id="93" name="Google Shape;93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04731" y="4232340"/>
              <a:ext cx="888976" cy="1048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209137">
              <a:off x="4336949" y="4395998"/>
              <a:ext cx="694200" cy="8851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7771647">
              <a:off x="8519472" y="2491187"/>
              <a:ext cx="656744" cy="1303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1144472">
              <a:off x="1616160" y="4609926"/>
              <a:ext cx="1051300" cy="74473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327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5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15"/>
          <p:cNvGrpSpPr/>
          <p:nvPr/>
        </p:nvGrpSpPr>
        <p:grpSpPr>
          <a:xfrm>
            <a:off x="-1603872" y="-431035"/>
            <a:ext cx="15580842" cy="3262800"/>
            <a:chOff x="-1205887" y="-323276"/>
            <a:chExt cx="11714612" cy="2447100"/>
          </a:xfrm>
        </p:grpSpPr>
        <p:pic>
          <p:nvPicPr>
            <p:cNvPr id="122" name="Google Shape;122;p15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1205887" y="-262075"/>
              <a:ext cx="2046525" cy="1986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5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>
              <a:off x="8187875" y="-323276"/>
              <a:ext cx="2320850" cy="2447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15"/>
          <p:cNvGrpSpPr/>
          <p:nvPr/>
        </p:nvGrpSpPr>
        <p:grpSpPr>
          <a:xfrm>
            <a:off x="-398670" y="719329"/>
            <a:ext cx="13117504" cy="6508992"/>
            <a:chOff x="-299745" y="539497"/>
            <a:chExt cx="9862527" cy="4881744"/>
          </a:xfrm>
        </p:grpSpPr>
        <p:pic>
          <p:nvPicPr>
            <p:cNvPr id="125" name="Google Shape;125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73350" y="4604003"/>
              <a:ext cx="2397239" cy="817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37777">
              <a:off x="-148628" y="630740"/>
              <a:ext cx="786594" cy="1136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829378">
              <a:off x="8571380" y="989180"/>
              <a:ext cx="844028" cy="133595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1543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9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 txBox="1">
            <a:spLocks noGrp="1"/>
          </p:cNvSpPr>
          <p:nvPr>
            <p:ph type="subTitle" idx="1"/>
          </p:nvPr>
        </p:nvSpPr>
        <p:spPr>
          <a:xfrm>
            <a:off x="943128" y="2743833"/>
            <a:ext cx="316694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subTitle" idx="2"/>
          </p:nvPr>
        </p:nvSpPr>
        <p:spPr>
          <a:xfrm>
            <a:off x="4497441" y="2743833"/>
            <a:ext cx="316694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subTitle" idx="3"/>
          </p:nvPr>
        </p:nvSpPr>
        <p:spPr>
          <a:xfrm>
            <a:off x="943128" y="4959833"/>
            <a:ext cx="316694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subTitle" idx="4"/>
          </p:nvPr>
        </p:nvSpPr>
        <p:spPr>
          <a:xfrm>
            <a:off x="4497441" y="4959833"/>
            <a:ext cx="316694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5"/>
          </p:nvPr>
        </p:nvSpPr>
        <p:spPr>
          <a:xfrm>
            <a:off x="8051760" y="2743833"/>
            <a:ext cx="316694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subTitle" idx="6"/>
          </p:nvPr>
        </p:nvSpPr>
        <p:spPr>
          <a:xfrm>
            <a:off x="8051760" y="4959833"/>
            <a:ext cx="316694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9"/>
          <p:cNvSpPr txBox="1">
            <a:spLocks noGrp="1"/>
          </p:cNvSpPr>
          <p:nvPr>
            <p:ph type="subTitle" idx="7"/>
          </p:nvPr>
        </p:nvSpPr>
        <p:spPr>
          <a:xfrm>
            <a:off x="943133" y="2322967"/>
            <a:ext cx="3166946" cy="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8"/>
          </p:nvPr>
        </p:nvSpPr>
        <p:spPr>
          <a:xfrm>
            <a:off x="4497442" y="2322967"/>
            <a:ext cx="3166946" cy="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subTitle" idx="9"/>
          </p:nvPr>
        </p:nvSpPr>
        <p:spPr>
          <a:xfrm>
            <a:off x="8051759" y="2322967"/>
            <a:ext cx="3166946" cy="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9pPr>
          </a:lstStyle>
          <a:p>
            <a:endParaRPr/>
          </a:p>
        </p:txBody>
      </p:sp>
      <p:sp>
        <p:nvSpPr>
          <p:cNvPr id="186" name="Google Shape;186;p19"/>
          <p:cNvSpPr txBox="1">
            <a:spLocks noGrp="1"/>
          </p:cNvSpPr>
          <p:nvPr>
            <p:ph type="subTitle" idx="13"/>
          </p:nvPr>
        </p:nvSpPr>
        <p:spPr>
          <a:xfrm>
            <a:off x="943133" y="4539033"/>
            <a:ext cx="3166946" cy="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subTitle" idx="14"/>
          </p:nvPr>
        </p:nvSpPr>
        <p:spPr>
          <a:xfrm>
            <a:off x="4497450" y="4539033"/>
            <a:ext cx="3166946" cy="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9pPr>
          </a:lstStyle>
          <a:p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subTitle" idx="15"/>
          </p:nvPr>
        </p:nvSpPr>
        <p:spPr>
          <a:xfrm>
            <a:off x="8051766" y="4539033"/>
            <a:ext cx="3166946" cy="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9pPr>
          </a:lstStyle>
          <a:p>
            <a:endParaRPr/>
          </a:p>
        </p:txBody>
      </p:sp>
      <p:grpSp>
        <p:nvGrpSpPr>
          <p:cNvPr id="189" name="Google Shape;189;p19"/>
          <p:cNvGrpSpPr/>
          <p:nvPr/>
        </p:nvGrpSpPr>
        <p:grpSpPr>
          <a:xfrm>
            <a:off x="-2471603" y="-838988"/>
            <a:ext cx="16809479" cy="6680621"/>
            <a:chOff x="-1858300" y="-629241"/>
            <a:chExt cx="12638375" cy="5010466"/>
          </a:xfrm>
        </p:grpSpPr>
        <p:pic>
          <p:nvPicPr>
            <p:cNvPr id="190" name="Google Shape;190;p1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333875" y="-629241"/>
              <a:ext cx="2446200" cy="32009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19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 rot="2700000">
              <a:off x="-1503755" y="1540722"/>
              <a:ext cx="2806585" cy="21653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2" name="Google Shape;192;p19"/>
          <p:cNvGrpSpPr/>
          <p:nvPr/>
        </p:nvGrpSpPr>
        <p:grpSpPr>
          <a:xfrm>
            <a:off x="-300454" y="100001"/>
            <a:ext cx="12690160" cy="4346987"/>
            <a:chOff x="-225924" y="81825"/>
            <a:chExt cx="9541224" cy="3260240"/>
          </a:xfrm>
        </p:grpSpPr>
        <p:pic>
          <p:nvPicPr>
            <p:cNvPr id="193" name="Google Shape;193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7920075" y="81825"/>
              <a:ext cx="1395225" cy="6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596350">
              <a:off x="-84293" y="2451176"/>
              <a:ext cx="651749" cy="78659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3463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1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-6734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1"/>
          <p:cNvSpPr txBox="1">
            <a:spLocks noGrp="1"/>
          </p:cNvSpPr>
          <p:nvPr>
            <p:ph type="title"/>
          </p:nvPr>
        </p:nvSpPr>
        <p:spPr>
          <a:xfrm>
            <a:off x="3538052" y="720000"/>
            <a:ext cx="5085787" cy="1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31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1"/>
          <p:cNvSpPr txBox="1">
            <a:spLocks noGrp="1"/>
          </p:cNvSpPr>
          <p:nvPr>
            <p:ph type="subTitle" idx="1"/>
          </p:nvPr>
        </p:nvSpPr>
        <p:spPr>
          <a:xfrm>
            <a:off x="3538009" y="1947267"/>
            <a:ext cx="5085787" cy="16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21"/>
          <p:cNvGrpSpPr/>
          <p:nvPr/>
        </p:nvGrpSpPr>
        <p:grpSpPr>
          <a:xfrm>
            <a:off x="-1986948" y="720000"/>
            <a:ext cx="17349290" cy="7280728"/>
            <a:chOff x="-1628819" y="40389"/>
            <a:chExt cx="13044238" cy="5460546"/>
          </a:xfrm>
        </p:grpSpPr>
        <p:pic>
          <p:nvPicPr>
            <p:cNvPr id="212" name="Google Shape;212;p21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3482056">
              <a:off x="-1264957" y="1466503"/>
              <a:ext cx="3956364" cy="30523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21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 rot="7105818">
              <a:off x="6673892" y="793671"/>
              <a:ext cx="4068814" cy="39539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4" name="Google Shape;214;p21"/>
          <p:cNvGrpSpPr/>
          <p:nvPr/>
        </p:nvGrpSpPr>
        <p:grpSpPr>
          <a:xfrm>
            <a:off x="-580897" y="-619314"/>
            <a:ext cx="12342677" cy="7117267"/>
            <a:chOff x="215842" y="140947"/>
            <a:chExt cx="9279965" cy="5337950"/>
          </a:xfrm>
        </p:grpSpPr>
        <p:pic>
          <p:nvPicPr>
            <p:cNvPr id="215" name="Google Shape;215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710168" flipH="1">
              <a:off x="343881" y="4070580"/>
              <a:ext cx="844027" cy="1335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2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621791">
              <a:off x="8386098" y="229439"/>
              <a:ext cx="1051300" cy="744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2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023188" y="1159291"/>
              <a:ext cx="684212" cy="8989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2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680341" y="140947"/>
              <a:ext cx="684200" cy="67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2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1614062">
              <a:off x="8608275" y="3922875"/>
              <a:ext cx="606957" cy="10488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46408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9488" r="156" b="52440"/>
          <a:stretch>
            <a:fillRect/>
          </a:stretch>
        </p:blipFill>
        <p:spPr bwMode="auto">
          <a:xfrm>
            <a:off x="0" y="3429000"/>
            <a:ext cx="12161838" cy="34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2" b="-1"/>
          <a:stretch>
            <a:fillRect/>
          </a:stretch>
        </p:blipFill>
        <p:spPr bwMode="auto">
          <a:xfrm>
            <a:off x="0" y="-9126"/>
            <a:ext cx="12161838" cy="35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3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5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5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62B6B2-330A-30D9-B98D-381EA6894BAF}"/>
              </a:ext>
            </a:extLst>
          </p:cNvPr>
          <p:cNvSpPr txBox="1"/>
          <p:nvPr userDrawn="1"/>
        </p:nvSpPr>
        <p:spPr>
          <a:xfrm>
            <a:off x="4165600" y="7671697"/>
            <a:ext cx="6096000" cy="379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7CA4DE-41D2-9A4B-10E1-8966CED79C74}"/>
              </a:ext>
            </a:extLst>
          </p:cNvPr>
          <p:cNvSpPr txBox="1"/>
          <p:nvPr userDrawn="1"/>
        </p:nvSpPr>
        <p:spPr>
          <a:xfrm>
            <a:off x="4165600" y="-2678803"/>
            <a:ext cx="6096000" cy="379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17997282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20" r:id="rId3"/>
    <p:sldLayoutId id="2147483721" r:id="rId4"/>
    <p:sldLayoutId id="2147483722" r:id="rId5"/>
    <p:sldLayoutId id="2147483725" r:id="rId6"/>
    <p:sldLayoutId id="2147483729" r:id="rId7"/>
    <p:sldLayoutId id="214748373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6127" y="365128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6126" y="6356353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2025/4/5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28609" y="6356353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89298" y="6356353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154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09834" rtl="0" eaLnBrk="1" latinLnBrk="0" hangingPunct="1">
        <a:lnSpc>
          <a:spcPct val="90000"/>
        </a:lnSpc>
        <a:spcBef>
          <a:spcPct val="0"/>
        </a:spcBef>
        <a:buNone/>
        <a:defRPr sz="4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459" indent="-227459" algn="l" defTabSz="909834" rtl="0" eaLnBrk="1" latinLnBrk="0" hangingPunct="1">
        <a:lnSpc>
          <a:spcPct val="90000"/>
        </a:lnSpc>
        <a:spcBef>
          <a:spcPts val="996"/>
        </a:spcBef>
        <a:buFont typeface="Arial" panose="020B0604020202020204" pitchFamily="34" charset="0"/>
        <a:buChar char="•"/>
        <a:defRPr sz="2786" kern="1200">
          <a:solidFill>
            <a:schemeClr val="tx1"/>
          </a:solidFill>
          <a:latin typeface="+mn-lt"/>
          <a:ea typeface="+mn-ea"/>
          <a:cs typeface="+mn-cs"/>
        </a:defRPr>
      </a:lvl1pPr>
      <a:lvl2pPr marL="682376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388" kern="1200">
          <a:solidFill>
            <a:schemeClr val="tx1"/>
          </a:solidFill>
          <a:latin typeface="+mn-lt"/>
          <a:ea typeface="+mn-ea"/>
          <a:cs typeface="+mn-cs"/>
        </a:defRPr>
      </a:lvl2pPr>
      <a:lvl3pPr marL="1137293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990" kern="1200">
          <a:solidFill>
            <a:schemeClr val="tx1"/>
          </a:solidFill>
          <a:latin typeface="+mn-lt"/>
          <a:ea typeface="+mn-ea"/>
          <a:cs typeface="+mn-cs"/>
        </a:defRPr>
      </a:lvl3pPr>
      <a:lvl4pPr marL="1592210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2047126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502043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956960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411877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866794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1pPr>
      <a:lvl2pPr marL="454917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2pPr>
      <a:lvl3pPr marL="909834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3pPr>
      <a:lvl4pPr marL="1364751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1819667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274584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729501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184418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639335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5" Type="http://schemas.openxmlformats.org/officeDocument/2006/relationships/image" Target="../media/image23.gif"/><Relationship Id="rId4" Type="http://schemas.openxmlformats.org/officeDocument/2006/relationships/image" Target="../media/image2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" y="16945"/>
            <a:ext cx="12131750" cy="682411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25838" y="4073835"/>
            <a:ext cx="5459287" cy="58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84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Giáo viên</a:t>
            </a:r>
            <a:r>
              <a:rPr kumimoji="0" lang="en-US" sz="3184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: Trịnh Thị Mơ</a:t>
            </a:r>
            <a:endParaRPr kumimoji="0" lang="en-US" sz="3184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287867" y="1956223"/>
            <a:ext cx="12429989" cy="165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58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MÔN: </a:t>
            </a:r>
            <a:r>
              <a:rPr kumimoji="0" lang="en-US" sz="6583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TOÁN</a:t>
            </a:r>
            <a:endParaRPr kumimoji="0" lang="en-US" sz="6583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 kern="12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61: PHÉP TRỪ PHÂN SỐ (T1)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06855" y="56699"/>
            <a:ext cx="9778018" cy="162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8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TRƯỜNG TIỂU HỌC QUANG TRUNG</a:t>
            </a: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Sách kết nối tri thức với cuộc sống – Lớp 4</a:t>
            </a:r>
            <a:endParaRPr kumimoji="0" lang="en-US" sz="23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Năm học 2024-2025</a:t>
            </a:r>
            <a:endParaRPr kumimoji="0" lang="en-US" sz="23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kumimoji="0" lang="en-US" sz="23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0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07031" y="3232725"/>
            <a:ext cx="6748286" cy="3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27260" y="3309617"/>
            <a:ext cx="6748286" cy="3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78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438677" y="201052"/>
            <a:ext cx="112844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/>
              <a:t>2. Viết phép tính thích hợp với mỗi hình (theo mẫu).</a:t>
            </a:r>
            <a:endParaRPr lang="vi-VN" sz="44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744801-8358-FD3D-DC9D-AA9A810550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2435"/>
          <a:stretch/>
        </p:blipFill>
        <p:spPr>
          <a:xfrm>
            <a:off x="438677" y="1647602"/>
            <a:ext cx="3111347" cy="391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B5326A-98D4-D6E5-EC10-CF8C7675DB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936" t="5856" r="30474" b="31891"/>
          <a:stretch/>
        </p:blipFill>
        <p:spPr>
          <a:xfrm>
            <a:off x="6722937" y="1647602"/>
            <a:ext cx="2576951" cy="2992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2EFD9B-3ABC-AC3F-FEEC-E97CED1DE262}"/>
                  </a:ext>
                </a:extLst>
              </p:cNvPr>
              <p:cNvSpPr txBox="1"/>
              <p:nvPr/>
            </p:nvSpPr>
            <p:spPr>
              <a:xfrm>
                <a:off x="6593184" y="4795031"/>
                <a:ext cx="1879741" cy="1533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/>
                  <a:t> </a:t>
                </a:r>
                <a:endParaRPr lang="vi-VN" sz="5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2EFD9B-3ABC-AC3F-FEEC-E97CED1DE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184" y="4795031"/>
                <a:ext cx="1879741" cy="1533753"/>
              </a:xfrm>
              <a:prstGeom prst="rect">
                <a:avLst/>
              </a:prstGeom>
              <a:blipFill>
                <a:blip r:embed="rId6"/>
                <a:stretch>
                  <a:fillRect b="-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131BFF-EDE7-6E37-9712-F3B4BD8C5CD7}"/>
                  </a:ext>
                </a:extLst>
              </p:cNvPr>
              <p:cNvSpPr txBox="1"/>
              <p:nvPr/>
            </p:nvSpPr>
            <p:spPr>
              <a:xfrm>
                <a:off x="8272666" y="4795031"/>
                <a:ext cx="1707892" cy="155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60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vi-VN" sz="5400" b="1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131BFF-EDE7-6E37-9712-F3B4BD8C5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666" y="4795031"/>
                <a:ext cx="1707892" cy="1555554"/>
              </a:xfrm>
              <a:prstGeom prst="rect">
                <a:avLst/>
              </a:prstGeom>
              <a:blipFill>
                <a:blip r:embed="rId7"/>
                <a:stretch>
                  <a:fillRect l="-24286" t="-784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1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438677" y="201052"/>
            <a:ext cx="112844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/>
              <a:t>2. Viết phép tính thích hợp với mỗi hình (theo mẫu).</a:t>
            </a:r>
            <a:endParaRPr lang="vi-VN" sz="44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744801-8358-FD3D-DC9D-AA9A810550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2435"/>
          <a:stretch/>
        </p:blipFill>
        <p:spPr>
          <a:xfrm>
            <a:off x="438677" y="1647602"/>
            <a:ext cx="3111347" cy="391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B5326A-98D4-D6E5-EC10-CF8C7675DB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9892" t="7313" r="1703" b="30435"/>
          <a:stretch/>
        </p:blipFill>
        <p:spPr>
          <a:xfrm>
            <a:off x="5667833" y="1647602"/>
            <a:ext cx="3937518" cy="2992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2EFD9B-3ABC-AC3F-FEEC-E97CED1DE262}"/>
                  </a:ext>
                </a:extLst>
              </p:cNvPr>
              <p:cNvSpPr txBox="1"/>
              <p:nvPr/>
            </p:nvSpPr>
            <p:spPr>
              <a:xfrm>
                <a:off x="6275947" y="4795031"/>
                <a:ext cx="1879741" cy="1549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540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5400"/>
                  <a:t> </a:t>
                </a:r>
                <a:endParaRPr lang="vi-VN" sz="5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2EFD9B-3ABC-AC3F-FEEC-E97CED1DE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947" y="4795031"/>
                <a:ext cx="1879741" cy="1549463"/>
              </a:xfrm>
              <a:prstGeom prst="rect">
                <a:avLst/>
              </a:prstGeom>
              <a:blipFill>
                <a:blip r:embed="rId6"/>
                <a:stretch>
                  <a:fillRect b="-5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131BFF-EDE7-6E37-9712-F3B4BD8C5CD7}"/>
                  </a:ext>
                </a:extLst>
              </p:cNvPr>
              <p:cNvSpPr txBox="1"/>
              <p:nvPr/>
            </p:nvSpPr>
            <p:spPr>
              <a:xfrm>
                <a:off x="7955429" y="4795031"/>
                <a:ext cx="1707892" cy="155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60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5400" b="1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131BFF-EDE7-6E37-9712-F3B4BD8C5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429" y="4795031"/>
                <a:ext cx="1707892" cy="1555554"/>
              </a:xfrm>
              <a:prstGeom prst="rect">
                <a:avLst/>
              </a:prstGeom>
              <a:blipFill>
                <a:blip r:embed="rId7"/>
                <a:stretch>
                  <a:fillRect l="-24286" t="-784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6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F7845A-4D77-FB15-02AA-5F9798D855D3}"/>
              </a:ext>
            </a:extLst>
          </p:cNvPr>
          <p:cNvSpPr/>
          <p:nvPr/>
        </p:nvSpPr>
        <p:spPr>
          <a:xfrm>
            <a:off x="1369345" y="2002490"/>
            <a:ext cx="9423147" cy="220532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>
                <a:solidFill>
                  <a:srgbClr val="000000"/>
                </a:solidFill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587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2E2F11-0BC3-002E-594F-DCFAE1F327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5" t="23880" r="50643"/>
          <a:stretch/>
        </p:blipFill>
        <p:spPr>
          <a:xfrm>
            <a:off x="2064862" y="1663181"/>
            <a:ext cx="8032113" cy="353163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8F7C99-6902-7156-118C-9ACC6B857C76}"/>
              </a:ext>
            </a:extLst>
          </p:cNvPr>
          <p:cNvSpPr/>
          <p:nvPr/>
        </p:nvSpPr>
        <p:spPr>
          <a:xfrm>
            <a:off x="7644569" y="2211699"/>
            <a:ext cx="914400" cy="914400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C9F81B9-8177-F83F-8057-C6824359A991}"/>
              </a:ext>
            </a:extLst>
          </p:cNvPr>
          <p:cNvSpPr/>
          <p:nvPr/>
        </p:nvSpPr>
        <p:spPr>
          <a:xfrm>
            <a:off x="7644569" y="3707925"/>
            <a:ext cx="914400" cy="914400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EFB59-F427-20A4-E219-8BAF73E10854}"/>
              </a:ext>
            </a:extLst>
          </p:cNvPr>
          <p:cNvSpPr txBox="1"/>
          <p:nvPr/>
        </p:nvSpPr>
        <p:spPr>
          <a:xfrm>
            <a:off x="1632995" y="462309"/>
            <a:ext cx="11284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/>
              <a:t>Đ, S ?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89910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2B58D3-DA1A-8898-332D-C79C7428C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49" t="25193" r="2411" b="262"/>
          <a:stretch/>
        </p:blipFill>
        <p:spPr>
          <a:xfrm>
            <a:off x="1821229" y="1909668"/>
            <a:ext cx="8519380" cy="36887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4866989-7440-C205-E83E-0FE9E7C65EB5}"/>
              </a:ext>
            </a:extLst>
          </p:cNvPr>
          <p:cNvSpPr/>
          <p:nvPr/>
        </p:nvSpPr>
        <p:spPr>
          <a:xfrm>
            <a:off x="9004042" y="2368421"/>
            <a:ext cx="914400" cy="914400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4DDC9C6-C900-8EE5-34CF-643473C57718}"/>
              </a:ext>
            </a:extLst>
          </p:cNvPr>
          <p:cNvSpPr/>
          <p:nvPr/>
        </p:nvSpPr>
        <p:spPr>
          <a:xfrm>
            <a:off x="9004042" y="4156010"/>
            <a:ext cx="914400" cy="914400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C59BE7-B3FD-63ED-AB06-84391A265FB5}"/>
              </a:ext>
            </a:extLst>
          </p:cNvPr>
          <p:cNvSpPr txBox="1"/>
          <p:nvPr/>
        </p:nvSpPr>
        <p:spPr>
          <a:xfrm>
            <a:off x="1632995" y="462309"/>
            <a:ext cx="11284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/>
              <a:t>Đ, S ?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25585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A195A9-08A9-72B3-6521-4E588285FD66}"/>
              </a:ext>
            </a:extLst>
          </p:cNvPr>
          <p:cNvSpPr/>
          <p:nvPr/>
        </p:nvSpPr>
        <p:spPr>
          <a:xfrm>
            <a:off x="851767" y="843518"/>
            <a:ext cx="11018139" cy="454790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000000"/>
                </a:solidFill>
              </a:rPr>
              <a:t>Muốn trừ hai phân số cùng mẫu số, ta trừ tử số của phân số (………….) cho tử số của phân số (…………) và giữ nguyên mẫu số.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E1A0F8C-84D7-C296-4C33-520EB2FC0187}"/>
              </a:ext>
            </a:extLst>
          </p:cNvPr>
          <p:cNvSpPr/>
          <p:nvPr/>
        </p:nvSpPr>
        <p:spPr>
          <a:xfrm>
            <a:off x="851767" y="843518"/>
            <a:ext cx="11018139" cy="454790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000000"/>
                </a:solidFill>
              </a:rPr>
              <a:t>Muốn trừ hai phân số cùng mẫu số, ta trừ tử số của phân số </a:t>
            </a:r>
            <a:r>
              <a:rPr lang="en-US" sz="5400" b="1">
                <a:solidFill>
                  <a:srgbClr val="FF0000"/>
                </a:solidFill>
              </a:rPr>
              <a:t>thứ nhất</a:t>
            </a:r>
            <a:r>
              <a:rPr lang="en-US" sz="5400">
                <a:solidFill>
                  <a:srgbClr val="000000"/>
                </a:solidFill>
              </a:rPr>
              <a:t> cho tử số của phân số </a:t>
            </a:r>
            <a:r>
              <a:rPr lang="en-US" sz="5400" b="1">
                <a:solidFill>
                  <a:srgbClr val="FF0000"/>
                </a:solidFill>
              </a:rPr>
              <a:t>thứ hai</a:t>
            </a:r>
            <a:r>
              <a:rPr lang="en-US" sz="5400" b="1">
                <a:solidFill>
                  <a:srgbClr val="000000"/>
                </a:solidFill>
              </a:rPr>
              <a:t> </a:t>
            </a:r>
            <a:r>
              <a:rPr lang="en-US" sz="5400">
                <a:solidFill>
                  <a:srgbClr val="000000"/>
                </a:solidFill>
              </a:rPr>
              <a:t>và giữ nguyên mẫu số.</a:t>
            </a:r>
          </a:p>
        </p:txBody>
      </p:sp>
    </p:spTree>
    <p:extLst>
      <p:ext uri="{BB962C8B-B14F-4D97-AF65-F5344CB8AC3E}">
        <p14:creationId xmlns:p14="http://schemas.microsoft.com/office/powerpoint/2010/main" val="124710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6AD5FE-496A-2DD9-F883-08BA89E1739E}"/>
              </a:ext>
            </a:extLst>
          </p:cNvPr>
          <p:cNvSpPr txBox="1"/>
          <p:nvPr/>
        </p:nvSpPr>
        <p:spPr>
          <a:xfrm>
            <a:off x="1396271" y="2781300"/>
            <a:ext cx="936929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200" b="1">
                <a:solidFill>
                  <a:srgbClr val="C00000"/>
                </a:solidFill>
              </a:rPr>
              <a:t>TRỪ HAI PHÂN SỐ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200" b="1">
                <a:solidFill>
                  <a:srgbClr val="C00000"/>
                </a:solidFill>
              </a:rPr>
              <a:t>CÓ CÙNG MẪU SỐ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BE6DA-FFB9-0B59-ADA2-78F93E13A272}"/>
              </a:ext>
            </a:extLst>
          </p:cNvPr>
          <p:cNvSpPr txBox="1"/>
          <p:nvPr/>
        </p:nvSpPr>
        <p:spPr>
          <a:xfrm>
            <a:off x="1822147" y="660380"/>
            <a:ext cx="8517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/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2708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FB9B05-71FB-32BC-FE12-7ACB5A23833F}"/>
                  </a:ext>
                </a:extLst>
              </p:cNvPr>
              <p:cNvSpPr txBox="1"/>
              <p:nvPr/>
            </p:nvSpPr>
            <p:spPr>
              <a:xfrm>
                <a:off x="1954588" y="2298414"/>
                <a:ext cx="4278305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>
                    <a:solidFill>
                      <a:srgbClr val="C00000"/>
                    </a:solidFill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>
                    <a:solidFill>
                      <a:srgbClr val="C00000"/>
                    </a:solidFill>
                  </a:rPr>
                  <a:t> = ? </a:t>
                </a:r>
                <a:endParaRPr lang="vi-VN" sz="48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FB9B05-71FB-32BC-FE12-7ACB5A238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588" y="2298414"/>
                <a:ext cx="4278305" cy="1425968"/>
              </a:xfrm>
              <a:prstGeom prst="rect">
                <a:avLst/>
              </a:prstGeom>
              <a:blipFill>
                <a:blip r:embed="rId3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F6CD6EF-091B-1DA5-01AE-27EA96942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64" y="0"/>
            <a:ext cx="5500381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1B1F42-FDFB-2FDD-AA46-EC9CE0BBD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7145" y="0"/>
            <a:ext cx="6459752" cy="4091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2B2A73-B281-E082-407D-BF74424F39B7}"/>
                  </a:ext>
                </a:extLst>
              </p:cNvPr>
              <p:cNvSpPr txBox="1"/>
              <p:nvPr/>
            </p:nvSpPr>
            <p:spPr>
              <a:xfrm>
                <a:off x="892721" y="4724401"/>
                <a:ext cx="2597936" cy="1559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>
                    <a:solidFill>
                      <a:srgbClr val="C00000"/>
                    </a:solidFill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>
                    <a:solidFill>
                      <a:srgbClr val="C00000"/>
                    </a:solidFill>
                  </a:rPr>
                  <a:t> </a:t>
                </a:r>
                <a:r>
                  <a:rPr lang="en-US" sz="5400" b="1">
                    <a:solidFill>
                      <a:srgbClr val="000000"/>
                    </a:solidFill>
                  </a:rPr>
                  <a:t>=</a:t>
                </a:r>
                <a:endParaRPr lang="vi-VN" sz="5400" b="1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2B2A73-B281-E082-407D-BF74424F3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21" y="4724401"/>
                <a:ext cx="2597936" cy="1559722"/>
              </a:xfrm>
              <a:prstGeom prst="rect">
                <a:avLst/>
              </a:prstGeom>
              <a:blipFill>
                <a:blip r:embed="rId7"/>
                <a:stretch>
                  <a:fillRect b="-5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F5B98B-A78B-663A-5000-DA24D0F24F1C}"/>
                  </a:ext>
                </a:extLst>
              </p:cNvPr>
              <p:cNvSpPr txBox="1"/>
              <p:nvPr/>
            </p:nvSpPr>
            <p:spPr>
              <a:xfrm>
                <a:off x="3383083" y="4724400"/>
                <a:ext cx="2597936" cy="1559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6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6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6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>
                    <a:solidFill>
                      <a:srgbClr val="000000"/>
                    </a:solidFill>
                  </a:rPr>
                  <a:t> =</a:t>
                </a:r>
                <a:endParaRPr lang="vi-VN" sz="5400" b="1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F5B98B-A78B-663A-5000-DA24D0F24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083" y="4724400"/>
                <a:ext cx="2597936" cy="1559401"/>
              </a:xfrm>
              <a:prstGeom prst="rect">
                <a:avLst/>
              </a:prstGeom>
              <a:blipFill>
                <a:blip r:embed="rId8"/>
                <a:stretch>
                  <a:fillRect b="-5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B7AC71-0819-4AFD-026F-278028852538}"/>
                  </a:ext>
                </a:extLst>
              </p:cNvPr>
              <p:cNvSpPr txBox="1"/>
              <p:nvPr/>
            </p:nvSpPr>
            <p:spPr>
              <a:xfrm>
                <a:off x="4781951" y="4613344"/>
                <a:ext cx="2597936" cy="1670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vi-VN" sz="40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B7AC71-0819-4AFD-026F-278028852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951" y="4613344"/>
                <a:ext cx="2597936" cy="16704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7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F49E3F-3516-1608-9F90-1C2F0D9F0412}"/>
              </a:ext>
            </a:extLst>
          </p:cNvPr>
          <p:cNvSpPr txBox="1"/>
          <p:nvPr/>
        </p:nvSpPr>
        <p:spPr>
          <a:xfrm>
            <a:off x="927808" y="209550"/>
            <a:ext cx="10306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b="1">
                <a:solidFill>
                  <a:srgbClr val="0070C0"/>
                </a:solidFill>
              </a:rPr>
              <a:t>Trừ hai phân số có cùng mẫu số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F5EB3E-E609-D884-EE9B-50EC46C7322C}"/>
              </a:ext>
            </a:extLst>
          </p:cNvPr>
          <p:cNvSpPr/>
          <p:nvPr/>
        </p:nvSpPr>
        <p:spPr>
          <a:xfrm>
            <a:off x="1527969" y="4116993"/>
            <a:ext cx="9105900" cy="135998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Muốn trừ hai phân số cùng mẫu số, ta trừ như thế nào?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32F5B8-74C8-97D8-B417-0057FF28DE8B}"/>
              </a:ext>
            </a:extLst>
          </p:cNvPr>
          <p:cNvSpPr/>
          <p:nvPr/>
        </p:nvSpPr>
        <p:spPr>
          <a:xfrm>
            <a:off x="571849" y="3832604"/>
            <a:ext cx="11018139" cy="192875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Muốn trừ hai phân số cùng mẫu số, ta </a:t>
            </a:r>
            <a:r>
              <a:rPr lang="en-US" sz="4000" b="1">
                <a:solidFill>
                  <a:srgbClr val="FF0000"/>
                </a:solidFill>
              </a:rPr>
              <a:t>trừ tử số của phân số thứ nhất cho tử số của phân số thứ hai </a:t>
            </a:r>
            <a:r>
              <a:rPr lang="en-US" sz="4000">
                <a:solidFill>
                  <a:srgbClr val="000000"/>
                </a:solidFill>
              </a:rPr>
              <a:t>và</a:t>
            </a:r>
            <a:r>
              <a:rPr lang="en-US" sz="4000" b="1">
                <a:solidFill>
                  <a:srgbClr val="000000"/>
                </a:solidFill>
              </a:rPr>
              <a:t> </a:t>
            </a:r>
            <a:r>
              <a:rPr lang="en-US" sz="4000" b="1">
                <a:solidFill>
                  <a:srgbClr val="00B050"/>
                </a:solidFill>
              </a:rPr>
              <a:t>giữ nguyên mẫu số</a:t>
            </a:r>
            <a:r>
              <a:rPr lang="en-US" sz="400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A11A4D-3A89-332F-9123-646CAFB35FD2}"/>
              </a:ext>
            </a:extLst>
          </p:cNvPr>
          <p:cNvGrpSpPr/>
          <p:nvPr/>
        </p:nvGrpSpPr>
        <p:grpSpPr>
          <a:xfrm>
            <a:off x="3026321" y="1197771"/>
            <a:ext cx="6487166" cy="1670779"/>
            <a:chOff x="3026321" y="1197771"/>
            <a:chExt cx="6487166" cy="1670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E65B865-F8C1-4F0F-AE7A-A89905B4DBBE}"/>
                    </a:ext>
                  </a:extLst>
                </p:cNvPr>
                <p:cNvSpPr txBox="1"/>
                <p:nvPr/>
              </p:nvSpPr>
              <p:spPr>
                <a:xfrm>
                  <a:off x="3026321" y="1308828"/>
                  <a:ext cx="2597936" cy="15597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66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5400" b="1">
                      <a:solidFill>
                        <a:srgbClr val="C00000"/>
                      </a:solidFill>
                    </a:rPr>
                    <a:t> –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6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5400" b="1">
                      <a:solidFill>
                        <a:srgbClr val="C00000"/>
                      </a:solidFill>
                    </a:rPr>
                    <a:t> </a:t>
                  </a:r>
                  <a:r>
                    <a:rPr lang="en-US" sz="5400" b="1">
                      <a:solidFill>
                        <a:srgbClr val="000000"/>
                      </a:solidFill>
                    </a:rPr>
                    <a:t>=</a:t>
                  </a:r>
                  <a:endParaRPr lang="vi-VN" sz="5400" b="1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E65B865-F8C1-4F0F-AE7A-A89905B4DB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6321" y="1308828"/>
                  <a:ext cx="2597936" cy="1559722"/>
                </a:xfrm>
                <a:prstGeom prst="rect">
                  <a:avLst/>
                </a:prstGeom>
                <a:blipFill>
                  <a:blip r:embed="rId3"/>
                  <a:stretch>
                    <a:fillRect b="-54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ED1CA00-4A46-B56D-96EB-C1E36BCBB107}"/>
                    </a:ext>
                  </a:extLst>
                </p:cNvPr>
                <p:cNvSpPr txBox="1"/>
                <p:nvPr/>
              </p:nvSpPr>
              <p:spPr>
                <a:xfrm>
                  <a:off x="5516683" y="1308827"/>
                  <a:ext cx="2597936" cy="15594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6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en-US" sz="6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6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5400" b="1">
                      <a:solidFill>
                        <a:srgbClr val="000000"/>
                      </a:solidFill>
                    </a:rPr>
                    <a:t> =</a:t>
                  </a:r>
                  <a:endParaRPr lang="vi-VN" sz="5400" b="1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ED1CA00-4A46-B56D-96EB-C1E36BCBB1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6683" y="1308827"/>
                  <a:ext cx="2597936" cy="1559401"/>
                </a:xfrm>
                <a:prstGeom prst="rect">
                  <a:avLst/>
                </a:prstGeom>
                <a:blipFill>
                  <a:blip r:embed="rId4"/>
                  <a:stretch>
                    <a:fillRect b="-54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E66931D-FD1B-0AEA-F7BF-BD0F23D0A551}"/>
                    </a:ext>
                  </a:extLst>
                </p:cNvPr>
                <p:cNvSpPr txBox="1"/>
                <p:nvPr/>
              </p:nvSpPr>
              <p:spPr>
                <a:xfrm>
                  <a:off x="6915551" y="1197771"/>
                  <a:ext cx="2597936" cy="16704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54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vi-VN" sz="4000" b="1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E66931D-FD1B-0AEA-F7BF-BD0F23D0A5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5551" y="1197771"/>
                  <a:ext cx="2597936" cy="167045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304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8BE6DA-FFB9-0B59-ADA2-78F93E13A272}"/>
              </a:ext>
            </a:extLst>
          </p:cNvPr>
          <p:cNvSpPr txBox="1"/>
          <p:nvPr/>
        </p:nvSpPr>
        <p:spPr>
          <a:xfrm>
            <a:off x="1822149" y="2527280"/>
            <a:ext cx="8517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/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23499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1207619" y="344487"/>
            <a:ext cx="11284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/>
              <a:t>1. Tính.</a:t>
            </a:r>
            <a:endParaRPr lang="vi-VN" sz="48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49128B-D56E-9DA4-A6C8-B450305DE8B7}"/>
                  </a:ext>
                </a:extLst>
              </p:cNvPr>
              <p:cNvSpPr txBox="1"/>
              <p:nvPr/>
            </p:nvSpPr>
            <p:spPr>
              <a:xfrm>
                <a:off x="1469865" y="1750798"/>
                <a:ext cx="3406935" cy="152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a)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540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5400"/>
                  <a:t> </a:t>
                </a:r>
                <a:endParaRPr lang="vi-VN" sz="54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49128B-D56E-9DA4-A6C8-B450305DE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865" y="1750798"/>
                <a:ext cx="3406935" cy="1528624"/>
              </a:xfrm>
              <a:prstGeom prst="rect">
                <a:avLst/>
              </a:prstGeom>
              <a:blipFill>
                <a:blip r:embed="rId3"/>
                <a:stretch>
                  <a:fillRect l="-9481" b="-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9AD5AC-D2BF-4688-25C2-E9AA5843EF1B}"/>
                  </a:ext>
                </a:extLst>
              </p:cNvPr>
              <p:cNvSpPr txBox="1"/>
              <p:nvPr/>
            </p:nvSpPr>
            <p:spPr>
              <a:xfrm>
                <a:off x="6849860" y="1834296"/>
                <a:ext cx="3989845" cy="1533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b)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/>
                  <a:t> </a:t>
                </a:r>
                <a:endParaRPr lang="vi-VN" sz="540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9AD5AC-D2BF-4688-25C2-E9AA5843E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860" y="1834296"/>
                <a:ext cx="3989845" cy="1533753"/>
              </a:xfrm>
              <a:prstGeom prst="rect">
                <a:avLst/>
              </a:prstGeom>
              <a:blipFill>
                <a:blip r:embed="rId4"/>
                <a:stretch>
                  <a:fillRect l="-8257" b="-6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8D740C-8B38-1C2B-CE76-845D78896DA5}"/>
                  </a:ext>
                </a:extLst>
              </p:cNvPr>
              <p:cNvSpPr txBox="1"/>
              <p:nvPr/>
            </p:nvSpPr>
            <p:spPr>
              <a:xfrm>
                <a:off x="4085996" y="3938234"/>
                <a:ext cx="3989845" cy="1533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c)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540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5400"/>
                  <a:t> </a:t>
                </a:r>
                <a:endParaRPr lang="vi-VN" sz="5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8D740C-8B38-1C2B-CE76-845D78896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996" y="3938234"/>
                <a:ext cx="3989845" cy="1533753"/>
              </a:xfrm>
              <a:prstGeom prst="rect">
                <a:avLst/>
              </a:prstGeom>
              <a:blipFill>
                <a:blip r:embed="rId5"/>
                <a:stretch>
                  <a:fillRect l="-809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5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1189690" y="194908"/>
            <a:ext cx="11284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/>
              <a:t>1. Tính.</a:t>
            </a:r>
            <a:endParaRPr lang="vi-VN" sz="48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49128B-D56E-9DA4-A6C8-B450305DE8B7}"/>
                  </a:ext>
                </a:extLst>
              </p:cNvPr>
              <p:cNvSpPr txBox="1"/>
              <p:nvPr/>
            </p:nvSpPr>
            <p:spPr>
              <a:xfrm>
                <a:off x="1469865" y="1175484"/>
                <a:ext cx="3406935" cy="152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a)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540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5400"/>
                  <a:t> </a:t>
                </a:r>
                <a:endParaRPr lang="vi-VN" sz="54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49128B-D56E-9DA4-A6C8-B450305DE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865" y="1175484"/>
                <a:ext cx="3406935" cy="1528624"/>
              </a:xfrm>
              <a:prstGeom prst="rect">
                <a:avLst/>
              </a:prstGeom>
              <a:blipFill>
                <a:blip r:embed="rId4"/>
                <a:stretch>
                  <a:fillRect l="-9481" b="-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9AD5AC-D2BF-4688-25C2-E9AA5843EF1B}"/>
                  </a:ext>
                </a:extLst>
              </p:cNvPr>
              <p:cNvSpPr txBox="1"/>
              <p:nvPr/>
            </p:nvSpPr>
            <p:spPr>
              <a:xfrm>
                <a:off x="1469865" y="3003265"/>
                <a:ext cx="3989845" cy="1533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b)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/>
                  <a:t> </a:t>
                </a:r>
                <a:endParaRPr lang="vi-VN" sz="540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9AD5AC-D2BF-4688-25C2-E9AA5843E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865" y="3003265"/>
                <a:ext cx="3989845" cy="1533753"/>
              </a:xfrm>
              <a:prstGeom prst="rect">
                <a:avLst/>
              </a:prstGeom>
              <a:blipFill>
                <a:blip r:embed="rId5"/>
                <a:stretch>
                  <a:fillRect l="-8092" b="-7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8D740C-8B38-1C2B-CE76-845D78896DA5}"/>
                  </a:ext>
                </a:extLst>
              </p:cNvPr>
              <p:cNvSpPr txBox="1"/>
              <p:nvPr/>
            </p:nvSpPr>
            <p:spPr>
              <a:xfrm>
                <a:off x="1469865" y="4836175"/>
                <a:ext cx="3989845" cy="1533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c)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540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5400"/>
                  <a:t> </a:t>
                </a:r>
                <a:endParaRPr lang="vi-VN" sz="5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8D740C-8B38-1C2B-CE76-845D78896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865" y="4836175"/>
                <a:ext cx="3989845" cy="1533753"/>
              </a:xfrm>
              <a:prstGeom prst="rect">
                <a:avLst/>
              </a:prstGeom>
              <a:blipFill>
                <a:blip r:embed="rId6"/>
                <a:stretch>
                  <a:fillRect l="-809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53F81E-0E35-BE40-F069-F58D9C80D848}"/>
                  </a:ext>
                </a:extLst>
              </p:cNvPr>
              <p:cNvSpPr txBox="1"/>
              <p:nvPr/>
            </p:nvSpPr>
            <p:spPr>
              <a:xfrm>
                <a:off x="4681799" y="1244011"/>
                <a:ext cx="2603241" cy="153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60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− 3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vi-VN" sz="54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53F81E-0E35-BE40-F069-F58D9C80D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799" y="1244011"/>
                <a:ext cx="2603241" cy="1530099"/>
              </a:xfrm>
              <a:prstGeom prst="rect">
                <a:avLst/>
              </a:prstGeom>
              <a:blipFill>
                <a:blip r:embed="rId7"/>
                <a:stretch>
                  <a:fillRect l="-15925" t="-1992" b="-1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9A2834-00C5-14C8-7641-84EC449D88DD}"/>
                  </a:ext>
                </a:extLst>
              </p:cNvPr>
              <p:cNvSpPr txBox="1"/>
              <p:nvPr/>
            </p:nvSpPr>
            <p:spPr>
              <a:xfrm>
                <a:off x="7019427" y="1287083"/>
                <a:ext cx="1707892" cy="155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60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6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vi-VN" sz="5400" b="1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9A2834-00C5-14C8-7641-84EC449D8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427" y="1287083"/>
                <a:ext cx="1707892" cy="1555554"/>
              </a:xfrm>
              <a:prstGeom prst="rect">
                <a:avLst/>
              </a:prstGeom>
              <a:blipFill>
                <a:blip r:embed="rId8"/>
                <a:stretch>
                  <a:fillRect l="-24199" t="-392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E81F44-D8A7-970E-718D-FEAA87F5D6F1}"/>
                  </a:ext>
                </a:extLst>
              </p:cNvPr>
              <p:cNvSpPr txBox="1"/>
              <p:nvPr/>
            </p:nvSpPr>
            <p:spPr>
              <a:xfrm>
                <a:off x="4364502" y="3060743"/>
                <a:ext cx="3775451" cy="152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60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− 5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54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E81F44-D8A7-970E-718D-FEAA87F5D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502" y="3060743"/>
                <a:ext cx="3775451" cy="1528624"/>
              </a:xfrm>
              <a:prstGeom prst="rect">
                <a:avLst/>
              </a:prstGeom>
              <a:blipFill>
                <a:blip r:embed="rId9"/>
                <a:stretch>
                  <a:fillRect l="-11147" t="-797" b="-15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1BFBE7-4301-D64A-2B0B-04148F092251}"/>
                  </a:ext>
                </a:extLst>
              </p:cNvPr>
              <p:cNvSpPr txBox="1"/>
              <p:nvPr/>
            </p:nvSpPr>
            <p:spPr>
              <a:xfrm>
                <a:off x="7038484" y="3033813"/>
                <a:ext cx="1707892" cy="155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60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6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vi-VN" sz="5400" b="1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1BFBE7-4301-D64A-2B0B-04148F092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484" y="3033813"/>
                <a:ext cx="1707892" cy="1555554"/>
              </a:xfrm>
              <a:prstGeom prst="rect">
                <a:avLst/>
              </a:prstGeom>
              <a:blipFill>
                <a:blip r:embed="rId10"/>
                <a:stretch>
                  <a:fillRect l="-24643" b="-1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41A4B4-77AC-9A46-5CBE-D09165051773}"/>
                  </a:ext>
                </a:extLst>
              </p:cNvPr>
              <p:cNvSpPr txBox="1"/>
              <p:nvPr/>
            </p:nvSpPr>
            <p:spPr>
              <a:xfrm>
                <a:off x="4611058" y="4863105"/>
                <a:ext cx="3775451" cy="152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60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  <m:r>
                          <m:rPr>
                            <m:nor/>
                          </m:rP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− 8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vi-VN" sz="54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41A4B4-77AC-9A46-5CBE-D09165051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058" y="4863105"/>
                <a:ext cx="3775451" cy="1528624"/>
              </a:xfrm>
              <a:prstGeom prst="rect">
                <a:avLst/>
              </a:prstGeom>
              <a:blipFill>
                <a:blip r:embed="rId11"/>
                <a:stretch>
                  <a:fillRect l="-10968" t="-2390" b="-1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D45E5F-81FA-1784-F24B-732D54A0995E}"/>
                  </a:ext>
                </a:extLst>
              </p:cNvPr>
              <p:cNvSpPr txBox="1"/>
              <p:nvPr/>
            </p:nvSpPr>
            <p:spPr>
              <a:xfrm>
                <a:off x="7285040" y="4836175"/>
                <a:ext cx="1707892" cy="155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60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6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vi-VN" sz="5400" b="1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D45E5F-81FA-1784-F24B-732D54A09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040" y="4836175"/>
                <a:ext cx="1707892" cy="1555554"/>
              </a:xfrm>
              <a:prstGeom prst="rect">
                <a:avLst/>
              </a:prstGeom>
              <a:blipFill>
                <a:blip r:embed="rId12"/>
                <a:stretch>
                  <a:fillRect l="-24286" t="-391" b="-13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7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438677" y="201052"/>
            <a:ext cx="112844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/>
              <a:t>2. Viết phép tính thích hợp với mỗi hình (theo mẫu).</a:t>
            </a:r>
            <a:endParaRPr lang="vi-VN" sz="44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744801-8358-FD3D-DC9D-AA9A81055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677" y="2081447"/>
            <a:ext cx="11287375" cy="391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378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438677" y="201052"/>
            <a:ext cx="112844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/>
              <a:t>2. Viết phép tính thích hợp với mỗi hình (theo mẫu).</a:t>
            </a:r>
            <a:endParaRPr lang="vi-VN" sz="44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744801-8358-FD3D-DC9D-AA9A810550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2435"/>
          <a:stretch/>
        </p:blipFill>
        <p:spPr>
          <a:xfrm>
            <a:off x="438677" y="1647602"/>
            <a:ext cx="3111347" cy="391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B5326A-98D4-D6E5-EC10-CF8C7675DB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163" t="3206" r="54247" b="34541"/>
          <a:stretch/>
        </p:blipFill>
        <p:spPr>
          <a:xfrm>
            <a:off x="6722937" y="1647602"/>
            <a:ext cx="2576951" cy="2992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2EFD9B-3ABC-AC3F-FEEC-E97CED1DE262}"/>
                  </a:ext>
                </a:extLst>
              </p:cNvPr>
              <p:cNvSpPr txBox="1"/>
              <p:nvPr/>
            </p:nvSpPr>
            <p:spPr>
              <a:xfrm>
                <a:off x="6593184" y="4795031"/>
                <a:ext cx="1879741" cy="1533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540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5400"/>
                  <a:t> </a:t>
                </a:r>
                <a:endParaRPr lang="vi-VN" sz="5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2EFD9B-3ABC-AC3F-FEEC-E97CED1DE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184" y="4795031"/>
                <a:ext cx="1879741" cy="1533753"/>
              </a:xfrm>
              <a:prstGeom prst="rect">
                <a:avLst/>
              </a:prstGeom>
              <a:blipFill>
                <a:blip r:embed="rId6"/>
                <a:stretch>
                  <a:fillRect b="-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131BFF-EDE7-6E37-9712-F3B4BD8C5CD7}"/>
                  </a:ext>
                </a:extLst>
              </p:cNvPr>
              <p:cNvSpPr txBox="1"/>
              <p:nvPr/>
            </p:nvSpPr>
            <p:spPr>
              <a:xfrm>
                <a:off x="8272666" y="4795031"/>
                <a:ext cx="1707892" cy="155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60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5400" b="1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131BFF-EDE7-6E37-9712-F3B4BD8C5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666" y="4795031"/>
                <a:ext cx="1707892" cy="1555554"/>
              </a:xfrm>
              <a:prstGeom prst="rect">
                <a:avLst/>
              </a:prstGeom>
              <a:blipFill>
                <a:blip r:embed="rId7"/>
                <a:stretch>
                  <a:fillRect l="-24286" t="-784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05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6B13C1-23D3-43B2-A707-D4FE2F1F8CC3}:2007577229"/>
</p:tagLst>
</file>

<file path=ppt/theme/theme1.xml><?xml version="1.0" encoding="utf-8"?>
<a:theme xmlns:a="http://schemas.openxmlformats.org/drawingml/2006/main" name="Cute Spring Animals by Slidesgo">
  <a:themeElements>
    <a:clrScheme name="Simple Light">
      <a:dk1>
        <a:srgbClr val="3D180B"/>
      </a:dk1>
      <a:lt1>
        <a:srgbClr val="FBF7EB"/>
      </a:lt1>
      <a:dk2>
        <a:srgbClr val="F5D460"/>
      </a:dk2>
      <a:lt2>
        <a:srgbClr val="FAA02E"/>
      </a:lt2>
      <a:accent1>
        <a:srgbClr val="D6673F"/>
      </a:accent1>
      <a:accent2>
        <a:srgbClr val="B26634"/>
      </a:accent2>
      <a:accent3>
        <a:srgbClr val="E0725F"/>
      </a:accent3>
      <a:accent4>
        <a:srgbClr val="B63015"/>
      </a:accent4>
      <a:accent5>
        <a:srgbClr val="89A257"/>
      </a:accent5>
      <a:accent6>
        <a:srgbClr val="406825"/>
      </a:accent6>
      <a:hlink>
        <a:srgbClr val="3D18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q4aate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4318</TotalTime>
  <Words>445</Words>
  <Application>Microsoft Office PowerPoint</Application>
  <PresentationFormat>Custom</PresentationFormat>
  <Paragraphs>69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Annie Use Your Telescope</vt:lpstr>
      <vt:lpstr>Arial</vt:lpstr>
      <vt:lpstr>Calibri</vt:lpstr>
      <vt:lpstr>Cambria Math</vt:lpstr>
      <vt:lpstr>Manjari</vt:lpstr>
      <vt:lpstr>Times New Roman</vt:lpstr>
      <vt:lpstr>Wingdings</vt:lpstr>
      <vt:lpstr>华康少女文字W5(P)</vt:lpstr>
      <vt:lpstr>Cute Spring Animals by Slidesgo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inglés básico para hispanohablantes</dc:title>
  <cp:lastModifiedBy>STD_MO</cp:lastModifiedBy>
  <cp:revision>344</cp:revision>
  <dcterms:modified xsi:type="dcterms:W3CDTF">2025-04-05T09:24:17Z</dcterms:modified>
</cp:coreProperties>
</file>