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</p:sldMasterIdLst>
  <p:notesMasterIdLst>
    <p:notesMasterId r:id="rId17"/>
  </p:notesMasterIdLst>
  <p:sldIdLst>
    <p:sldId id="2007577128" r:id="rId3"/>
    <p:sldId id="269" r:id="rId4"/>
    <p:sldId id="258" r:id="rId5"/>
    <p:sldId id="260" r:id="rId6"/>
    <p:sldId id="516" r:id="rId7"/>
    <p:sldId id="517" r:id="rId8"/>
    <p:sldId id="525" r:id="rId9"/>
    <p:sldId id="524" r:id="rId10"/>
    <p:sldId id="277" r:id="rId11"/>
    <p:sldId id="263" r:id="rId12"/>
    <p:sldId id="520" r:id="rId13"/>
    <p:sldId id="521" r:id="rId14"/>
    <p:sldId id="261" r:id="rId15"/>
    <p:sldId id="27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7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7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606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483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13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9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6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62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1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34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4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4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5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1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8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emf"/><Relationship Id="rId5" Type="http://schemas.openxmlformats.org/officeDocument/2006/relationships/image" Target="../media/image18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18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emf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0.emf"/><Relationship Id="rId11" Type="http://schemas.openxmlformats.org/officeDocument/2006/relationships/image" Target="../media/image43.emf"/><Relationship Id="rId5" Type="http://schemas.openxmlformats.org/officeDocument/2006/relationships/image" Target="../media/image39.emf"/><Relationship Id="rId10" Type="http://schemas.openxmlformats.org/officeDocument/2006/relationships/image" Target="../media/image42.emf"/><Relationship Id="rId4" Type="http://schemas.openxmlformats.org/officeDocument/2006/relationships/image" Target="../media/image38.emf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media1.mp3"/><Relationship Id="rId7" Type="http://schemas.openxmlformats.org/officeDocument/2006/relationships/image" Target="../media/image23.emf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A0315CD-9C48-4BB7-BE46-D03C6846C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0" y="0"/>
            <a:ext cx="1441634" cy="5368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3131542"/>
            <a:ext cx="2443968" cy="28128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6699258" y="4684671"/>
            <a:ext cx="2664023" cy="1846246"/>
            <a:chOff x="6699258" y="4589276"/>
            <a:chExt cx="2806820" cy="19416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66B388D3-FF4C-4D19-B139-A911A3632C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801257" cy="6858000"/>
          </a:xfrm>
          <a:custGeom>
            <a:avLst/>
            <a:gdLst>
              <a:gd name="connsiteX0" fmla="*/ 0 w 2801257"/>
              <a:gd name="connsiteY0" fmla="*/ 0 h 6858000"/>
              <a:gd name="connsiteX1" fmla="*/ 2801257 w 2801257"/>
              <a:gd name="connsiteY1" fmla="*/ 0 h 6858000"/>
              <a:gd name="connsiteX2" fmla="*/ 2801257 w 2801257"/>
              <a:gd name="connsiteY2" fmla="*/ 6858000 h 6858000"/>
              <a:gd name="connsiteX3" fmla="*/ 0 w 2801257"/>
              <a:gd name="connsiteY3" fmla="*/ 6858000 h 6858000"/>
              <a:gd name="connsiteX4" fmla="*/ 0 w 28012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7" h="6858000">
                <a:moveTo>
                  <a:pt x="0" y="0"/>
                </a:moveTo>
                <a:lnTo>
                  <a:pt x="2801257" y="0"/>
                </a:lnTo>
                <a:lnTo>
                  <a:pt x="28012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8640602" y="3147635"/>
            <a:ext cx="3290679" cy="3725185"/>
            <a:chOff x="8640602" y="3147635"/>
            <a:chExt cx="3290679" cy="37251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2125B28-B401-4A49-9D49-023666C8BE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0"/>
            <a:ext cx="2274541" cy="6858000"/>
          </a:xfrm>
          <a:custGeom>
            <a:avLst/>
            <a:gdLst>
              <a:gd name="connsiteX0" fmla="*/ 0 w 2274541"/>
              <a:gd name="connsiteY0" fmla="*/ 0 h 6858000"/>
              <a:gd name="connsiteX1" fmla="*/ 2274541 w 2274541"/>
              <a:gd name="connsiteY1" fmla="*/ 0 h 6858000"/>
              <a:gd name="connsiteX2" fmla="*/ 2274541 w 2274541"/>
              <a:gd name="connsiteY2" fmla="*/ 6858000 h 6858000"/>
              <a:gd name="connsiteX3" fmla="*/ 0 w 2274541"/>
              <a:gd name="connsiteY3" fmla="*/ 6858000 h 6858000"/>
              <a:gd name="connsiteX4" fmla="*/ 0 w 22745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41" h="6858000">
                <a:moveTo>
                  <a:pt x="0" y="0"/>
                </a:moveTo>
                <a:lnTo>
                  <a:pt x="2274541" y="0"/>
                </a:lnTo>
                <a:lnTo>
                  <a:pt x="2274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5D8AD-915C-4958-A185-C1A763E18A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2812" y="886037"/>
            <a:ext cx="9444682" cy="30610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902858" y="29994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999127" y="419855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5033726" y="3394355"/>
            <a:ext cx="246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r>
              <a:rPr lang="en-V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5" y="208025"/>
            <a:ext cx="48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808039" y="2419815"/>
            <a:ext cx="6772501" cy="109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a. </a:t>
            </a:r>
            <a:r>
              <a:rPr lang="en-US" sz="3600" b="1" dirty="0" err="1"/>
              <a:t>Chuyện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</a:t>
            </a:r>
            <a:r>
              <a:rPr lang="en-US" sz="3600" b="1" dirty="0" err="1"/>
              <a:t>xảy</a:t>
            </a:r>
            <a:r>
              <a:rPr lang="en-US" sz="3600" b="1" dirty="0"/>
              <a:t> ra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gấu</a:t>
            </a:r>
            <a:r>
              <a:rPr lang="en-US" sz="3600" b="1" dirty="0"/>
              <a:t> con </a:t>
            </a:r>
            <a:r>
              <a:rPr lang="en-US" sz="3600" b="1" dirty="0" err="1"/>
              <a:t>vui</a:t>
            </a:r>
            <a:r>
              <a:rPr lang="en-US" sz="3600" b="1" dirty="0"/>
              <a:t> </a:t>
            </a:r>
            <a:r>
              <a:rPr lang="en-US" sz="3600" b="1" dirty="0" err="1"/>
              <a:t>mừng</a:t>
            </a:r>
            <a:r>
              <a:rPr lang="en-US" sz="3600" b="1" dirty="0"/>
              <a:t> </a:t>
            </a:r>
            <a:r>
              <a:rPr lang="en-US" sz="3600" b="1" dirty="0" err="1"/>
              <a:t>reo</a:t>
            </a:r>
            <a:r>
              <a:rPr lang="en-US" sz="3600" b="1" dirty="0"/>
              <a:t> </a:t>
            </a:r>
            <a:r>
              <a:rPr lang="en-US" sz="3600" b="1" dirty="0" err="1"/>
              <a:t>lên</a:t>
            </a:r>
            <a:r>
              <a:rPr lang="en-US" sz="3600" b="1" dirty="0"/>
              <a:t> “A!”?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2257425" y="4148254"/>
            <a:ext cx="7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Ngay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tức</a:t>
            </a:r>
            <a:r>
              <a:rPr lang="en-US" sz="3600" dirty="0"/>
              <a:t> ở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“A!” </a:t>
            </a:r>
            <a:r>
              <a:rPr lang="en-US" sz="3600" err="1"/>
              <a:t>vọng</a:t>
            </a:r>
            <a:r>
              <a:rPr lang="en-US" sz="3600"/>
              <a:t> </a:t>
            </a:r>
            <a:r>
              <a:rPr lang="en-US" sz="3600" smtClean="0"/>
              <a:t>lại.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4" y="208025"/>
            <a:ext cx="47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540410" y="2423085"/>
            <a:ext cx="7410413" cy="791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b. </a:t>
            </a:r>
            <a:r>
              <a:rPr lang="en-US" sz="4000" b="1" dirty="0" err="1"/>
              <a:t>Gấu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gấu</a:t>
            </a:r>
            <a:r>
              <a:rPr lang="en-US" sz="4000" b="1" dirty="0"/>
              <a:t> con?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1707540" y="3875310"/>
            <a:ext cx="6017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    Gấu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: “Con </a:t>
            </a:r>
            <a:r>
              <a:rPr lang="en-US" sz="3600" dirty="0" err="1"/>
              <a:t>hãy</a:t>
            </a:r>
            <a:r>
              <a:rPr lang="en-US" sz="3600" dirty="0"/>
              <a:t> quay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núi</a:t>
            </a:r>
            <a:r>
              <a:rPr lang="en-US" sz="3600" dirty="0"/>
              <a:t>: “</a:t>
            </a:r>
            <a:r>
              <a:rPr lang="en-US" sz="3600" dirty="0" err="1"/>
              <a:t>Tôi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CB0FB-F6EC-47BD-A9A8-5DD5B4A80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931" y="3280054"/>
            <a:ext cx="2969957" cy="266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4" y="208025"/>
            <a:ext cx="500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808039" y="2419815"/>
            <a:ext cx="6772501" cy="10928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Sau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thấy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1627752" y="4442761"/>
            <a:ext cx="663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Sau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gấu</a:t>
            </a:r>
            <a:r>
              <a:rPr lang="en-US" sz="3600" dirty="0"/>
              <a:t> con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vẻ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CC78E-4596-40C9-9290-6CBA2D477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499" y="4503417"/>
            <a:ext cx="3397405" cy="1748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8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E3BECF0-21F5-4271-92EC-ED409B140627}"/>
              </a:ext>
            </a:extLst>
          </p:cNvPr>
          <p:cNvSpPr txBox="1"/>
          <p:nvPr/>
        </p:nvSpPr>
        <p:spPr>
          <a:xfrm>
            <a:off x="2831784" y="562271"/>
            <a:ext cx="7401427" cy="6461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vở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câu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c ở </a:t>
            </a:r>
            <a:r>
              <a:rPr lang="en-US" sz="3599" b="1" dirty="0" err="1">
                <a:solidFill>
                  <a:schemeClr val="bg1"/>
                </a:solidFill>
                <a:latin typeface="+mj-lt"/>
              </a:rPr>
              <a:t>mục</a:t>
            </a:r>
            <a:r>
              <a:rPr lang="en-US" sz="3599" b="1" dirty="0">
                <a:solidFill>
                  <a:schemeClr val="bg1"/>
                </a:solidFill>
                <a:latin typeface="+mj-lt"/>
              </a:rPr>
              <a:t> 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BD53C1-0248-4DC1-AB7F-651E08B1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3" y="4942619"/>
            <a:ext cx="10046259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Cần chú ý gì khi viết chữ đầu câu?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672166-FF57-40ED-B81B-C1410067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43" y="4942619"/>
            <a:ext cx="10047846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Cuối câu có dấu gì?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EA847E-9FF9-43F2-A764-1F124168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3" y="4942619"/>
            <a:ext cx="10046259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Khoảng cách giữa các chữ như thế nào?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A5346-2A36-4E12-A00D-2EC399CD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2" y="4936719"/>
            <a:ext cx="10502460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Ngoài ra, những chữ nào trong bài cần viết hoa? Vì sao?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1139795" y="2612265"/>
            <a:ext cx="982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Sau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gấu</a:t>
            </a:r>
            <a:r>
              <a:rPr lang="en-US" sz="3600" dirty="0"/>
              <a:t> con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vẻ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21CD1-1866-4B9F-9537-239867FD2677}"/>
              </a:ext>
            </a:extLst>
          </p:cNvPr>
          <p:cNvSpPr txBox="1"/>
          <p:nvPr/>
        </p:nvSpPr>
        <p:spPr>
          <a:xfrm>
            <a:off x="4317871" y="2476893"/>
            <a:ext cx="4008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</a:rPr>
              <a:t>Chào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tạm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biệt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các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em</a:t>
            </a:r>
            <a:r>
              <a:rPr lang="en-US" sz="4800" b="1" dirty="0">
                <a:solidFill>
                  <a:srgbClr val="00B0F0"/>
                </a:solidFill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284893" y="1159727"/>
            <a:ext cx="3480599" cy="4992757"/>
            <a:chOff x="4500163" y="1646892"/>
            <a:chExt cx="3480599" cy="4275049"/>
          </a:xfrm>
        </p:grpSpPr>
        <p:grpSp>
          <p:nvGrpSpPr>
            <p:cNvPr id="16" name="组合 15"/>
            <p:cNvGrpSpPr/>
            <p:nvPr/>
          </p:nvGrpSpPr>
          <p:grpSpPr>
            <a:xfrm>
              <a:off x="4500163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5926791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37517" y="1159727"/>
            <a:ext cx="3551355" cy="4992757"/>
            <a:chOff x="8366125" y="1646892"/>
            <a:chExt cx="3480599" cy="42750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366125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792753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682"/>
            <a:ext cx="1812868" cy="236031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57275-9BA1-4942-A15D-F7236A17E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038" y="1846576"/>
            <a:ext cx="2646117" cy="3954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ED3B1-2796-46A4-BFE0-CA995A59D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033" y="1953862"/>
            <a:ext cx="2370211" cy="39547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790" y="5446969"/>
            <a:ext cx="6265209" cy="1411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182E0-3243-4D0C-9622-1DB113345C1D}"/>
              </a:ext>
            </a:extLst>
          </p:cNvPr>
          <p:cNvSpPr txBox="1"/>
          <p:nvPr/>
        </p:nvSpPr>
        <p:spPr>
          <a:xfrm>
            <a:off x="4281039" y="389708"/>
            <a:ext cx="435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52FDFD5-1D85-423C-8C5B-CA2B00623E60}"/>
              </a:ext>
            </a:extLst>
          </p:cNvPr>
          <p:cNvSpPr/>
          <p:nvPr/>
        </p:nvSpPr>
        <p:spPr>
          <a:xfrm>
            <a:off x="1954620" y="5502084"/>
            <a:ext cx="6811071" cy="107099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B2D9F759-1D5D-41EE-803B-CAB32CE38DEC}"/>
              </a:ext>
            </a:extLst>
          </p:cNvPr>
          <p:cNvSpPr/>
          <p:nvPr/>
        </p:nvSpPr>
        <p:spPr>
          <a:xfrm>
            <a:off x="1933114" y="5557199"/>
            <a:ext cx="6811071" cy="107099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3938075" y="1046770"/>
            <a:ext cx="43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36701" y="1545249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95845" y="6115444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pic>
        <p:nvPicPr>
          <p:cNvPr id="18" name="Video_ tiếng vọng của núi_HTS">
            <a:hlinkClick r:id="" action="ppaction://media"/>
            <a:extLst>
              <a:ext uri="{FF2B5EF4-FFF2-40B4-BE49-F238E27FC236}">
                <a16:creationId xmlns:a16="http://schemas.microsoft.com/office/drawing/2014/main" id="{CFB1ED3D-9622-432B-A994-C0032F90AF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982" y="606835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B8A2B8-8338-4FB4-A864-F0156F9C5030}"/>
              </a:ext>
            </a:extLst>
          </p:cNvPr>
          <p:cNvSpPr/>
          <p:nvPr/>
        </p:nvSpPr>
        <p:spPr>
          <a:xfrm>
            <a:off x="2134756" y="1834802"/>
            <a:ext cx="3334215" cy="1387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26EF53-E50A-4115-8549-D96A3EDAA8B1}"/>
              </a:ext>
            </a:extLst>
          </p:cNvPr>
          <p:cNvSpPr/>
          <p:nvPr/>
        </p:nvSpPr>
        <p:spPr>
          <a:xfrm>
            <a:off x="1360117" y="4010597"/>
            <a:ext cx="3334215" cy="1387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644407A-4367-49EB-A477-D98CAA0D314F}"/>
              </a:ext>
            </a:extLst>
          </p:cNvPr>
          <p:cNvSpPr/>
          <p:nvPr/>
        </p:nvSpPr>
        <p:spPr>
          <a:xfrm>
            <a:off x="5947940" y="4057801"/>
            <a:ext cx="3334215" cy="1387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4A00EC-EE37-45B5-8F10-DE76D3E7817B}"/>
              </a:ext>
            </a:extLst>
          </p:cNvPr>
          <p:cNvSpPr/>
          <p:nvPr/>
        </p:nvSpPr>
        <p:spPr>
          <a:xfrm>
            <a:off x="6218177" y="1929928"/>
            <a:ext cx="3334215" cy="1387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165021"/>
            <a:ext cx="4609170" cy="1149417"/>
            <a:chOff x="512177" y="165021"/>
            <a:chExt cx="4609170" cy="1149417"/>
          </a:xfrm>
        </p:grpSpPr>
        <p:sp>
          <p:nvSpPr>
            <p:cNvPr id="22" name="文本框 14"/>
            <p:cNvSpPr/>
            <p:nvPr/>
          </p:nvSpPr>
          <p:spPr>
            <a:xfrm>
              <a:off x="1408701" y="447341"/>
              <a:ext cx="37126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đọc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khó</a:t>
              </a:r>
              <a:endPara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923070-CBC2-494D-8FFE-A2BB0DFF6213}"/>
              </a:ext>
            </a:extLst>
          </p:cNvPr>
          <p:cNvSpPr txBox="1"/>
          <p:nvPr/>
        </p:nvSpPr>
        <p:spPr>
          <a:xfrm>
            <a:off x="2633446" y="2205171"/>
            <a:ext cx="2614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Tiếng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vọng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2A1E3-F2E0-4734-B751-E06ECBFE7CBA}"/>
              </a:ext>
            </a:extLst>
          </p:cNvPr>
          <p:cNvSpPr txBox="1"/>
          <p:nvPr/>
        </p:nvSpPr>
        <p:spPr>
          <a:xfrm>
            <a:off x="2134756" y="4428172"/>
            <a:ext cx="229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Tủi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thân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4679C-AC16-4C05-9CFF-1E40BE019E09}"/>
              </a:ext>
            </a:extLst>
          </p:cNvPr>
          <p:cNvSpPr txBox="1"/>
          <p:nvPr/>
        </p:nvSpPr>
        <p:spPr>
          <a:xfrm>
            <a:off x="6769457" y="4380966"/>
            <a:ext cx="239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Bực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tức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78240-1D4E-42D0-BAD9-EA7F09419C0B}"/>
              </a:ext>
            </a:extLst>
          </p:cNvPr>
          <p:cNvSpPr txBox="1"/>
          <p:nvPr/>
        </p:nvSpPr>
        <p:spPr>
          <a:xfrm>
            <a:off x="6704420" y="2300297"/>
            <a:ext cx="24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Quả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nhiên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144072" y="1073064"/>
            <a:ext cx="390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5" y="1559638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67849" y="6105013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B940D9-585D-477E-BABC-3C85F226426D}"/>
              </a:ext>
            </a:extLst>
          </p:cNvPr>
          <p:cNvSpPr/>
          <p:nvPr/>
        </p:nvSpPr>
        <p:spPr>
          <a:xfrm>
            <a:off x="7382112" y="100440"/>
            <a:ext cx="4716960" cy="1148573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9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615051" y="1067667"/>
            <a:ext cx="427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36701" y="1507783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907347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6460980" y="55328"/>
            <a:ext cx="5330770" cy="1014199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D087B-B018-4B43-A09D-8D5DDDD1739F}"/>
              </a:ext>
            </a:extLst>
          </p:cNvPr>
          <p:cNvSpPr/>
          <p:nvPr/>
        </p:nvSpPr>
        <p:spPr>
          <a:xfrm>
            <a:off x="963651" y="1507783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50D2B-5ACD-4174-9467-28952AEE4F64}"/>
              </a:ext>
            </a:extLst>
          </p:cNvPr>
          <p:cNvSpPr/>
          <p:nvPr/>
        </p:nvSpPr>
        <p:spPr>
          <a:xfrm>
            <a:off x="1045039" y="4573466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7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060410" y="1090167"/>
            <a:ext cx="407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5" y="1526310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“A!”.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“A!”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than,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 nhà, gấu con kể lại cho mẹ nghe. Gấu mẹ cười bảo: “Con hãy quay lại và nói với núi: “Tôi yêu bạn”.”. Gấu con làm theo lời mẹ. Quả nhiên, có tiếng vọng lại: “Tôi yêu bạn.”. Gấu con bật cười vui vẻ.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894903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 Theo 365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hằng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D087B-B018-4B43-A09D-8D5DDDD1739F}"/>
              </a:ext>
            </a:extLst>
          </p:cNvPr>
          <p:cNvSpPr/>
          <p:nvPr/>
        </p:nvSpPr>
        <p:spPr>
          <a:xfrm>
            <a:off x="963651" y="1545249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50D2B-5ACD-4174-9467-28952AEE4F64}"/>
              </a:ext>
            </a:extLst>
          </p:cNvPr>
          <p:cNvSpPr/>
          <p:nvPr/>
        </p:nvSpPr>
        <p:spPr>
          <a:xfrm>
            <a:off x="1026621" y="4573466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8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2192" y="799614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004230" y="1015602"/>
            <a:ext cx="399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1063648" y="1494581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“A!”.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“A!”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than,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714188" y="5825353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 Theo 365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hằng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7503459" y="135717"/>
            <a:ext cx="4174323" cy="879886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1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3594388" y="2730847"/>
            <a:ext cx="511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/>
                </a:solidFill>
              </a:rPr>
              <a:t>Luyện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đọc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hiểu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5Tiết 1+2"/>
  <p:tag name="ISPRING_ULTRA_SCORM_COURSE_ID" val="C6701B48-57C3-4807-BBE3-B788489E879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5Tiết 1+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43B466-9D79-4D55-8EB6-3051948A2BD8}: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6A7A94-B9DC-4F57-91BC-91A5195CF0EB}: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A7CE76-E695-4E51-8185-001F1E39D31A}:5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4BEA5F-3BFD-43C1-9961-717656030220}:5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FD283E-5A14-43C4-AD99-0C5A9D5AE7F8}: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4E2296-5888-466B-975A-2E450FF1979E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F3BAC-6773-4E22-BFD1-E1BCC914DCF5}:20075771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B1405E-842A-4EA7-AF36-5C1ABFAD7E0C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0FD83F-4BAA-4FE7-83B7-116C4547DE94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C5D3A-4C4B-4729-957C-A7F51F0D40C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6BB41B-B135-4B50-B5C1-A5316814CD99}:5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59B3FA-0F65-4226-8BA6-96ABD3331EAD}:5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A659B-DBD0-43EF-B7FA-ABC072C747EF}:5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40E1E-A442-4E6A-A19D-A07565D84357}:5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1183</Words>
  <Application>Microsoft Office PowerPoint</Application>
  <PresentationFormat>Widescreen</PresentationFormat>
  <Paragraphs>70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Times New Roman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B5Tiết 1+2</dc:title>
  <dc:creator>BENR-</dc:creator>
  <dc:description>www.051661.com</dc:description>
  <cp:lastModifiedBy>STD_NHU</cp:lastModifiedBy>
  <cp:revision>27</cp:revision>
  <dcterms:created xsi:type="dcterms:W3CDTF">2016-11-23T14:13:00Z</dcterms:created>
  <dcterms:modified xsi:type="dcterms:W3CDTF">2025-04-08T16:10:24Z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