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activeX/activeX1.xml" ContentType="application/vnd.ms-office.activeX+xml"/>
  <Override PartName="/ppt/notesSlides/notesSlide8.xml" ContentType="application/vnd.openxmlformats-officedocument.presentationml.notesSlide+xml"/>
  <Override PartName="/ppt/tags/tag10.xml" ContentType="application/vnd.openxmlformats-officedocument.presentationml.tags+xml"/>
  <Override PartName="/ppt/activeX/activeX2.xml" ContentType="application/vnd.ms-office.activeX+xml"/>
  <Override PartName="/ppt/notesSlides/notesSlide9.xml" ContentType="application/vnd.openxmlformats-officedocument.presentationml.notesSlide+xml"/>
  <Override PartName="/ppt/tags/tag11.xml" ContentType="application/vnd.openxmlformats-officedocument.presentationml.tags+xml"/>
  <Override PartName="/ppt/activeX/activeX3.xml" ContentType="application/vnd.ms-office.activeX+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9" r:id="rId2"/>
  </p:sldMasterIdLst>
  <p:notesMasterIdLst>
    <p:notesMasterId r:id="rId19"/>
  </p:notesMasterIdLst>
  <p:sldIdLst>
    <p:sldId id="2007577195" r:id="rId3"/>
    <p:sldId id="294" r:id="rId4"/>
    <p:sldId id="308" r:id="rId5"/>
    <p:sldId id="260" r:id="rId6"/>
    <p:sldId id="317" r:id="rId7"/>
    <p:sldId id="298" r:id="rId8"/>
    <p:sldId id="318" r:id="rId9"/>
    <p:sldId id="319" r:id="rId10"/>
    <p:sldId id="320" r:id="rId11"/>
    <p:sldId id="321" r:id="rId12"/>
    <p:sldId id="309" r:id="rId13"/>
    <p:sldId id="261" r:id="rId14"/>
    <p:sldId id="2007577189" r:id="rId15"/>
    <p:sldId id="2007577190" r:id="rId16"/>
    <p:sldId id="2007577191" r:id="rId17"/>
    <p:sldId id="265"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1031" autoAdjust="0"/>
  </p:normalViewPr>
  <p:slideViewPr>
    <p:cSldViewPr snapToGrid="0">
      <p:cViewPr varScale="1">
        <p:scale>
          <a:sx n="63" d="100"/>
          <a:sy n="63" d="100"/>
        </p:scale>
        <p:origin x="8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C9BAA-4880-4996-943A-72DED8FE70C4}"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A7A34-3ACB-4B76-B167-65EEC066CDB6}" type="slidenum">
              <a:rPr lang="en-US" smtClean="0"/>
              <a:t>‹#›</a:t>
            </a:fld>
            <a:endParaRPr lang="en-US"/>
          </a:p>
        </p:txBody>
      </p:sp>
    </p:spTree>
    <p:extLst>
      <p:ext uri="{BB962C8B-B14F-4D97-AF65-F5344CB8AC3E}">
        <p14:creationId xmlns:p14="http://schemas.microsoft.com/office/powerpoint/2010/main" val="137774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a:t>
            </a:fld>
            <a:endParaRPr lang="en-US"/>
          </a:p>
        </p:txBody>
      </p:sp>
    </p:spTree>
    <p:extLst>
      <p:ext uri="{BB962C8B-B14F-4D97-AF65-F5344CB8AC3E}">
        <p14:creationId xmlns:p14="http://schemas.microsoft.com/office/powerpoint/2010/main" val="12288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10</a:t>
            </a:fld>
            <a:endParaRPr lang="en-US"/>
          </a:p>
        </p:txBody>
      </p:sp>
    </p:spTree>
    <p:extLst>
      <p:ext uri="{BB962C8B-B14F-4D97-AF65-F5344CB8AC3E}">
        <p14:creationId xmlns:p14="http://schemas.microsoft.com/office/powerpoint/2010/main" val="956483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11</a:t>
            </a:fld>
            <a:endParaRPr lang="en-US"/>
          </a:p>
        </p:txBody>
      </p:sp>
    </p:spTree>
    <p:extLst>
      <p:ext uri="{BB962C8B-B14F-4D97-AF65-F5344CB8AC3E}">
        <p14:creationId xmlns:p14="http://schemas.microsoft.com/office/powerpoint/2010/main" val="378303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12</a:t>
            </a:fld>
            <a:endParaRPr lang="en-US"/>
          </a:p>
        </p:txBody>
      </p:sp>
    </p:spTree>
    <p:extLst>
      <p:ext uri="{BB962C8B-B14F-4D97-AF65-F5344CB8AC3E}">
        <p14:creationId xmlns:p14="http://schemas.microsoft.com/office/powerpoint/2010/main" val="71181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13</a:t>
            </a:fld>
            <a:endParaRPr lang="en-US"/>
          </a:p>
        </p:txBody>
      </p:sp>
    </p:spTree>
    <p:extLst>
      <p:ext uri="{BB962C8B-B14F-4D97-AF65-F5344CB8AC3E}">
        <p14:creationId xmlns:p14="http://schemas.microsoft.com/office/powerpoint/2010/main" val="118355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14</a:t>
            </a:fld>
            <a:endParaRPr lang="en-US"/>
          </a:p>
        </p:txBody>
      </p:sp>
    </p:spTree>
    <p:extLst>
      <p:ext uri="{BB962C8B-B14F-4D97-AF65-F5344CB8AC3E}">
        <p14:creationId xmlns:p14="http://schemas.microsoft.com/office/powerpoint/2010/main" val="636308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15</a:t>
            </a:fld>
            <a:endParaRPr lang="en-US"/>
          </a:p>
        </p:txBody>
      </p:sp>
    </p:spTree>
    <p:extLst>
      <p:ext uri="{BB962C8B-B14F-4D97-AF65-F5344CB8AC3E}">
        <p14:creationId xmlns:p14="http://schemas.microsoft.com/office/powerpoint/2010/main" val="3084544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16</a:t>
            </a:fld>
            <a:endParaRPr lang="en-US"/>
          </a:p>
        </p:txBody>
      </p:sp>
    </p:spTree>
    <p:extLst>
      <p:ext uri="{BB962C8B-B14F-4D97-AF65-F5344CB8AC3E}">
        <p14:creationId xmlns:p14="http://schemas.microsoft.com/office/powerpoint/2010/main" val="71296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2</a:t>
            </a:fld>
            <a:endParaRPr lang="en-US"/>
          </a:p>
        </p:txBody>
      </p:sp>
    </p:spTree>
    <p:extLst>
      <p:ext uri="{BB962C8B-B14F-4D97-AF65-F5344CB8AC3E}">
        <p14:creationId xmlns:p14="http://schemas.microsoft.com/office/powerpoint/2010/main" val="120553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3</a:t>
            </a:fld>
            <a:endParaRPr lang="en-US"/>
          </a:p>
        </p:txBody>
      </p:sp>
    </p:spTree>
    <p:extLst>
      <p:ext uri="{BB962C8B-B14F-4D97-AF65-F5344CB8AC3E}">
        <p14:creationId xmlns:p14="http://schemas.microsoft.com/office/powerpoint/2010/main" val="307709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4</a:t>
            </a:fld>
            <a:endParaRPr lang="en-US"/>
          </a:p>
        </p:txBody>
      </p:sp>
    </p:spTree>
    <p:extLst>
      <p:ext uri="{BB962C8B-B14F-4D97-AF65-F5344CB8AC3E}">
        <p14:creationId xmlns:p14="http://schemas.microsoft.com/office/powerpoint/2010/main" val="35327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5</a:t>
            </a:fld>
            <a:endParaRPr lang="en-US"/>
          </a:p>
        </p:txBody>
      </p:sp>
    </p:spTree>
    <p:extLst>
      <p:ext uri="{BB962C8B-B14F-4D97-AF65-F5344CB8AC3E}">
        <p14:creationId xmlns:p14="http://schemas.microsoft.com/office/powerpoint/2010/main" val="264826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6</a:t>
            </a:fld>
            <a:endParaRPr lang="en-US"/>
          </a:p>
        </p:txBody>
      </p:sp>
    </p:spTree>
    <p:extLst>
      <p:ext uri="{BB962C8B-B14F-4D97-AF65-F5344CB8AC3E}">
        <p14:creationId xmlns:p14="http://schemas.microsoft.com/office/powerpoint/2010/main" val="7489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7</a:t>
            </a:fld>
            <a:endParaRPr lang="en-US"/>
          </a:p>
        </p:txBody>
      </p:sp>
    </p:spTree>
    <p:extLst>
      <p:ext uri="{BB962C8B-B14F-4D97-AF65-F5344CB8AC3E}">
        <p14:creationId xmlns:p14="http://schemas.microsoft.com/office/powerpoint/2010/main" val="80277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8</a:t>
            </a:fld>
            <a:endParaRPr lang="en-US"/>
          </a:p>
        </p:txBody>
      </p:sp>
    </p:spTree>
    <p:extLst>
      <p:ext uri="{BB962C8B-B14F-4D97-AF65-F5344CB8AC3E}">
        <p14:creationId xmlns:p14="http://schemas.microsoft.com/office/powerpoint/2010/main" val="283187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C2A7A34-3ACB-4B76-B167-65EEC066CDB6}" type="slidenum">
              <a:rPr lang="en-US" smtClean="0"/>
              <a:t>9</a:t>
            </a:fld>
            <a:endParaRPr lang="en-US"/>
          </a:p>
        </p:txBody>
      </p:sp>
    </p:spTree>
    <p:extLst>
      <p:ext uri="{BB962C8B-B14F-4D97-AF65-F5344CB8AC3E}">
        <p14:creationId xmlns:p14="http://schemas.microsoft.com/office/powerpoint/2010/main" val="2050590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43772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5951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951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7179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91636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938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5179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77807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4922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5610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00001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74799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68816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13367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02208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77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1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40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46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170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17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79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8203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733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378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223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355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08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99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354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473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34822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54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830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660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5" name="Footer Placeholder 4">
            <a:extLst>
              <a:ext uri="{FF2B5EF4-FFF2-40B4-BE49-F238E27FC236}">
                <a16:creationId xmlns:a16="http://schemas.microsoft.com/office/drawing/2014/main" xmlns=""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792056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5" name="Footer Placeholder 4">
            <a:extLst>
              <a:ext uri="{FF2B5EF4-FFF2-40B4-BE49-F238E27FC236}">
                <a16:creationId xmlns:a16="http://schemas.microsoft.com/office/drawing/2014/main" xmlns=""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257537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5" name="Footer Placeholder 4">
            <a:extLst>
              <a:ext uri="{FF2B5EF4-FFF2-40B4-BE49-F238E27FC236}">
                <a16:creationId xmlns:a16="http://schemas.microsoft.com/office/drawing/2014/main" xmlns=""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83006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6" name="Footer Placeholder 5">
            <a:extLst>
              <a:ext uri="{FF2B5EF4-FFF2-40B4-BE49-F238E27FC236}">
                <a16:creationId xmlns:a16="http://schemas.microsoft.com/office/drawing/2014/main" xmlns=""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17287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8" name="Footer Placeholder 7">
            <a:extLst>
              <a:ext uri="{FF2B5EF4-FFF2-40B4-BE49-F238E27FC236}">
                <a16:creationId xmlns:a16="http://schemas.microsoft.com/office/drawing/2014/main" xmlns=""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425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4" name="Footer Placeholder 3">
            <a:extLst>
              <a:ext uri="{FF2B5EF4-FFF2-40B4-BE49-F238E27FC236}">
                <a16:creationId xmlns:a16="http://schemas.microsoft.com/office/drawing/2014/main" xmlns=""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223090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3" name="Footer Placeholder 2">
            <a:extLst>
              <a:ext uri="{FF2B5EF4-FFF2-40B4-BE49-F238E27FC236}">
                <a16:creationId xmlns:a16="http://schemas.microsoft.com/office/drawing/2014/main" xmlns=""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66844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00015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6" name="Footer Placeholder 5">
            <a:extLst>
              <a:ext uri="{FF2B5EF4-FFF2-40B4-BE49-F238E27FC236}">
                <a16:creationId xmlns:a16="http://schemas.microsoft.com/office/drawing/2014/main" xmlns=""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2787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6" name="Footer Placeholder 5">
            <a:extLst>
              <a:ext uri="{FF2B5EF4-FFF2-40B4-BE49-F238E27FC236}">
                <a16:creationId xmlns:a16="http://schemas.microsoft.com/office/drawing/2014/main" xmlns=""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89308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5" name="Footer Placeholder 4">
            <a:extLst>
              <a:ext uri="{FF2B5EF4-FFF2-40B4-BE49-F238E27FC236}">
                <a16:creationId xmlns:a16="http://schemas.microsoft.com/office/drawing/2014/main" xmlns=""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80962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5/11/2025</a:t>
            </a:fld>
            <a:endParaRPr lang="en-US"/>
          </a:p>
        </p:txBody>
      </p:sp>
      <p:sp>
        <p:nvSpPr>
          <p:cNvPr id="5" name="Footer Placeholder 4">
            <a:extLst>
              <a:ext uri="{FF2B5EF4-FFF2-40B4-BE49-F238E27FC236}">
                <a16:creationId xmlns:a16="http://schemas.microsoft.com/office/drawing/2014/main" xmlns=""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5614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5064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18110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304548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5/11/2025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26500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3274CCA1-A35B-44A7-2861-B06082B1937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376314" y="133350"/>
            <a:ext cx="1180904" cy="1180904"/>
          </a:xfrm>
          <a:prstGeom prst="rect">
            <a:avLst/>
          </a:prstGeom>
        </p:spPr>
      </p:pic>
    </p:spTree>
    <p:extLst>
      <p:ext uri="{BB962C8B-B14F-4D97-AF65-F5344CB8AC3E}">
        <p14:creationId xmlns:p14="http://schemas.microsoft.com/office/powerpoint/2010/main" val="3921884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4443D0CA-C745-C581-52B0-D7F60DA34B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2641" y="208764"/>
            <a:ext cx="1271244" cy="1271244"/>
          </a:xfrm>
          <a:prstGeom prst="rect">
            <a:avLst/>
          </a:prstGeom>
        </p:spPr>
      </p:pic>
    </p:spTree>
    <p:extLst>
      <p:ext uri="{BB962C8B-B14F-4D97-AF65-F5344CB8AC3E}">
        <p14:creationId xmlns:p14="http://schemas.microsoft.com/office/powerpoint/2010/main" val="12554527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ontrol" Target="../activeX/activeX3.xml"/><Relationship Id="rId7" Type="http://schemas.openxmlformats.org/officeDocument/2006/relationships/image" Target="../media/image9.png"/><Relationship Id="rId12" Type="http://schemas.openxmlformats.org/officeDocument/2006/relationships/image" Target="../media/image25.wmf"/><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notesSlide" Target="../notesSlides/notesSlide10.xml"/><Relationship Id="rId10"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jpeg"/><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ontrol" Target="../activeX/activeX1.xml"/><Relationship Id="rId7" Type="http://schemas.openxmlformats.org/officeDocument/2006/relationships/image" Target="../media/image9.png"/><Relationship Id="rId12" Type="http://schemas.openxmlformats.org/officeDocument/2006/relationships/image" Target="../media/image22.wmf"/><Relationship Id="rId2" Type="http://schemas.openxmlformats.org/officeDocument/2006/relationships/tags" Target="../tags/tag9.xml"/><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notesSlide" Target="../notesSlides/notesSlide8.xml"/><Relationship Id="rId10"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ontrol" Target="../activeX/activeX2.xml"/><Relationship Id="rId7" Type="http://schemas.openxmlformats.org/officeDocument/2006/relationships/image" Target="../media/image9.png"/><Relationship Id="rId12" Type="http://schemas.openxmlformats.org/officeDocument/2006/relationships/image" Target="../media/image24.wmf"/><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7DC2DE4-C037-D214-59D2-FDE24933EE51}"/>
              </a:ext>
            </a:extLst>
          </p:cNvPr>
          <p:cNvPicPr>
            <a:picLocks noChangeAspect="1"/>
          </p:cNvPicPr>
          <p:nvPr/>
        </p:nvPicPr>
        <p:blipFill>
          <a:blip r:embed="rId4"/>
          <a:stretch>
            <a:fillRect/>
          </a:stretch>
        </p:blipFill>
        <p:spPr>
          <a:xfrm>
            <a:off x="4913271" y="884134"/>
            <a:ext cx="3392805" cy="1554266"/>
          </a:xfrm>
          <a:prstGeom prst="rect">
            <a:avLst/>
          </a:prstGeom>
        </p:spPr>
      </p:pic>
      <p:pic>
        <p:nvPicPr>
          <p:cNvPr id="4" name="Picture 3">
            <a:extLst>
              <a:ext uri="{FF2B5EF4-FFF2-40B4-BE49-F238E27FC236}">
                <a16:creationId xmlns:a16="http://schemas.microsoft.com/office/drawing/2014/main" xmlns="" id="{A6F1EEC5-B7E1-3D1F-A816-9EC17DA84E1B}"/>
              </a:ext>
            </a:extLst>
          </p:cNvPr>
          <p:cNvPicPr>
            <a:picLocks noChangeAspect="1"/>
          </p:cNvPicPr>
          <p:nvPr/>
        </p:nvPicPr>
        <p:blipFill>
          <a:blip r:embed="rId5"/>
          <a:stretch>
            <a:fillRect/>
          </a:stretch>
        </p:blipFill>
        <p:spPr>
          <a:xfrm>
            <a:off x="0" y="5309937"/>
            <a:ext cx="12192000" cy="1534198"/>
          </a:xfrm>
          <a:prstGeom prst="rect">
            <a:avLst/>
          </a:prstGeom>
          <a:ln>
            <a:noFill/>
          </a:ln>
          <a:effectLst>
            <a:softEdge rad="112500"/>
          </a:effectLst>
        </p:spPr>
      </p:pic>
      <p:pic>
        <p:nvPicPr>
          <p:cNvPr id="7" name="Picture 6">
            <a:extLst>
              <a:ext uri="{FF2B5EF4-FFF2-40B4-BE49-F238E27FC236}">
                <a16:creationId xmlns:a16="http://schemas.microsoft.com/office/drawing/2014/main" xmlns="" id="{88D5233E-F98F-3487-AEE6-75B218FFCA89}"/>
              </a:ext>
            </a:extLst>
          </p:cNvPr>
          <p:cNvPicPr>
            <a:picLocks noChangeAspect="1"/>
          </p:cNvPicPr>
          <p:nvPr/>
        </p:nvPicPr>
        <p:blipFill>
          <a:blip r:embed="rId6"/>
          <a:stretch>
            <a:fillRect/>
          </a:stretch>
        </p:blipFill>
        <p:spPr>
          <a:xfrm>
            <a:off x="1124772" y="1795985"/>
            <a:ext cx="9717866" cy="3864355"/>
          </a:xfrm>
          <a:prstGeom prst="rect">
            <a:avLst/>
          </a:prstGeom>
        </p:spPr>
      </p:pic>
      <p:pic>
        <p:nvPicPr>
          <p:cNvPr id="9" name="Picture 8" descr="A cartoon of a child with a suitcase&#10;&#10;Description automatically generated">
            <a:extLst>
              <a:ext uri="{FF2B5EF4-FFF2-40B4-BE49-F238E27FC236}">
                <a16:creationId xmlns:a16="http://schemas.microsoft.com/office/drawing/2014/main" xmlns="" id="{F6579D34-D288-ECF2-E3AF-5181146C42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509" y="1795985"/>
            <a:ext cx="2545080" cy="5226584"/>
          </a:xfrm>
          <a:prstGeom prst="rect">
            <a:avLst/>
          </a:prstGeom>
        </p:spPr>
      </p:pic>
      <p:sp>
        <p:nvSpPr>
          <p:cNvPr id="3" name="TextBox 2"/>
          <p:cNvSpPr txBox="1"/>
          <p:nvPr/>
        </p:nvSpPr>
        <p:spPr>
          <a:xfrm>
            <a:off x="2155965" y="439005"/>
            <a:ext cx="8442960" cy="646331"/>
          </a:xfrm>
          <a:prstGeom prst="rect">
            <a:avLst/>
          </a:prstGeom>
          <a:noFill/>
        </p:spPr>
        <p:txBody>
          <a:bodyPr wrap="square" rtlCol="0">
            <a:spAutoFit/>
          </a:bodyPr>
          <a:lstStyle/>
          <a:p>
            <a:r>
              <a:rPr lang="en-US" dirty="0" smtClean="0"/>
              <a:t>	</a:t>
            </a:r>
            <a:r>
              <a:rPr lang="en-US" sz="3600" dirty="0" smtClean="0"/>
              <a:t>TRƯỜNG TIỂU </a:t>
            </a:r>
            <a:r>
              <a:rPr lang="en-US" sz="3600" dirty="0" smtClean="0"/>
              <a:t>HỌC </a:t>
            </a:r>
            <a:r>
              <a:rPr lang="vi-VN" sz="3600" dirty="0" smtClean="0"/>
              <a:t>QUANG TRUNG</a:t>
            </a:r>
            <a:endParaRPr lang="en-US" sz="3600" dirty="0"/>
          </a:p>
        </p:txBody>
      </p:sp>
      <p:sp>
        <p:nvSpPr>
          <p:cNvPr id="5" name="TextBox 4"/>
          <p:cNvSpPr txBox="1"/>
          <p:nvPr/>
        </p:nvSpPr>
        <p:spPr>
          <a:xfrm>
            <a:off x="2807855" y="5660340"/>
            <a:ext cx="8427720" cy="923330"/>
          </a:xfrm>
          <a:prstGeom prst="rect">
            <a:avLst/>
          </a:prstGeom>
          <a:noFill/>
        </p:spPr>
        <p:txBody>
          <a:bodyPr wrap="square" rtlCol="0">
            <a:spAutoFit/>
          </a:bodyP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Giáo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viên</a:t>
            </a:r>
            <a:r>
              <a:rPr lang="en-US" sz="3600" dirty="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Phạm Thị Thúy</a:t>
            </a:r>
            <a:endParaRPr lang="en-US" sz="3600"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10" name="图片 4">
            <a:extLst>
              <a:ext uri="{FF2B5EF4-FFF2-40B4-BE49-F238E27FC236}">
                <a16:creationId xmlns:a16="http://schemas.microsoft.com/office/drawing/2014/main" xmlns="" id="{12D88E7E-2861-4CA0-93DD-47663A4B816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828548" y="2173235"/>
            <a:ext cx="5149326" cy="5786187"/>
          </a:xfrm>
          <a:prstGeom prst="rect">
            <a:avLst/>
          </a:prstGeom>
        </p:spPr>
      </p:pic>
      <p:pic>
        <p:nvPicPr>
          <p:cNvPr id="11" name="Picture 10">
            <a:extLst>
              <a:ext uri="{FF2B5EF4-FFF2-40B4-BE49-F238E27FC236}">
                <a16:creationId xmlns:a16="http://schemas.microsoft.com/office/drawing/2014/main" xmlns="" id="{CEA42757-484F-4BA1-8FF4-2ECA45EAEB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79506" y="436670"/>
            <a:ext cx="2731413" cy="3684734"/>
          </a:xfrm>
          <a:prstGeom prst="rect">
            <a:avLst/>
          </a:prstGeom>
        </p:spPr>
      </p:pic>
    </p:spTree>
    <p:custDataLst>
      <p:tags r:id="rId1"/>
    </p:custDataLst>
    <p:extLst>
      <p:ext uri="{BB962C8B-B14F-4D97-AF65-F5344CB8AC3E}">
        <p14:creationId xmlns:p14="http://schemas.microsoft.com/office/powerpoint/2010/main" val="323131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7">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10">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xmlns=""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xmlns="" id="{4A233A4F-09B9-7E96-A48A-26695D414128}"/>
              </a:ext>
            </a:extLst>
          </p:cNvPr>
          <p:cNvSpPr/>
          <p:nvPr/>
        </p:nvSpPr>
        <p:spPr>
          <a:xfrm>
            <a:off x="693683" y="2732689"/>
            <a:ext cx="10773103"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Vèo một cái, hai ngày tham quan Pa-ri đã hết. Nắm tay Dương đi dạo trên đường phố, bà Mi-su hạ giọng thì thầm như đôi bạn thân:</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Tạm biệt Pa-ri đi! Sáng mai, cháu sẽ không đi lại trên con đường này. Vào giờ này ngày mai, gia đình cháu đã ở trên máy bay rồi.</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sẽ rất nhớ bà. Pa-ri trở nên thân thiện hơn nhờ có bà đấy 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Cháu nhất định phải đến Pa-ri thêm lần nữa nhé. Chúng ta còn nhiều nơi để khám phá.</a:t>
            </a:r>
          </a:p>
          <a:p>
            <a:pPr lvl="0" algn="just" defTabSz="1219170">
              <a:buClr>
                <a:srgbClr val="000000"/>
              </a:buClr>
            </a:pPr>
            <a:r>
              <a:rPr lang="vi-VN" sz="24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Hai bà cháu cười vang, tay trong tay, bước đi dưới nắng vàng lung linh.</a:t>
            </a:r>
          </a:p>
        </p:txBody>
      </p:sp>
      <p:sp>
        <p:nvSpPr>
          <p:cNvPr id="12" name="Rectangle: Rounded Corners 6">
            <a:extLst>
              <a:ext uri="{FF2B5EF4-FFF2-40B4-BE49-F238E27FC236}">
                <a16:creationId xmlns:a16="http://schemas.microsoft.com/office/drawing/2014/main" xmlns=""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13" name="Picture 12">
            <a:extLst>
              <a:ext uri="{FF2B5EF4-FFF2-40B4-BE49-F238E27FC236}">
                <a16:creationId xmlns:a16="http://schemas.microsoft.com/office/drawing/2014/main" xmlns="" id="{B8674B81-7AF4-A3CE-D74E-D256EAB4764F}"/>
              </a:ext>
            </a:extLst>
          </p:cNvPr>
          <p:cNvPicPr>
            <a:picLocks noChangeAspect="1"/>
          </p:cNvPicPr>
          <p:nvPr/>
        </p:nvPicPr>
        <p:blipFill>
          <a:blip r:embed="rId11"/>
          <a:stretch>
            <a:fillRect/>
          </a:stretch>
        </p:blipFill>
        <p:spPr>
          <a:xfrm>
            <a:off x="1685379" y="233680"/>
            <a:ext cx="9864183" cy="999831"/>
          </a:xfrm>
          <a:prstGeom prst="rect">
            <a:avLst/>
          </a:prstGeom>
        </p:spPr>
      </p:pic>
    </p:spTree>
    <p:custDataLst>
      <p:tags r:id="rId2"/>
    </p:custDataLst>
    <p:controls>
      <mc:AlternateContent xmlns:mc="http://schemas.openxmlformats.org/markup-compatibility/2006">
        <mc:Choice xmlns:v="urn:schemas-microsoft-com:vml" Requires="v">
          <p:control spid="3090" name="TextBox1" r:id="rId3" imgW="6724800" imgH="1111320"/>
        </mc:Choice>
        <mc:Fallback>
          <p:control name="TextBox1" r:id="rId3" imgW="6724800" imgH="1111320">
            <p:pic>
              <p:nvPicPr>
                <p:cNvPr id="14" name="TextBox1">
                  <a:extLst>
                    <a:ext uri="{FF2B5EF4-FFF2-40B4-BE49-F238E27FC236}">
                      <a16:creationId xmlns:a16="http://schemas.microsoft.com/office/drawing/2014/main" xmlns="" id="{3F989BFF-040A-502C-BFF2-C36FF2D7FC16}"/>
                    </a:ext>
                  </a:extLst>
                </p:cNvPr>
                <p:cNvPicPr>
                  <a:picLocks/>
                </p:cNvPicPr>
                <p:nvPr/>
              </p:nvPicPr>
              <p:blipFill>
                <a:blip r:embed="rId12"/>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264602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7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611994" y="1273969"/>
            <a:ext cx="9181372" cy="2176461"/>
          </a:xfrm>
          <a:prstGeom prst="rect">
            <a:avLst/>
          </a:prstGeom>
        </p:spPr>
      </p:pic>
    </p:spTree>
    <p:custDataLst>
      <p:tags r:id="rId1"/>
    </p:custDataLst>
    <p:extLst>
      <p:ext uri="{BB962C8B-B14F-4D97-AF65-F5344CB8AC3E}">
        <p14:creationId xmlns:p14="http://schemas.microsoft.com/office/powerpoint/2010/main" val="345581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9">
            <a:extLst>
              <a:ext uri="{FF2B5EF4-FFF2-40B4-BE49-F238E27FC236}">
                <a16:creationId xmlns:a16="http://schemas.microsoft.com/office/drawing/2014/main" xmlns=""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xmlns="" id="{8E339EBA-4014-538C-09F4-C33B3B8C3A80}"/>
              </a:ext>
            </a:extLst>
          </p:cNvPr>
          <p:cNvGrpSpPr/>
          <p:nvPr/>
        </p:nvGrpSpPr>
        <p:grpSpPr>
          <a:xfrm>
            <a:off x="1295157" y="1241417"/>
            <a:ext cx="10054735" cy="1077218"/>
            <a:chOff x="2728831" y="1237373"/>
            <a:chExt cx="10054735" cy="1077218"/>
          </a:xfrm>
        </p:grpSpPr>
        <p:sp>
          <p:nvSpPr>
            <p:cNvPr id="6" name="Rectangle: Rounded Corners 5">
              <a:extLst>
                <a:ext uri="{FF2B5EF4-FFF2-40B4-BE49-F238E27FC236}">
                  <a16:creationId xmlns:a16="http://schemas.microsoft.com/office/drawing/2014/main" xmlns=""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8E4819FE-C465-D8A2-1046-D8400A402FC2}"/>
                </a:ext>
              </a:extLst>
            </p:cNvPr>
            <p:cNvSpPr txBox="1"/>
            <p:nvPr/>
          </p:nvSpPr>
          <p:spPr>
            <a:xfrm>
              <a:off x="2728831" y="1237373"/>
              <a:ext cx="10054735"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Nghỉ hè Dương được ba mẹ cho đi đâu? Điểm tham quan nào gây ấn tượng nhất với cậu bé?</a:t>
              </a:r>
              <a:endParaRPr kumimoji="0" lang="en-US"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xmlns="" id="{E55DFDDF-B5F6-9E76-FFCF-143436F712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xmlns="" id="{A4154588-F7F6-6021-8876-128398155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xmlns=""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xmlns=""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F48B2F34-6724-D0E9-1EDD-6D76D4F47DFB}"/>
                </a:ext>
              </a:extLst>
            </p:cNvPr>
            <p:cNvSpPr txBox="1"/>
            <p:nvPr/>
          </p:nvSpPr>
          <p:spPr>
            <a:xfrm>
              <a:off x="4526936" y="2413811"/>
              <a:ext cx="7157545" cy="373307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Dương được ba mẹ cho đi Pa – ri. Dương được tham quan nhiều nơi như: Khải Hoàn Môn, bảo tàng Lu-vơ–rơ,... nhưng Dương ấn tượng nhất với tháp Ép – phen. </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78474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xmlns=""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xmlns=""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xmlns=""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8E4819FE-C465-D8A2-1046-D8400A402FC2}"/>
                </a:ext>
              </a:extLst>
            </p:cNvPr>
            <p:cNvSpPr txBox="1"/>
            <p:nvPr/>
          </p:nvSpPr>
          <p:spPr>
            <a:xfrm>
              <a:off x="2728832" y="1237373"/>
              <a:ext cx="971968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Qua con mắt của Dương và lời kể của bà Mi – su, tháp Ép – phen đẹp như thế nào?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xmlns="" id="{E55DFDDF-B5F6-9E76-FFCF-143436F7124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98" b="93773" l="1905" r="94921">
                        <a14:foregroundMark x1="11111" y1="55311" x2="2222" y2="94139"/>
                        <a14:foregroundMark x1="92063" y1="30769" x2="92063" y2="33700"/>
                        <a14:foregroundMark x1="92698" y1="30403" x2="95238" y2="30403"/>
                        <a14:foregroundMark x1="78413" y1="8059" x2="76825" y2="2198"/>
                        <a14:foregroundMark x1="73968" y1="12821" x2="73016" y2="3297"/>
                      </a14:backgroundRemoval>
                    </a14:imgEffect>
                  </a14:imgLayer>
                </a14:imgProps>
              </a:ext>
              <a:ext uri="{28A0092B-C50C-407E-A947-70E740481C1C}">
                <a14:useLocalDpi xmlns:a14="http://schemas.microsoft.com/office/drawing/2010/main" val="0"/>
              </a:ext>
            </a:extLst>
          </a:blip>
          <a:srcRect/>
          <a:stretch>
            <a:fillRect/>
          </a:stretch>
        </p:blipFill>
        <p:spPr bwMode="auto">
          <a:xfrm rot="15183151" flipH="1">
            <a:off x="278537" y="2206248"/>
            <a:ext cx="1308989" cy="11343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xmlns="" id="{CF10CD60-F009-E6DC-B536-38B360562778}"/>
              </a:ext>
            </a:extLst>
          </p:cNvPr>
          <p:cNvGraphicFramePr>
            <a:graphicFrameLocks noGrp="1"/>
          </p:cNvGraphicFramePr>
          <p:nvPr>
            <p:extLst>
              <p:ext uri="{D42A27DB-BD31-4B8C-83A1-F6EECF244321}">
                <p14:modId xmlns:p14="http://schemas.microsoft.com/office/powerpoint/2010/main" val="3135582105"/>
              </p:ext>
            </p:extLst>
          </p:nvPr>
        </p:nvGraphicFramePr>
        <p:xfrm>
          <a:off x="1524000" y="2627585"/>
          <a:ext cx="9501352" cy="3644897"/>
        </p:xfrm>
        <a:graphic>
          <a:graphicData uri="http://schemas.openxmlformats.org/drawingml/2006/table">
            <a:tbl>
              <a:tblPr firstRow="1" firstCol="1" bandRow="1">
                <a:tableStyleId>{5C22544A-7EE6-4342-B048-85BDC9FD1C3A}</a:tableStyleId>
              </a:tblPr>
              <a:tblGrid>
                <a:gridCol w="2860406">
                  <a:extLst>
                    <a:ext uri="{9D8B030D-6E8A-4147-A177-3AD203B41FA5}">
                      <a16:colId xmlns:a16="http://schemas.microsoft.com/office/drawing/2014/main" xmlns="" val="1952482900"/>
                    </a:ext>
                  </a:extLst>
                </a:gridCol>
                <a:gridCol w="6640946">
                  <a:extLst>
                    <a:ext uri="{9D8B030D-6E8A-4147-A177-3AD203B41FA5}">
                      <a16:colId xmlns:a16="http://schemas.microsoft.com/office/drawing/2014/main" xmlns="" val="3234765664"/>
                    </a:ext>
                  </a:extLst>
                </a:gridCol>
              </a:tblGrid>
              <a:tr h="1725643">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trong con mắt nhìn của Dương.</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01473262"/>
                  </a:ext>
                </a:extLst>
              </a:tr>
              <a:tr h="1919254">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Tháp Ép – phen theo lời kể của bà Mi - su</a:t>
                      </a:r>
                      <a:endParaRPr lang="en-US" sz="240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20000"/>
                        </a:lnSpc>
                        <a:spcBef>
                          <a:spcPts val="0"/>
                        </a:spcBef>
                        <a:spcAft>
                          <a:spcPts val="0"/>
                        </a:spcAft>
                      </a:pPr>
                      <a:endParaRPr lang="en-US" sz="2400" b="0" dirty="0">
                        <a:solidFill>
                          <a:srgbClr val="002060"/>
                        </a:solidFill>
                        <a:effectLst/>
                        <a:latin typeface="Cambria" panose="02040503050406030204" pitchFamily="18" charset="0"/>
                        <a:ea typeface="Cambria" panose="02040503050406030204" pitchFamily="18" charset="0"/>
                      </a:endParaRPr>
                    </a:p>
                  </a:txBody>
                  <a:tcPr marL="61911" marR="619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08308881"/>
                  </a:ext>
                </a:extLst>
              </a:tr>
            </a:tbl>
          </a:graphicData>
        </a:graphic>
      </p:graphicFrame>
      <p:sp>
        <p:nvSpPr>
          <p:cNvPr id="8" name="TextBox 7">
            <a:extLst>
              <a:ext uri="{FF2B5EF4-FFF2-40B4-BE49-F238E27FC236}">
                <a16:creationId xmlns:a16="http://schemas.microsoft.com/office/drawing/2014/main" xmlns="" id="{4B3633BD-BEC7-FC39-6A11-92184A5DC268}"/>
              </a:ext>
            </a:extLst>
          </p:cNvPr>
          <p:cNvSpPr txBox="1"/>
          <p:nvPr/>
        </p:nvSpPr>
        <p:spPr>
          <a:xfrm>
            <a:off x="4519448" y="2732690"/>
            <a:ext cx="6390290"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Tháp Ép – phen rất đẹp.</a:t>
            </a:r>
          </a:p>
          <a:p>
            <a:pPr algn="just"/>
            <a:r>
              <a:rPr lang="vi-VN" sz="2400" dirty="0">
                <a:solidFill>
                  <a:srgbClr val="FF0000"/>
                </a:solidFill>
                <a:latin typeface="Cambria" panose="02040503050406030204" pitchFamily="18" charset="0"/>
                <a:ea typeface="Cambria" panose="02040503050406030204" pitchFamily="18" charset="0"/>
              </a:rPr>
              <a:t>- Tháp cao sừng sững trên nền trời xanh bao la.</a:t>
            </a:r>
          </a:p>
          <a:p>
            <a:pPr algn="just"/>
            <a:r>
              <a:rPr lang="vi-VN" sz="2400" dirty="0">
                <a:solidFill>
                  <a:srgbClr val="FF0000"/>
                </a:solidFill>
                <a:latin typeface="Cambria" panose="02040503050406030204" pitchFamily="18" charset="0"/>
                <a:ea typeface="Cambria" panose="02040503050406030204" pitchFamily="18" charset="0"/>
              </a:rPr>
              <a:t>- Vẻ đẹp thực tế của tháp vượt xa những gì mà Dương thấy trên phim ảnh.</a:t>
            </a:r>
          </a:p>
        </p:txBody>
      </p:sp>
      <p:sp>
        <p:nvSpPr>
          <p:cNvPr id="9" name="TextBox 8">
            <a:extLst>
              <a:ext uri="{FF2B5EF4-FFF2-40B4-BE49-F238E27FC236}">
                <a16:creationId xmlns:a16="http://schemas.microsoft.com/office/drawing/2014/main" xmlns="" id="{E3AD7583-BD8C-1CA1-6F3A-1B07A885C9F2}"/>
              </a:ext>
            </a:extLst>
          </p:cNvPr>
          <p:cNvSpPr txBox="1"/>
          <p:nvPr/>
        </p:nvSpPr>
        <p:spPr>
          <a:xfrm>
            <a:off x="4361793" y="4403835"/>
            <a:ext cx="65794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Tháp Ép – phen được lắp đặt hệ thống gồm </a:t>
            </a:r>
            <a:endParaRPr lang="en-US" sz="2400" dirty="0">
              <a:solidFill>
                <a:srgbClr val="FF0000"/>
              </a:solidFill>
              <a:latin typeface="Cambria" panose="02040503050406030204" pitchFamily="18" charset="0"/>
              <a:ea typeface="Cambria" panose="02040503050406030204" pitchFamily="18" charset="0"/>
            </a:endParaRPr>
          </a:p>
          <a:p>
            <a:pPr algn="just"/>
            <a:r>
              <a:rPr lang="vi-VN" sz="2400" dirty="0">
                <a:solidFill>
                  <a:srgbClr val="FF0000"/>
                </a:solidFill>
                <a:latin typeface="Cambria" panose="02040503050406030204" pitchFamily="18" charset="0"/>
                <a:ea typeface="Cambria" panose="02040503050406030204" pitchFamily="18" charset="0"/>
              </a:rPr>
              <a:t>20 000 ngọn đèn và 336 máy chiếu sáng, tạo nên một cảnh tượng tuyệt đẹp. Vào buổi tối hệ thống ánh sáng đèn lung linh làm nổi bật kiến trúc độc đáo của tháp</a:t>
            </a:r>
          </a:p>
        </p:txBody>
      </p:sp>
    </p:spTree>
    <p:custDataLst>
      <p:tags r:id="rId1"/>
    </p:custDataLst>
    <p:extLst>
      <p:ext uri="{BB962C8B-B14F-4D97-AF65-F5344CB8AC3E}">
        <p14:creationId xmlns:p14="http://schemas.microsoft.com/office/powerpoint/2010/main" val="194513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xmlns=""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xmlns=""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xmlns=""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8E4819FE-C465-D8A2-1046-D8400A402FC2}"/>
                </a:ext>
              </a:extLst>
            </p:cNvPr>
            <p:cNvSpPr txBox="1"/>
            <p:nvPr/>
          </p:nvSpPr>
          <p:spPr>
            <a:xfrm>
              <a:off x="2728832" y="1237373"/>
              <a:ext cx="9656622"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Theo em, vì sao Dương cảm thấy Pa – ri trở nên thân thiện hơn?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xmlns="" id="{E55DFDDF-B5F6-9E76-FFCF-143436F712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xmlns="" id="{A4154588-F7F6-6021-8876-128398155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xmlns=""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xmlns=""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F48B2F34-6724-D0E9-1EDD-6D76D4F47DFB}"/>
                </a:ext>
              </a:extLst>
            </p:cNvPr>
            <p:cNvSpPr txBox="1"/>
            <p:nvPr/>
          </p:nvSpPr>
          <p:spPr>
            <a:xfrm>
              <a:off x="4526936" y="2413811"/>
              <a:ext cx="7157545" cy="36081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Bà Mi – su giống như một hướng dẫn viên du lịch, đã giúp cậu bé hiểu rõ hơn về giá trị văn hóa, lịch sử của Pa – ri...</a:t>
              </a:r>
              <a:endParaRPr kumimoji="0" lang="en-US" sz="44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2806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FDC7747-14C3-88B7-7827-4B43CA20EDB1}"/>
              </a:ext>
            </a:extLst>
          </p:cNvPr>
          <p:cNvSpPr/>
          <p:nvPr/>
        </p:nvSpPr>
        <p:spPr>
          <a:xfrm>
            <a:off x="336331" y="357352"/>
            <a:ext cx="11235559" cy="61695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9">
            <a:extLst>
              <a:ext uri="{FF2B5EF4-FFF2-40B4-BE49-F238E27FC236}">
                <a16:creationId xmlns:a16="http://schemas.microsoft.com/office/drawing/2014/main" xmlns="" id="{D8925D01-D82C-D345-F068-A4B5973FDF1B}"/>
              </a:ext>
            </a:extLst>
          </p:cNvPr>
          <p:cNvSpPr txBox="1"/>
          <p:nvPr/>
        </p:nvSpPr>
        <p:spPr>
          <a:xfrm>
            <a:off x="558464" y="221493"/>
            <a:ext cx="110960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Cùng</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tìm</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hiểu</a:t>
            </a:r>
            <a:r>
              <a:rPr kumimoji="0" lang="en-US" sz="5400" b="1" i="0" u="none" strike="noStrike" kern="0" cap="none" spc="0" normalizeH="0" baseline="0" noProof="0" dirty="0">
                <a:ln w="28575">
                  <a:solidFill>
                    <a:srgbClr val="002060"/>
                  </a:solidFill>
                </a:ln>
                <a:solidFill>
                  <a:srgbClr val="FED502"/>
                </a:solidFill>
                <a:effectLst/>
                <a:uLnTx/>
                <a:uFillTx/>
                <a:latin typeface="Cambria" panose="02040503050406030204" pitchFamily="18" charset="0"/>
                <a:ea typeface="Cambria" panose="02040503050406030204" pitchFamily="18" charset="0"/>
                <a:cs typeface="Arial"/>
                <a:sym typeface="Arial"/>
              </a:rPr>
              <a:t> </a:t>
            </a:r>
          </a:p>
        </p:txBody>
      </p:sp>
      <p:grpSp>
        <p:nvGrpSpPr>
          <p:cNvPr id="4" name="Group 3">
            <a:extLst>
              <a:ext uri="{FF2B5EF4-FFF2-40B4-BE49-F238E27FC236}">
                <a16:creationId xmlns:a16="http://schemas.microsoft.com/office/drawing/2014/main" xmlns="" id="{8E339EBA-4014-538C-09F4-C33B3B8C3A80}"/>
              </a:ext>
            </a:extLst>
          </p:cNvPr>
          <p:cNvGrpSpPr/>
          <p:nvPr/>
        </p:nvGrpSpPr>
        <p:grpSpPr>
          <a:xfrm>
            <a:off x="1295157" y="1241417"/>
            <a:ext cx="9723636" cy="1077218"/>
            <a:chOff x="2728831" y="1237373"/>
            <a:chExt cx="9723636" cy="1077218"/>
          </a:xfrm>
        </p:grpSpPr>
        <p:sp>
          <p:nvSpPr>
            <p:cNvPr id="6" name="Rectangle: Rounded Corners 5">
              <a:extLst>
                <a:ext uri="{FF2B5EF4-FFF2-40B4-BE49-F238E27FC236}">
                  <a16:creationId xmlns:a16="http://schemas.microsoft.com/office/drawing/2014/main" xmlns="" id="{4BB3C93A-8AA1-0331-D330-94E81F253E63}"/>
                </a:ext>
              </a:extLst>
            </p:cNvPr>
            <p:cNvSpPr/>
            <p:nvPr/>
          </p:nvSpPr>
          <p:spPr>
            <a:xfrm>
              <a:off x="2728831" y="1259320"/>
              <a:ext cx="9723636" cy="1003902"/>
            </a:xfrm>
            <a:prstGeom prst="roundRect">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8E4819FE-C465-D8A2-1046-D8400A402FC2}"/>
                </a:ext>
              </a:extLst>
            </p:cNvPr>
            <p:cNvSpPr txBox="1"/>
            <p:nvPr/>
          </p:nvSpPr>
          <p:spPr>
            <a:xfrm>
              <a:off x="2728832" y="1237373"/>
              <a:ext cx="9698664"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4. Em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Pa-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lịch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2" name="Picture 4" descr="biểu tượng mũi tên - mũi tên png tải về - Miễn phí trong suốt Màu Xanh png  Tải về.">
            <a:extLst>
              <a:ext uri="{FF2B5EF4-FFF2-40B4-BE49-F238E27FC236}">
                <a16:creationId xmlns:a16="http://schemas.microsoft.com/office/drawing/2014/main" xmlns="" id="{E55DFDDF-B5F6-9E76-FFCF-143436F712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a:off x="3206423" y="2658195"/>
            <a:ext cx="1308989" cy="113437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7" descr="卡通人物&#10;&#10;中度可信度描述已自动生成">
            <a:extLst>
              <a:ext uri="{FF2B5EF4-FFF2-40B4-BE49-F238E27FC236}">
                <a16:creationId xmlns:a16="http://schemas.microsoft.com/office/drawing/2014/main" xmlns="" id="{A4154588-F7F6-6021-8876-128398155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5728" y="2709564"/>
            <a:ext cx="3968984" cy="3968984"/>
          </a:xfrm>
          <a:prstGeom prst="rect">
            <a:avLst/>
          </a:prstGeom>
        </p:spPr>
      </p:pic>
      <p:grpSp>
        <p:nvGrpSpPr>
          <p:cNvPr id="14" name="Group 13">
            <a:extLst>
              <a:ext uri="{FF2B5EF4-FFF2-40B4-BE49-F238E27FC236}">
                <a16:creationId xmlns:a16="http://schemas.microsoft.com/office/drawing/2014/main" xmlns="" id="{2B0890C0-DAB0-C034-7D6A-41710651AC7D}"/>
              </a:ext>
            </a:extLst>
          </p:cNvPr>
          <p:cNvGrpSpPr/>
          <p:nvPr/>
        </p:nvGrpSpPr>
        <p:grpSpPr>
          <a:xfrm>
            <a:off x="4878860" y="2583417"/>
            <a:ext cx="6765184" cy="3788704"/>
            <a:chOff x="4457366" y="2313663"/>
            <a:chExt cx="7362062" cy="3930600"/>
          </a:xfrm>
        </p:grpSpPr>
        <p:sp>
          <p:nvSpPr>
            <p:cNvPr id="15" name="Rectangle: Rounded Corners 14">
              <a:extLst>
                <a:ext uri="{FF2B5EF4-FFF2-40B4-BE49-F238E27FC236}">
                  <a16:creationId xmlns:a16="http://schemas.microsoft.com/office/drawing/2014/main" xmlns="" id="{E546BE53-72D7-C289-2F44-A8BB59E3BADF}"/>
                </a:ext>
              </a:extLst>
            </p:cNvPr>
            <p:cNvSpPr/>
            <p:nvPr/>
          </p:nvSpPr>
          <p:spPr>
            <a:xfrm>
              <a:off x="4457366" y="2313663"/>
              <a:ext cx="7362062" cy="3930600"/>
            </a:xfrm>
            <a:prstGeom prst="roundRect">
              <a:avLst/>
            </a:prstGeom>
            <a:solidFill>
              <a:srgbClr val="FFFFFF"/>
            </a:solidFill>
            <a:ln w="38100" cap="flat" cmpd="sng" algn="ctr">
              <a:solidFill>
                <a:srgbClr val="B9509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F48B2F34-6724-D0E9-1EDD-6D76D4F47DFB}"/>
                </a:ext>
              </a:extLst>
            </p:cNvPr>
            <p:cNvSpPr txBox="1"/>
            <p:nvPr/>
          </p:nvSpPr>
          <p:spPr>
            <a:xfrm>
              <a:off x="4561249" y="2664603"/>
              <a:ext cx="7157545" cy="31291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Pa- ri là nơi lưu giữ rất nhiều công trình kiến trúc lịch sử, có nhiều điểm du lịch nổi tiếng khắp thế giới. Người dân Pa- ri rất lịch sự, mến khách.</a:t>
              </a:r>
              <a:endParaRPr kumimoji="0" lang="en-US" sz="38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6409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32" presetClass="emph" presetSubtype="0" fill="hold" grpId="1"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xmlns="" id="{57CF6649-8AB3-43B5-99EE-7378596A15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464" b="24464"/>
          <a:stretch/>
        </p:blipFill>
        <p:spPr>
          <a:xfrm>
            <a:off x="503632" y="535257"/>
            <a:ext cx="11841480" cy="5582818"/>
          </a:xfrm>
          <a:prstGeom prst="rect">
            <a:avLst/>
          </a:prstGeom>
        </p:spPr>
      </p:pic>
      <p:pic>
        <p:nvPicPr>
          <p:cNvPr id="3" name="图片 2">
            <a:extLst>
              <a:ext uri="{FF2B5EF4-FFF2-40B4-BE49-F238E27FC236}">
                <a16:creationId xmlns:a16="http://schemas.microsoft.com/office/drawing/2014/main" xmlns="" id="{4C5EEE94-86F7-4906-8A4D-E5B25AC414E3}"/>
              </a:ext>
            </a:extLst>
          </p:cNvPr>
          <p:cNvPicPr>
            <a:picLocks noChangeAspect="1"/>
          </p:cNvPicPr>
          <p:nvPr/>
        </p:nvPicPr>
        <p:blipFill>
          <a:blip r:embed="rId6" cstate="print">
            <a:extLst>
              <a:ext uri="{28A0092B-C50C-407E-A947-70E740481C1C}">
                <a14:useLocalDpi xmlns:a14="http://schemas.microsoft.com/office/drawing/2010/main" val="0"/>
              </a:ext>
            </a:extLst>
          </a:blip>
          <a:srcRect l="22688" r="22688"/>
          <a:stretch/>
        </p:blipFill>
        <p:spPr>
          <a:xfrm>
            <a:off x="9833448" y="2259875"/>
            <a:ext cx="2511664" cy="4598125"/>
          </a:xfrm>
          <a:prstGeom prst="rect">
            <a:avLst/>
          </a:prstGeom>
        </p:spPr>
      </p:pic>
      <p:sp>
        <p:nvSpPr>
          <p:cNvPr id="2" name="Rectangle 1"/>
          <p:cNvSpPr/>
          <p:nvPr/>
        </p:nvSpPr>
        <p:spPr>
          <a:xfrm>
            <a:off x="2065659" y="1241149"/>
            <a:ext cx="7767789"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u="none" strike="noStrike" kern="1200" cap="none" spc="0" normalizeH="0" baseline="0" noProof="0" dirty="0" smtClean="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baseline="0" noProof="0" dirty="0" err="1" smtClean="0">
                <a:ln>
                  <a:noFill/>
                </a:ln>
                <a:solidFill>
                  <a:srgbClr val="ED7D31">
                    <a:lumMod val="75000"/>
                  </a:srgbClr>
                </a:solidFill>
                <a:effectLst/>
                <a:uLnTx/>
                <a:uFillTx/>
                <a:latin typeface="HP001 5 hàng 1 ô ly" panose="020B0603050302020204" pitchFamily="34" charset="0"/>
                <a:ea typeface="Cambria" panose="02040503050406030204" pitchFamily="18" charset="0"/>
              </a:rPr>
              <a:t>Bài</a:t>
            </a:r>
            <a:r>
              <a:rPr kumimoji="0" lang="en-US" sz="4000" b="0" u="none" strike="noStrike" kern="1200" cap="none" spc="0" normalizeH="0" noProof="0" dirty="0" smtClean="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đọc</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kể</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về</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chuyến</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tham</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quan</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thú</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vị</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của</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kumimoji="0" lang="en-US" sz="4000" b="0" u="none" strike="noStrike" kern="1200" cap="none" spc="0" normalizeH="0" noProof="0" dirty="0" err="1">
                <a:ln>
                  <a:noFill/>
                </a:ln>
                <a:solidFill>
                  <a:srgbClr val="ED7D31">
                    <a:lumMod val="75000"/>
                  </a:srgbClr>
                </a:solidFill>
                <a:effectLst/>
                <a:uLnTx/>
                <a:uFillTx/>
                <a:latin typeface="HP001 5 hàng 1 ô ly" panose="020B0603050302020204" pitchFamily="34" charset="0"/>
                <a:ea typeface="Cambria" panose="02040503050406030204" pitchFamily="18" charset="0"/>
              </a:rPr>
              <a:t>Dương</a:t>
            </a:r>
            <a:r>
              <a:rPr kumimoji="0" lang="en-US" sz="4000" b="0" u="none" strike="noStrike" kern="1200" cap="none" spc="0" normalizeH="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rPr>
              <a:t>. </a:t>
            </a:r>
            <a:r>
              <a:rPr lang="en-US" sz="4000" dirty="0">
                <a:solidFill>
                  <a:srgbClr val="ED7D31">
                    <a:lumMod val="75000"/>
                  </a:srgbClr>
                </a:solidFill>
                <a:latin typeface="HP001 5 hàng 1 ô ly" panose="020B0603050302020204" pitchFamily="34" charset="0"/>
                <a:ea typeface="Cambria" panose="02040503050406030204" pitchFamily="18" charset="0"/>
              </a:rPr>
              <a:t>Ở </a:t>
            </a:r>
            <a:r>
              <a:rPr lang="en-US" sz="4000" dirty="0" err="1">
                <a:solidFill>
                  <a:srgbClr val="ED7D31">
                    <a:lumMod val="75000"/>
                  </a:srgbClr>
                </a:solidFill>
                <a:latin typeface="HP001 5 hàng 1 ô ly" panose="020B0603050302020204" pitchFamily="34" charset="0"/>
                <a:ea typeface="Cambria" panose="02040503050406030204" pitchFamily="18" charset="0"/>
              </a:rPr>
              <a:t>đó</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Dương</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đặc</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biệt</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ấn</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tượng</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với</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vẻ</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đẹp</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của</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tháp</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Ép-phen</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cũng</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như</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sự</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ấm</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áp</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thân</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thiện</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của</a:t>
            </a:r>
            <a:r>
              <a:rPr lang="en-US" sz="4000" dirty="0">
                <a:solidFill>
                  <a:srgbClr val="ED7D31">
                    <a:lumMod val="75000"/>
                  </a:srgbClr>
                </a:solidFill>
                <a:latin typeface="HP001 5 hàng 1 ô ly" panose="020B0603050302020204" pitchFamily="34" charset="0"/>
                <a:ea typeface="Cambria" panose="02040503050406030204" pitchFamily="18" charset="0"/>
              </a:rPr>
              <a:t> </a:t>
            </a:r>
            <a:r>
              <a:rPr lang="en-US" sz="4000" dirty="0" err="1">
                <a:solidFill>
                  <a:srgbClr val="ED7D31">
                    <a:lumMod val="75000"/>
                  </a:srgbClr>
                </a:solidFill>
                <a:latin typeface="HP001 5 hàng 1 ô ly" panose="020B0603050302020204" pitchFamily="34" charset="0"/>
                <a:ea typeface="Cambria" panose="02040503050406030204" pitchFamily="18" charset="0"/>
              </a:rPr>
              <a:t>bà</a:t>
            </a:r>
            <a:r>
              <a:rPr lang="en-US" sz="4000" dirty="0">
                <a:solidFill>
                  <a:srgbClr val="ED7D31">
                    <a:lumMod val="75000"/>
                  </a:srgbClr>
                </a:solidFill>
                <a:latin typeface="HP001 5 hàng 1 ô ly" panose="020B0603050302020204" pitchFamily="34" charset="0"/>
                <a:ea typeface="Cambria" panose="02040503050406030204" pitchFamily="18" charset="0"/>
              </a:rPr>
              <a:t> Mi-Su.</a:t>
            </a:r>
            <a:endParaRPr kumimoji="0" lang="en-US" sz="4000" b="0" u="none" strike="noStrike" kern="1200" cap="none" spc="0" normalizeH="0" baseline="0" noProof="0" dirty="0">
              <a:ln>
                <a:noFill/>
              </a:ln>
              <a:solidFill>
                <a:srgbClr val="ED7D31">
                  <a:lumMod val="75000"/>
                </a:srgbClr>
              </a:solidFill>
              <a:effectLst/>
              <a:uLnTx/>
              <a:uFillTx/>
              <a:latin typeface="HP001 5 hàng 1 ô ly" panose="020B0603050302020204" pitchFamily="34" charset="0"/>
              <a:ea typeface="Cambria" panose="02040503050406030204" pitchFamily="18" charset="0"/>
            </a:endParaRPr>
          </a:p>
        </p:txBody>
      </p:sp>
      <p:pic>
        <p:nvPicPr>
          <p:cNvPr id="8" name="Picture 7"/>
          <p:cNvPicPr>
            <a:picLocks noChangeAspect="1"/>
          </p:cNvPicPr>
          <p:nvPr/>
        </p:nvPicPr>
        <p:blipFill>
          <a:blip r:embed="rId7"/>
          <a:stretch>
            <a:fillRect/>
          </a:stretch>
        </p:blipFill>
        <p:spPr>
          <a:xfrm>
            <a:off x="4167865" y="-78193"/>
            <a:ext cx="4548010" cy="1457070"/>
          </a:xfrm>
          <a:prstGeom prst="rect">
            <a:avLst/>
          </a:prstGeom>
        </p:spPr>
      </p:pic>
    </p:spTree>
    <p:custDataLst>
      <p:tags r:id="rId1"/>
    </p:custDataLst>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xmlns=""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xmlns="" id="{492ACFAC-C7D1-3DE3-24C8-92C024A03CD7}"/>
              </a:ext>
            </a:extLst>
          </p:cNvPr>
          <p:cNvPicPr>
            <a:picLocks noChangeAspect="1"/>
          </p:cNvPicPr>
          <p:nvPr/>
        </p:nvPicPr>
        <p:blipFill>
          <a:blip r:embed="rId9"/>
          <a:stretch>
            <a:fillRect/>
          </a:stretch>
        </p:blipFill>
        <p:spPr>
          <a:xfrm>
            <a:off x="4098312" y="0"/>
            <a:ext cx="4541914" cy="1176630"/>
          </a:xfrm>
          <a:prstGeom prst="rect">
            <a:avLst/>
          </a:prstGeom>
        </p:spPr>
      </p:pic>
      <p:sp>
        <p:nvSpPr>
          <p:cNvPr id="12" name="TextBox 11">
            <a:extLst>
              <a:ext uri="{FF2B5EF4-FFF2-40B4-BE49-F238E27FC236}">
                <a16:creationId xmlns:a16="http://schemas.microsoft.com/office/drawing/2014/main" xmlns="" id="{6DE34884-4825-83C7-638D-99A75DF0AD94}"/>
              </a:ext>
            </a:extLst>
          </p:cNvPr>
          <p:cNvSpPr txBox="1"/>
          <p:nvPr/>
        </p:nvSpPr>
        <p:spPr>
          <a:xfrm>
            <a:off x="662152" y="998483"/>
            <a:ext cx="11151476" cy="5647700"/>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Bà Mi-su còn đưa Dương đi tham quan nhiều nơi khác: bảo tàng Lu-vơ-rơ, Khải Hoàn Môn,... nhưng Dương vẫn ấn tượng nhất với tháp Ép-phen.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Vèo một cái, hai ngày tham quan Pa-ri đã hết. Nắm tay Dương đi dạo trên đường phố, bà Mi-su hạ giọng thì thầm như đôi bạn thân:</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Tạm biệt Pa-ri đi! Sáng mai, cháu sẽ không đi lại trên con đường này. Vào giờ này ngày mai, gia đình cháu đã ở trên máy bay rồi.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sẽ rất nhớ bà. Pa-ri trở nên thân thiện hơn nhờ có bà đấy 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Cháu nhất định phải đến Pa-ri thêm lần nữa nhé. Chúng ta còn nhiều nơi để khám phá.</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Hai bà cháu cười vang, tay trong tay, bước đi dưới nắng vàng lung linh.</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Dương Thụy)</a:t>
            </a:r>
          </a:p>
        </p:txBody>
      </p:sp>
    </p:spTree>
    <p:custDataLst>
      <p:tags r:id="rId1"/>
    </p:custDataLst>
    <p:extLst>
      <p:ext uri="{BB962C8B-B14F-4D97-AF65-F5344CB8AC3E}">
        <p14:creationId xmlns:p14="http://schemas.microsoft.com/office/powerpoint/2010/main" val="411952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6000" b="-15000"/>
          </a:stretch>
        </a:blipFill>
        <a:effectLst/>
      </p:bgPr>
    </p:bg>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xmlns="" id="{8524AF9B-B45C-119C-9CBE-52132B0658A4}"/>
              </a:ext>
            </a:extLst>
          </p:cNvPr>
          <p:cNvSpPr/>
          <p:nvPr/>
        </p:nvSpPr>
        <p:spPr>
          <a:xfrm>
            <a:off x="1976996" y="102010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tàu điện ngầm.</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xmlns="" id="{767E13DD-D210-6A4B-2C30-1B50BD896782}"/>
              </a:ext>
            </a:extLst>
          </p:cNvPr>
          <p:cNvSpPr/>
          <p:nvPr/>
        </p:nvSpPr>
        <p:spPr>
          <a:xfrm>
            <a:off x="1671145" y="2240213"/>
            <a:ext cx="9396248" cy="132802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just">
              <a:defRPr/>
            </a:pPr>
            <a:r>
              <a:rPr lang="vi-VN" sz="3600" b="1" kern="0" dirty="0">
                <a:solidFill>
                  <a:prstClr val="black"/>
                </a:solidFill>
                <a:latin typeface="Cambria" panose="02040503050406030204" pitchFamily="18" charset="0"/>
                <a:ea typeface="Cambria" panose="02040503050406030204" pitchFamily="18" charset="0"/>
              </a:rPr>
              <a:t>Đoạn 2: tiếp theo cho đến </a:t>
            </a:r>
            <a:r>
              <a:rPr lang="vi-VN" sz="3600" b="1" i="1" kern="0" dirty="0">
                <a:solidFill>
                  <a:prstClr val="black"/>
                </a:solidFill>
                <a:latin typeface="Cambria" panose="02040503050406030204" pitchFamily="18" charset="0"/>
                <a:ea typeface="Cambria" panose="02040503050406030204" pitchFamily="18" charset="0"/>
              </a:rPr>
              <a:t>ấn tượng nhất với tháp Ép – phen</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xmlns="" id="{0A68647A-A738-4B25-9584-84E09C49E01D}"/>
              </a:ext>
            </a:extLst>
          </p:cNvPr>
          <p:cNvSpPr/>
          <p:nvPr/>
        </p:nvSpPr>
        <p:spPr>
          <a:xfrm>
            <a:off x="3792417" y="3862846"/>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791565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2D88E7E-2861-4CA0-93DD-47663A4B81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79059" y="2085730"/>
            <a:ext cx="5521022" cy="5521022"/>
          </a:xfrm>
          <a:prstGeom prst="rect">
            <a:avLst/>
          </a:prstGeom>
        </p:spPr>
      </p:pic>
      <p:sp>
        <p:nvSpPr>
          <p:cNvPr id="12" name="Rectangle 11"/>
          <p:cNvSpPr/>
          <p:nvPr/>
        </p:nvSpPr>
        <p:spPr>
          <a:xfrm>
            <a:off x="5146128" y="2975881"/>
            <a:ext cx="3466013" cy="769441"/>
          </a:xfrm>
          <a:prstGeom prst="rect">
            <a:avLst/>
          </a:prstGeom>
          <a:solidFill>
            <a:srgbClr val="FFB366"/>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Lu – vơ – rơ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2115260" y="2955046"/>
            <a:ext cx="1657826"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Mi-</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su</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1694846" y="1582615"/>
            <a:ext cx="2598788"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Ép- phen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146128" y="1514264"/>
            <a:ext cx="4671472" cy="769441"/>
          </a:xfrm>
          <a:prstGeom prst="rect">
            <a:avLst/>
          </a:prstGeom>
          <a:solidFill>
            <a:srgbClr val="FFB366"/>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Thô- ca – đê – rô</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D3FB4418-2797-6047-AFBD-27BFB8F62B8C}"/>
              </a:ext>
            </a:extLst>
          </p:cNvPr>
          <p:cNvPicPr>
            <a:picLocks noChangeAspect="1"/>
          </p:cNvPicPr>
          <p:nvPr/>
        </p:nvPicPr>
        <p:blipFill>
          <a:blip r:embed="rId6"/>
          <a:stretch>
            <a:fillRect/>
          </a:stretch>
        </p:blipFill>
        <p:spPr>
          <a:xfrm>
            <a:off x="3712241" y="-98654"/>
            <a:ext cx="5011346" cy="1505843"/>
          </a:xfrm>
          <a:prstGeom prst="rect">
            <a:avLst/>
          </a:prstGeom>
        </p:spPr>
      </p:pic>
      <p:sp>
        <p:nvSpPr>
          <p:cNvPr id="7" name="Rectangle 6">
            <a:extLst>
              <a:ext uri="{FF2B5EF4-FFF2-40B4-BE49-F238E27FC236}">
                <a16:creationId xmlns:a16="http://schemas.microsoft.com/office/drawing/2014/main" xmlns="" id="{AB7F018D-3DFD-A144-6C32-CD7D14B39412}"/>
              </a:ext>
            </a:extLst>
          </p:cNvPr>
          <p:cNvSpPr/>
          <p:nvPr/>
        </p:nvSpPr>
        <p:spPr>
          <a:xfrm>
            <a:off x="2024555" y="4267974"/>
            <a:ext cx="6425157" cy="769441"/>
          </a:xfrm>
          <a:prstGeom prst="rect">
            <a:avLst/>
          </a:prstGeom>
          <a:solidFill>
            <a:srgbClr val="FFB366"/>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Ánh</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sáng</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đèn</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lung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linh</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870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矩形: 圆角 13">
            <a:extLst>
              <a:ext uri="{FF2B5EF4-FFF2-40B4-BE49-F238E27FC236}">
                <a16:creationId xmlns:a16="http://schemas.microsoft.com/office/drawing/2014/main" xmlns="" id="{D36374AA-CB44-557C-6012-D5E98A9CCBC9}"/>
              </a:ext>
            </a:extLst>
          </p:cNvPr>
          <p:cNvSpPr/>
          <p:nvPr/>
        </p:nvSpPr>
        <p:spPr>
          <a:xfrm>
            <a:off x="527539" y="228600"/>
            <a:ext cx="11245362" cy="631507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 name="TextBox 1">
            <a:extLst>
              <a:ext uri="{FF2B5EF4-FFF2-40B4-BE49-F238E27FC236}">
                <a16:creationId xmlns:a16="http://schemas.microsoft.com/office/drawing/2014/main" xmlns="" id="{18C09355-1BF4-7015-A148-03F1BF033F11}"/>
              </a:ext>
            </a:extLst>
          </p:cNvPr>
          <p:cNvSpPr txBox="1"/>
          <p:nvPr/>
        </p:nvSpPr>
        <p:spPr>
          <a:xfrm>
            <a:off x="794193" y="184980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Đứng trên quảng trường Thô – ca – đê – rô rộng lớn,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Dương được ngắm nhìn</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toàn cảnh tháp Ép – phen cao sừng sững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trên nền trời xanh bao la</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C8E146B7-91AB-84C1-8D1B-323B9A49FF26}"/>
              </a:ext>
            </a:extLst>
          </p:cNvPr>
          <p:cNvPicPr>
            <a:picLocks noChangeAspect="1"/>
          </p:cNvPicPr>
          <p:nvPr/>
        </p:nvPicPr>
        <p:blipFill>
          <a:blip r:embed="rId9"/>
          <a:stretch>
            <a:fillRect/>
          </a:stretch>
        </p:blipFill>
        <p:spPr>
          <a:xfrm>
            <a:off x="904400" y="619952"/>
            <a:ext cx="10382388" cy="920576"/>
          </a:xfrm>
          <a:prstGeom prst="rect">
            <a:avLst/>
          </a:prstGeom>
        </p:spPr>
      </p:pic>
      <p:sp>
        <p:nvSpPr>
          <p:cNvPr id="10" name="TextBox 9">
            <a:extLst>
              <a:ext uri="{FF2B5EF4-FFF2-40B4-BE49-F238E27FC236}">
                <a16:creationId xmlns:a16="http://schemas.microsoft.com/office/drawing/2014/main" xmlns="" id="{F9DBB7AE-F5A1-2A67-4931-2807CEB08111}"/>
              </a:ext>
            </a:extLst>
          </p:cNvPr>
          <p:cNvSpPr txBox="1"/>
          <p:nvPr/>
        </p:nvSpPr>
        <p:spPr>
          <a:xfrm>
            <a:off x="895793" y="4115489"/>
            <a:ext cx="10524047" cy="1754326"/>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Tháp Ép – phen được lắp đặt hệ thống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gồm 20 000 ngọn đèn và 336 máy chiếu sáng,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tạo nên một cảnh tượng tuyệt đẹp</a:t>
            </a:r>
            <a:r>
              <a:rPr lang="vi-VN"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25001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769441"/>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thảo</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Cuộc</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họp</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ở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phạm</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vi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rộng</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để</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bày</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tỏ</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trao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đổi</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ý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kiến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một</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vấn</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đề</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nào</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 </a:t>
            </a:r>
            <a:r>
              <a:rPr lang="en-US" sz="4000" kern="0" dirty="0" err="1">
                <a:solidFill>
                  <a:srgbClr val="202122"/>
                </a:solidFill>
                <a:latin typeface="Cambria" panose="02040503050406030204" pitchFamily="18" charset="0"/>
                <a:ea typeface="Cambria" panose="02040503050406030204" pitchFamily="18" charset="0"/>
                <a:cs typeface="Arial" panose="020B0604020202020204" pitchFamily="34" charset="0"/>
              </a:rPr>
              <a:t>đó</a:t>
            </a: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4081054" y="-182879"/>
            <a:ext cx="5743269" cy="1727878"/>
          </a:xfrm>
          <a:prstGeom prst="rect">
            <a:avLst/>
          </a:prstGeom>
        </p:spPr>
      </p:pic>
      <p:pic>
        <p:nvPicPr>
          <p:cNvPr id="1026" name="Picture 2" descr="1 Hội Thảo Là Gì? Điểm Khác Biệt Giữa Hội Nghị Và Hội Thảo?">
            <a:extLst>
              <a:ext uri="{FF2B5EF4-FFF2-40B4-BE49-F238E27FC236}">
                <a16:creationId xmlns:a16="http://schemas.microsoft.com/office/drawing/2014/main" xmlns="" id="{9CC92D08-9850-9FA8-5514-E0FB25680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680" y="3345411"/>
            <a:ext cx="7421880" cy="3362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104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89559" y="1847874"/>
            <a:ext cx="2446990" cy="1446550"/>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lgn="ctr">
              <a:defRPr/>
            </a:pP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Tàu</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điện</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400" b="1" kern="0" dirty="0" err="1">
                <a:solidFill>
                  <a:prstClr val="black"/>
                </a:solidFill>
                <a:latin typeface="Cambria" panose="02040503050406030204" pitchFamily="18" charset="0"/>
                <a:ea typeface="Cambria" panose="02040503050406030204" pitchFamily="18" charset="0"/>
                <a:cs typeface="Arial" panose="020B0604020202020204" pitchFamily="34" charset="0"/>
              </a:rPr>
              <a:t>ngầm</a:t>
            </a:r>
            <a:r>
              <a:rPr lang="en-US" sz="4400" b="1" kern="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953337" y="1847874"/>
            <a:ext cx="8954884" cy="1323439"/>
          </a:xfrm>
          <a:prstGeom prst="rect">
            <a:avLst/>
          </a:prstGeom>
          <a:solidFill>
            <a:sysClr val="window" lastClr="FFFFFF"/>
          </a:solidFill>
          <a:ln w="28575">
            <a:solidFill>
              <a:srgbClr val="FF6698"/>
            </a:solidFill>
            <a:prstDash val="dashDot"/>
          </a:ln>
        </p:spPr>
        <p:txBody>
          <a:bodyPr wrap="square">
            <a:spAutoFit/>
          </a:bodyPr>
          <a:lstStyle/>
          <a:p>
            <a:pPr lvl="0" algn="just">
              <a:defRPr/>
            </a:pPr>
            <a:r>
              <a:rPr lang="en-US"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L</a:t>
            </a:r>
            <a:r>
              <a:rPr lang="vi-VN" sz="4000" kern="0" dirty="0">
                <a:solidFill>
                  <a:srgbClr val="202122"/>
                </a:solidFill>
                <a:latin typeface="Cambria" panose="02040503050406030204" pitchFamily="18" charset="0"/>
                <a:ea typeface="Cambria" panose="02040503050406030204" pitchFamily="18" charset="0"/>
                <a:cs typeface="Arial" panose="020B0604020202020204" pitchFamily="34" charset="0"/>
              </a:rPr>
              <a:t>oại phương tiện giao thông chạy bằng điện, đi ngầm trong lòng đất.</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4081054" y="-182879"/>
            <a:ext cx="5743269" cy="1727878"/>
          </a:xfrm>
          <a:prstGeom prst="rect">
            <a:avLst/>
          </a:prstGeom>
        </p:spPr>
      </p:pic>
      <p:pic>
        <p:nvPicPr>
          <p:cNvPr id="2050" name="Picture 2" descr="Nga: Hệ thống tàu điện ngầm thủ đô Moskva kỷ niệm sinh nhật thứ 87 |  baotintuc.vn">
            <a:extLst>
              <a:ext uri="{FF2B5EF4-FFF2-40B4-BE49-F238E27FC236}">
                <a16:creationId xmlns:a16="http://schemas.microsoft.com/office/drawing/2014/main" xmlns="" id="{3B4FE623-C599-0F84-29D9-362345720C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69" y="3699642"/>
            <a:ext cx="4243869" cy="2827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ính thức vận hành tàu điện ngầm tự động tại Trung Quốc | VTV.VN">
            <a:extLst>
              <a:ext uri="{FF2B5EF4-FFF2-40B4-BE49-F238E27FC236}">
                <a16:creationId xmlns:a16="http://schemas.microsoft.com/office/drawing/2014/main" xmlns="" id="{44B3BD8B-020A-79CB-60D2-22A87F3355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061" y="3633950"/>
            <a:ext cx="4771697" cy="29823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413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7">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10">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xmlns="" id="{18D07892-4492-628A-8829-5CF88E9765E2}"/>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xmlns="" id="{4A233A4F-09B9-7E96-A48A-26695D414128}"/>
              </a:ext>
            </a:extLst>
          </p:cNvPr>
          <p:cNvSpPr/>
          <p:nvPr/>
        </p:nvSpPr>
        <p:spPr>
          <a:xfrm>
            <a:off x="892398" y="3059530"/>
            <a:ext cx="10405522" cy="2857794"/>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Kì nghỉ hè năm nay, Dương được cùng ba mẹ đi du lịch ở Pa-ri, thủ đô của nước Pháp. Vì ba mẹ đi dự hội thảo nên Dương được bà Mi-su, một người bạn thân của gia đình, dẫn đi thăm Pa-ri bằng tàu điện ngầm.</a:t>
            </a:r>
          </a:p>
        </p:txBody>
      </p:sp>
      <p:sp>
        <p:nvSpPr>
          <p:cNvPr id="12" name="Rectangle: Rounded Corners 6">
            <a:extLst>
              <a:ext uri="{FF2B5EF4-FFF2-40B4-BE49-F238E27FC236}">
                <a16:creationId xmlns:a16="http://schemas.microsoft.com/office/drawing/2014/main" xmlns=""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13" name="Picture 12">
            <a:extLst>
              <a:ext uri="{FF2B5EF4-FFF2-40B4-BE49-F238E27FC236}">
                <a16:creationId xmlns:a16="http://schemas.microsoft.com/office/drawing/2014/main" xmlns="" id="{B8674B81-7AF4-A3CE-D74E-D256EAB4764F}"/>
              </a:ext>
            </a:extLst>
          </p:cNvPr>
          <p:cNvPicPr>
            <a:picLocks noChangeAspect="1"/>
          </p:cNvPicPr>
          <p:nvPr/>
        </p:nvPicPr>
        <p:blipFill>
          <a:blip r:embed="rId11"/>
          <a:stretch>
            <a:fillRect/>
          </a:stretch>
        </p:blipFill>
        <p:spPr>
          <a:xfrm>
            <a:off x="1685379" y="233680"/>
            <a:ext cx="9864183" cy="999831"/>
          </a:xfrm>
          <a:prstGeom prst="rect">
            <a:avLst/>
          </a:prstGeom>
        </p:spPr>
      </p:pic>
    </p:spTree>
    <p:custDataLst>
      <p:tags r:id="rId2"/>
    </p:custDataLst>
    <p:controls>
      <mc:AlternateContent xmlns:mc="http://schemas.openxmlformats.org/markup-compatibility/2006">
        <mc:Choice xmlns:v="urn:schemas-microsoft-com:vml" Requires="v">
          <p:control spid="1042" name="TextBox1" r:id="rId3" imgW="6724800" imgH="1111320"/>
        </mc:Choice>
        <mc:Fallback>
          <p:control name="TextBox1" r:id="rId3" imgW="6724800" imgH="1111320">
            <p:pic>
              <p:nvPicPr>
                <p:cNvPr id="14" name="TextBox1">
                  <a:extLst>
                    <a:ext uri="{FF2B5EF4-FFF2-40B4-BE49-F238E27FC236}">
                      <a16:creationId xmlns:a16="http://schemas.microsoft.com/office/drawing/2014/main" xmlns="" id="{3F989BFF-040A-502C-BFF2-C36FF2D7FC16}"/>
                    </a:ext>
                  </a:extLst>
                </p:cNvPr>
                <p:cNvPicPr>
                  <a:picLocks/>
                </p:cNvPicPr>
                <p:nvPr/>
              </p:nvPicPr>
              <p:blipFill>
                <a:blip r:embed="rId12"/>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6133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7">
            <a:extLst>
              <a:ext uri="{28A0092B-C50C-407E-A947-70E740481C1C}">
                <a14:useLocalDpi xmlns:a14="http://schemas.microsoft.com/office/drawing/2010/main" val="0"/>
              </a:ext>
            </a:extLst>
          </a:blip>
          <a:srcRect t="53333"/>
          <a:stretch/>
        </p:blipFill>
        <p:spPr>
          <a:xfrm>
            <a:off x="0" y="4815840"/>
            <a:ext cx="12192000" cy="204216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056" r="21047"/>
          <a:stretch/>
        </p:blipFill>
        <p:spPr>
          <a:xfrm>
            <a:off x="8146001" y="4967654"/>
            <a:ext cx="3721382" cy="2354054"/>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10">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5" name="Rectangle: Rounded Corners 4">
            <a:extLst>
              <a:ext uri="{FF2B5EF4-FFF2-40B4-BE49-F238E27FC236}">
                <a16:creationId xmlns:a16="http://schemas.microsoft.com/office/drawing/2014/main" xmlns="" id="{18D07892-4492-628A-8829-5CF88E9765E2}"/>
              </a:ext>
            </a:extLst>
          </p:cNvPr>
          <p:cNvSpPr/>
          <p:nvPr/>
        </p:nvSpPr>
        <p:spPr>
          <a:xfrm>
            <a:off x="239843" y="269823"/>
            <a:ext cx="11512446" cy="6588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4">
            <a:extLst>
              <a:ext uri="{FF2B5EF4-FFF2-40B4-BE49-F238E27FC236}">
                <a16:creationId xmlns:a16="http://schemas.microsoft.com/office/drawing/2014/main" xmlns="" id="{4A233A4F-09B9-7E96-A48A-26695D414128}"/>
              </a:ext>
            </a:extLst>
          </p:cNvPr>
          <p:cNvSpPr/>
          <p:nvPr/>
        </p:nvSpPr>
        <p:spPr>
          <a:xfrm>
            <a:off x="892398" y="2732689"/>
            <a:ext cx="10405522" cy="3636579"/>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Khi mọi người leo lên cầu thang để ra khỏi bến tàu điện ngầm thì tháp Ép-phen đã sừng sững trước mặt. Dương nắm chặt tay bà Mi-su, thì thầm: “Ôi! Tháp Ép-phen đẹp quá!”. Đứng trên quảng trường Thô-ca-đê-rô rộng lớn, Dương được ngắm nhìn toàn cảnh tháp Ép-phen cao sừng sững trên nền trời xanh bao la. Vẻ đẹp của tháp vượt xa những hình ảnh mà Dương thấy trên phim ảnh. Bà Mi-su nói:</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 Tháp Ép-phen được lắp đặt hệ thống gồm 20 000 ngọn đèn và 336 máy chiếu sáng, tạo nên một cảnh tượng tuyệt đẹp. Vào buổi tối, ánh sáng đèn lung linh làm nổi bật kiến trúc độc đáo của tháp. Đó là lí do vì sao mọi người lại gọi Pa-ri là kinh đô của ánh sáng.</a:t>
            </a:r>
          </a:p>
          <a:p>
            <a:pPr lvl="0" algn="just" defTabSz="1219170">
              <a:buClr>
                <a:srgbClr val="000000"/>
              </a:buClr>
            </a:pPr>
            <a:r>
              <a:rPr lang="vi-VN" sz="2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Bà Mi-su còn đưa Dương đi tham quan nhiều nơi khác: bảo tàng Lu-vơ-rơ, Khải Hoàn Môn,... nhưng Dương vẫn ấn tượng nhất với tháp Ép-phen.</a:t>
            </a:r>
            <a:endParaRPr kumimoji="0" lang="vi-VN" sz="2000" b="1" i="0" u="none" strike="noStrike" kern="0" cap="none" spc="0" normalizeH="0" baseline="0" noProof="0" dirty="0">
              <a:ln>
                <a:noFill/>
              </a:ln>
              <a:solidFill>
                <a:srgbClr val="261D2A"/>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2" name="Rectangle: Rounded Corners 6">
            <a:extLst>
              <a:ext uri="{FF2B5EF4-FFF2-40B4-BE49-F238E27FC236}">
                <a16:creationId xmlns:a16="http://schemas.microsoft.com/office/drawing/2014/main" xmlns="" id="{34147726-EF7C-6CCD-60DF-115567B4D100}"/>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13" name="Picture 12">
            <a:extLst>
              <a:ext uri="{FF2B5EF4-FFF2-40B4-BE49-F238E27FC236}">
                <a16:creationId xmlns:a16="http://schemas.microsoft.com/office/drawing/2014/main" xmlns="" id="{B8674B81-7AF4-A3CE-D74E-D256EAB4764F}"/>
              </a:ext>
            </a:extLst>
          </p:cNvPr>
          <p:cNvPicPr>
            <a:picLocks noChangeAspect="1"/>
          </p:cNvPicPr>
          <p:nvPr/>
        </p:nvPicPr>
        <p:blipFill>
          <a:blip r:embed="rId11"/>
          <a:stretch>
            <a:fillRect/>
          </a:stretch>
        </p:blipFill>
        <p:spPr>
          <a:xfrm>
            <a:off x="1685379" y="233680"/>
            <a:ext cx="9864183" cy="999831"/>
          </a:xfrm>
          <a:prstGeom prst="rect">
            <a:avLst/>
          </a:prstGeom>
        </p:spPr>
      </p:pic>
    </p:spTree>
    <p:custDataLst>
      <p:tags r:id="rId2"/>
    </p:custDataLst>
    <p:controls>
      <mc:AlternateContent xmlns:mc="http://schemas.openxmlformats.org/markup-compatibility/2006">
        <mc:Choice xmlns:v="urn:schemas-microsoft-com:vml" Requires="v">
          <p:control spid="2066" name="TextBox1" r:id="rId3" imgW="6724800" imgH="1111320"/>
        </mc:Choice>
        <mc:Fallback>
          <p:control name="TextBox1" r:id="rId3" imgW="6724800" imgH="1111320">
            <p:pic>
              <p:nvPicPr>
                <p:cNvPr id="14" name="TextBox1">
                  <a:extLst>
                    <a:ext uri="{FF2B5EF4-FFF2-40B4-BE49-F238E27FC236}">
                      <a16:creationId xmlns:a16="http://schemas.microsoft.com/office/drawing/2014/main" xmlns="" id="{3F989BFF-040A-502C-BFF2-C36FF2D7FC16}"/>
                    </a:ext>
                  </a:extLst>
                </p:cNvPr>
                <p:cNvPicPr>
                  <a:picLocks/>
                </p:cNvPicPr>
                <p:nvPr/>
              </p:nvPicPr>
              <p:blipFill>
                <a:blip r:embed="rId12"/>
                <a:stretch>
                  <a:fillRect/>
                </a:stretch>
              </p:blipFill>
              <p:spPr>
                <a:xfrm>
                  <a:off x="4878501" y="1259677"/>
                  <a:ext cx="6720743" cy="1107996"/>
                </a:xfrm>
                <a:prstGeom prst="rect">
                  <a:avLst/>
                </a:prstGeom>
              </p:spPr>
            </p:pic>
          </p:control>
        </mc:Fallback>
      </mc:AlternateContent>
    </p:controls>
    <p:extLst>
      <p:ext uri="{BB962C8B-B14F-4D97-AF65-F5344CB8AC3E}">
        <p14:creationId xmlns:p14="http://schemas.microsoft.com/office/powerpoint/2010/main" val="37545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BAC697A-BAFB-4C7D-B725-66F8A64E169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H\uFFFDL{2C649A88-6D6F-4586-9FBE-8FA70EC2B046}&quot;,&quot;C:\\Users\\ad\\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28 Chuyen du lich thu vi tiet 12 (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933CEA1-06E9-4408-9037-C5A78E1B23E4}:320"/>
</p:tagLst>
</file>

<file path=ppt/tags/tag11.xml><?xml version="1.0" encoding="utf-8"?>
<p:tagLst xmlns:a="http://schemas.openxmlformats.org/drawingml/2006/main" xmlns:r="http://schemas.openxmlformats.org/officeDocument/2006/relationships" xmlns:p="http://schemas.openxmlformats.org/presentationml/2006/main">
  <p:tag name="GENSWF_SLIDE_UID" val="{6601E4DB-31DD-4F0D-99E9-7D2FE05FEC63}:321"/>
</p:tagLst>
</file>

<file path=ppt/tags/tag12.xml><?xml version="1.0" encoding="utf-8"?>
<p:tagLst xmlns:a="http://schemas.openxmlformats.org/drawingml/2006/main" xmlns:r="http://schemas.openxmlformats.org/officeDocument/2006/relationships" xmlns:p="http://schemas.openxmlformats.org/presentationml/2006/main">
  <p:tag name="GENSWF_SLIDE_UID" val="{9B3A400C-1345-47AD-B935-D5377922DF19}:309"/>
</p:tagLst>
</file>

<file path=ppt/tags/tag13.xml><?xml version="1.0" encoding="utf-8"?>
<p:tagLst xmlns:a="http://schemas.openxmlformats.org/drawingml/2006/main" xmlns:r="http://schemas.openxmlformats.org/officeDocument/2006/relationships" xmlns:p="http://schemas.openxmlformats.org/presentationml/2006/main">
  <p:tag name="GENSWF_SLIDE_UID" val="{3F0D2B6B-70B4-40B5-8CA5-374664666427}:261"/>
</p:tagLst>
</file>

<file path=ppt/tags/tag14.xml><?xml version="1.0" encoding="utf-8"?>
<p:tagLst xmlns:a="http://schemas.openxmlformats.org/drawingml/2006/main" xmlns:r="http://schemas.openxmlformats.org/officeDocument/2006/relationships" xmlns:p="http://schemas.openxmlformats.org/presentationml/2006/main">
  <p:tag name="GENSWF_SLIDE_UID" val="{DCD82F07-1935-4E70-9131-535E870E3249}:2007577189"/>
</p:tagLst>
</file>

<file path=ppt/tags/tag15.xml><?xml version="1.0" encoding="utf-8"?>
<p:tagLst xmlns:a="http://schemas.openxmlformats.org/drawingml/2006/main" xmlns:r="http://schemas.openxmlformats.org/officeDocument/2006/relationships" xmlns:p="http://schemas.openxmlformats.org/presentationml/2006/main">
  <p:tag name="GENSWF_SLIDE_UID" val="{AE2311ED-03A8-4C4F-B480-222157E56303}:2007577190"/>
</p:tagLst>
</file>

<file path=ppt/tags/tag16.xml><?xml version="1.0" encoding="utf-8"?>
<p:tagLst xmlns:a="http://schemas.openxmlformats.org/drawingml/2006/main" xmlns:r="http://schemas.openxmlformats.org/officeDocument/2006/relationships" xmlns:p="http://schemas.openxmlformats.org/presentationml/2006/main">
  <p:tag name="GENSWF_SLIDE_UID" val="{B09E0225-9755-454C-B88C-778BCC70B2EC}:2007577191"/>
</p:tagLst>
</file>

<file path=ppt/tags/tag17.xml><?xml version="1.0" encoding="utf-8"?>
<p:tagLst xmlns:a="http://schemas.openxmlformats.org/drawingml/2006/main" xmlns:r="http://schemas.openxmlformats.org/officeDocument/2006/relationships" xmlns:p="http://schemas.openxmlformats.org/presentationml/2006/main">
  <p:tag name="GENSWF_SLIDE_UID" val="{6076F4A7-C461-4188-B395-B705A8A0FBF6}:265"/>
</p:tagLst>
</file>

<file path=ppt/tags/tag2.xml><?xml version="1.0" encoding="utf-8"?>
<p:tagLst xmlns:a="http://schemas.openxmlformats.org/drawingml/2006/main" xmlns:r="http://schemas.openxmlformats.org/officeDocument/2006/relationships" xmlns:p="http://schemas.openxmlformats.org/presentationml/2006/main">
  <p:tag name="GENSWF_SLIDE_UID" val="{A8EBDAF7-9703-4D96-B5BE-47017364EAD5}:2007577195"/>
</p:tagLst>
</file>

<file path=ppt/tags/tag3.xml><?xml version="1.0" encoding="utf-8"?>
<p:tagLst xmlns:a="http://schemas.openxmlformats.org/drawingml/2006/main" xmlns:r="http://schemas.openxmlformats.org/officeDocument/2006/relationships" xmlns:p="http://schemas.openxmlformats.org/presentationml/2006/main">
  <p:tag name="GENSWF_SLIDE_UID" val="{9416A1F7-89DB-4805-938D-18656F219FC6}:294"/>
</p:tagLst>
</file>

<file path=ppt/tags/tag4.xml><?xml version="1.0" encoding="utf-8"?>
<p:tagLst xmlns:a="http://schemas.openxmlformats.org/drawingml/2006/main" xmlns:r="http://schemas.openxmlformats.org/officeDocument/2006/relationships" xmlns:p="http://schemas.openxmlformats.org/presentationml/2006/main">
  <p:tag name="GENSWF_SLIDE_UID" val="{BFB2A354-44AD-4ACE-9BF9-133F7087203E}:308"/>
</p:tagLst>
</file>

<file path=ppt/tags/tag5.xml><?xml version="1.0" encoding="utf-8"?>
<p:tagLst xmlns:a="http://schemas.openxmlformats.org/drawingml/2006/main" xmlns:r="http://schemas.openxmlformats.org/officeDocument/2006/relationships" xmlns:p="http://schemas.openxmlformats.org/presentationml/2006/main">
  <p:tag name="GENSWF_SLIDE_UID" val="{E0627F2B-15A9-424F-A71D-33EE1F0929D8}:260"/>
</p:tagLst>
</file>

<file path=ppt/tags/tag6.xml><?xml version="1.0" encoding="utf-8"?>
<p:tagLst xmlns:a="http://schemas.openxmlformats.org/drawingml/2006/main" xmlns:r="http://schemas.openxmlformats.org/officeDocument/2006/relationships" xmlns:p="http://schemas.openxmlformats.org/presentationml/2006/main">
  <p:tag name="GENSWF_SLIDE_UID" val="{8085BC12-4E13-49F2-81AE-D46684F19514}:317"/>
</p:tagLst>
</file>

<file path=ppt/tags/tag7.xml><?xml version="1.0" encoding="utf-8"?>
<p:tagLst xmlns:a="http://schemas.openxmlformats.org/drawingml/2006/main" xmlns:r="http://schemas.openxmlformats.org/officeDocument/2006/relationships" xmlns:p="http://schemas.openxmlformats.org/presentationml/2006/main">
  <p:tag name="GENSWF_SLIDE_UID" val="{136FD8C4-1D6E-4520-B567-767FDCA10B45}:298"/>
</p:tagLst>
</file>

<file path=ppt/tags/tag8.xml><?xml version="1.0" encoding="utf-8"?>
<p:tagLst xmlns:a="http://schemas.openxmlformats.org/drawingml/2006/main" xmlns:r="http://schemas.openxmlformats.org/officeDocument/2006/relationships" xmlns:p="http://schemas.openxmlformats.org/presentationml/2006/main">
  <p:tag name="GENSWF_SLIDE_UID" val="{6881130A-73BD-41B3-B676-89D713BDEFBB}:318"/>
</p:tagLst>
</file>

<file path=ppt/tags/tag9.xml><?xml version="1.0" encoding="utf-8"?>
<p:tagLst xmlns:a="http://schemas.openxmlformats.org/drawingml/2006/main" xmlns:r="http://schemas.openxmlformats.org/officeDocument/2006/relationships" xmlns:p="http://schemas.openxmlformats.org/presentationml/2006/main">
  <p:tag name="GENSWF_SLIDE_UID" val="{BB657AE2-9CB0-4C5F-B312-05778D44C4B5}:31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1243</Words>
  <Application>Microsoft Office PowerPoint</Application>
  <PresentationFormat>Widescreen</PresentationFormat>
  <Paragraphs>73</Paragraphs>
  <Slides>16</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Calibri</vt:lpstr>
      <vt:lpstr>Calibri Light</vt:lpstr>
      <vt:lpstr>Cambria</vt:lpstr>
      <vt:lpstr>HP001 5 hàng 1 ô ly</vt:lpstr>
      <vt:lpstr>Times New Roman</vt:lpstr>
      <vt:lpstr>思源黑体 CN Medium</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28 Chuyen du lich thu vi tiet 12 (1)</dc:title>
  <dc:creator>Thao Tran</dc:creator>
  <cp:lastModifiedBy>ad</cp:lastModifiedBy>
  <cp:revision>42</cp:revision>
  <dcterms:created xsi:type="dcterms:W3CDTF">2024-01-11T12:21:38Z</dcterms:created>
  <dcterms:modified xsi:type="dcterms:W3CDTF">2025-05-11T07:03:44Z</dcterms:modified>
</cp:coreProperties>
</file>