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8" r:id="rId2"/>
    <p:sldId id="258" r:id="rId3"/>
    <p:sldId id="295" r:id="rId4"/>
    <p:sldId id="297" r:id="rId5"/>
    <p:sldId id="298" r:id="rId6"/>
    <p:sldId id="299" r:id="rId7"/>
    <p:sldId id="300" r:id="rId8"/>
    <p:sldId id="301" r:id="rId9"/>
    <p:sldId id="302" r:id="rId10"/>
    <p:sldId id="303" r:id="rId11"/>
    <p:sldId id="304" r:id="rId12"/>
    <p:sldId id="305" r:id="rId13"/>
    <p:sldId id="306" r:id="rId14"/>
    <p:sldId id="307" r:id="rId15"/>
    <p:sldId id="289"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CC"/>
    <a:srgbClr val="009900"/>
    <a:srgbClr val="E04478"/>
    <a:srgbClr val="FDE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87" autoAdjust="0"/>
  </p:normalViewPr>
  <p:slideViewPr>
    <p:cSldViewPr snapToGrid="0">
      <p:cViewPr varScale="1">
        <p:scale>
          <a:sx n="53" d="100"/>
          <a:sy n="53" d="100"/>
        </p:scale>
        <p:origin x="11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F808A-387E-466F-BF68-3F5F9F2115AE}"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2446D-8F1D-4E8D-A3C5-B1E5B0A94BCD}" type="slidenum">
              <a:rPr lang="en-US" smtClean="0"/>
              <a:t>‹#›</a:t>
            </a:fld>
            <a:endParaRPr lang="en-US"/>
          </a:p>
        </p:txBody>
      </p:sp>
    </p:spTree>
    <p:extLst>
      <p:ext uri="{BB962C8B-B14F-4D97-AF65-F5344CB8AC3E}">
        <p14:creationId xmlns:p14="http://schemas.microsoft.com/office/powerpoint/2010/main" val="1547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36B46-36BC-4478-B36A-082DA069441B}" type="slidenum">
              <a:rPr lang="en-US" smtClean="0"/>
              <a:t>1</a:t>
            </a:fld>
            <a:endParaRPr lang="en-US"/>
          </a:p>
        </p:txBody>
      </p:sp>
    </p:spTree>
    <p:extLst>
      <p:ext uri="{BB962C8B-B14F-4D97-AF65-F5344CB8AC3E}">
        <p14:creationId xmlns:p14="http://schemas.microsoft.com/office/powerpoint/2010/main" val="126354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Bức tranh vẽ hàng cây, trên vò m cây có tên các chủ điểm đã họ c và hình ảnh con đường các em đang bước tiếp. Hình ảnh con đường gợi ra hành trình họ c tập dài lâu: chặng đường đã đi qua – chặng đường đang đi và hành trình sắ p bước tiếp. Hình ảnh hàng cây xanh tươi, lớn lên và toả bóng tượng trưng cho kiến thức ngày càng nhiều, ngày càng phong phú , phát triển,... theo mỗ i bước đường họ c tập của các em.</a:t>
            </a:r>
            <a:endParaRPr lang="en-US" dirty="0"/>
          </a:p>
        </p:txBody>
      </p:sp>
      <p:sp>
        <p:nvSpPr>
          <p:cNvPr id="4" name="Slide Number Placeholder 3"/>
          <p:cNvSpPr>
            <a:spLocks noGrp="1"/>
          </p:cNvSpPr>
          <p:nvPr>
            <p:ph type="sldNum" sz="quarter" idx="5"/>
          </p:nvPr>
        </p:nvSpPr>
        <p:spPr/>
        <p:txBody>
          <a:bodyPr/>
          <a:lstStyle/>
          <a:p>
            <a:fld id="{A0D2446D-8F1D-4E8D-A3C5-B1E5B0A94BCD}" type="slidenum">
              <a:rPr lang="en-US" smtClean="0"/>
              <a:t>6</a:t>
            </a:fld>
            <a:endParaRPr lang="en-US"/>
          </a:p>
        </p:txBody>
      </p:sp>
    </p:spTree>
    <p:extLst>
      <p:ext uri="{BB962C8B-B14F-4D97-AF65-F5344CB8AC3E}">
        <p14:creationId xmlns:p14="http://schemas.microsoft.com/office/powerpoint/2010/main" val="367985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66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79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93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044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373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2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619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470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F289099C-5FFE-720C-94CE-711BFD55EB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812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793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802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circle with white text and a black background&#10;&#10;AI-generated content may be incorrect.">
            <a:extLst>
              <a:ext uri="{FF2B5EF4-FFF2-40B4-BE49-F238E27FC236}">
                <a16:creationId xmlns:a16="http://schemas.microsoft.com/office/drawing/2014/main" id="{F186F8AB-4767-C1C6-4FF0-7782232EE7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73622" y="175689"/>
            <a:ext cx="1600560" cy="1600560"/>
          </a:xfrm>
          <a:prstGeom prst="rect">
            <a:avLst/>
          </a:prstGeom>
        </p:spPr>
      </p:pic>
    </p:spTree>
    <p:extLst>
      <p:ext uri="{BB962C8B-B14F-4D97-AF65-F5344CB8AC3E}">
        <p14:creationId xmlns:p14="http://schemas.microsoft.com/office/powerpoint/2010/main" val="401491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2.png"/><Relationship Id="rId11" Type="http://schemas.openxmlformats.org/officeDocument/2006/relationships/image" Target="../media/image34.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pic>
        <p:nvPicPr>
          <p:cNvPr id="37" name="Picture 36"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831" y="-336034"/>
            <a:ext cx="10203543" cy="7024126"/>
          </a:xfrm>
          <a:prstGeom prst="rect">
            <a:avLst/>
          </a:prstGeom>
          <a:ln>
            <a:noFill/>
          </a:ln>
          <a:effectLst>
            <a:outerShdw blurRad="292100" dist="139700" dir="2700000" algn="tl" rotWithShape="0">
              <a:srgbClr val="333333">
                <a:alpha val="65000"/>
              </a:srgbClr>
            </a:outerShdw>
          </a:effectLst>
        </p:spPr>
      </p:pic>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
        <p:nvSpPr>
          <p:cNvPr id="30" name="TextBox 29"/>
          <p:cNvSpPr txBox="1"/>
          <p:nvPr/>
        </p:nvSpPr>
        <p:spPr>
          <a:xfrm>
            <a:off x="958645" y="856229"/>
            <a:ext cx="9465325" cy="3539430"/>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TRƯỜNG TIỂU HỌC QUANG TRUNG</a:t>
            </a:r>
          </a:p>
          <a:p>
            <a:pPr algn="ct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MÔN: TIẾNG VIỆT</a:t>
            </a:r>
          </a:p>
          <a:p>
            <a:pPr algn="ctr"/>
            <a:r>
              <a:rPr lang="en-US" sz="3200" b="1" dirty="0">
                <a:solidFill>
                  <a:srgbClr val="C00000"/>
                </a:solidFill>
                <a:latin typeface="Times New Roman" panose="02020603050405020304" pitchFamily="18" charset="0"/>
                <a:cs typeface="Times New Roman" panose="02020603050405020304" pitchFamily="18" charset="0"/>
              </a:rPr>
              <a:t>ÔN TẬP VÀ ĐÁNH GIÁ CUỐI NĂM HỌC</a:t>
            </a:r>
          </a:p>
          <a:p>
            <a:pPr algn="ctr"/>
            <a:r>
              <a:rPr lang="en-US" sz="3200" b="1" dirty="0">
                <a:solidFill>
                  <a:srgbClr val="C00000"/>
                </a:solidFill>
                <a:latin typeface="Times New Roman" panose="02020603050405020304" pitchFamily="18" charset="0"/>
                <a:cs typeface="Times New Roman" panose="02020603050405020304" pitchFamily="18" charset="0"/>
              </a:rPr>
              <a:t> (TIẾT 1 + 2)</a:t>
            </a:r>
          </a:p>
          <a:p>
            <a:pPr algn="ct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GIÁO VIÊN: LÊ THỊ HẠNH</a:t>
            </a:r>
          </a:p>
        </p:txBody>
      </p:sp>
      <p:pic>
        <p:nvPicPr>
          <p:cNvPr id="39" name="Picture 38" descr="A picture containing vector graphics&#10;&#10;Description automatically generated">
            <a:extLst>
              <a:ext uri="{FF2B5EF4-FFF2-40B4-BE49-F238E27FC236}">
                <a16:creationId xmlns:a16="http://schemas.microsoft.com/office/drawing/2014/main" id="{A637CF97-7B7D-D909-9A0A-3CE68DE362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559" y="4248263"/>
            <a:ext cx="2502693" cy="2488817"/>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0D44B0ED-4D29-D4E7-CC04-78BFFCA300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3970" y="4313348"/>
            <a:ext cx="1765930" cy="2587512"/>
          </a:xfrm>
          <a:prstGeom prst="rect">
            <a:avLst/>
          </a:prstGeom>
        </p:spPr>
      </p:pic>
    </p:spTree>
    <p:custDataLst>
      <p:tags r:id="rId1"/>
    </p:custDataLst>
    <p:extLst>
      <p:ext uri="{BB962C8B-B14F-4D97-AF65-F5344CB8AC3E}">
        <p14:creationId xmlns:p14="http://schemas.microsoft.com/office/powerpoint/2010/main" val="3012836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1+#ppt_w/2"/>
                                          </p:val>
                                        </p:tav>
                                        <p:tav tm="100000">
                                          <p:val>
                                            <p:strVal val="#ppt_x"/>
                                          </p:val>
                                        </p:tav>
                                      </p:tavLst>
                                    </p:anim>
                                    <p:anim calcmode="lin" valueType="num">
                                      <p:cBhvr additive="base">
                                        <p:cTn id="2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2A21A97-F320-94E9-1EAD-1D025669F1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850" b="87300" l="6050" r="57300">
                        <a14:foregroundMark x1="23300" y1="16850" x2="24450" y2="20650"/>
                        <a14:foregroundMark x1="24450" y1="23350" x2="19800" y2="44650"/>
                        <a14:foregroundMark x1="27600" y1="28850" x2="22300" y2="53850"/>
                        <a14:foregroundMark x1="21450" y1="25150" x2="31800" y2="43350"/>
                        <a14:foregroundMark x1="32600" y1="25150" x2="26100" y2="48650"/>
                        <a14:foregroundMark x1="26100" y1="48650" x2="26100" y2="48650"/>
                        <a14:foregroundMark x1="17600" y1="30850" x2="16700" y2="41250"/>
                        <a14:foregroundMark x1="16700" y1="41250" x2="17800" y2="47500"/>
                        <a14:foregroundMark x1="23450" y1="32000" x2="22850" y2="43850"/>
                        <a14:foregroundMark x1="22850" y1="43850" x2="22450" y2="45000"/>
                        <a14:foregroundMark x1="32950" y1="30850" x2="29800" y2="47350"/>
                        <a14:foregroundMark x1="14950" y1="31000" x2="14950" y2="43350"/>
                        <a14:foregroundMark x1="22450" y1="54350" x2="26950" y2="67850"/>
                        <a14:foregroundMark x1="25100" y1="53650" x2="25450" y2="70850"/>
                        <a14:foregroundMark x1="26950" y1="25150" x2="21450" y2="47150"/>
                        <a14:foregroundMark x1="21450" y1="47150" x2="21450" y2="47150"/>
                        <a14:foregroundMark x1="19950" y1="29150" x2="23800" y2="45000"/>
                        <a14:foregroundMark x1="23300" y1="53000" x2="24800" y2="67850"/>
                        <a14:foregroundMark x1="18450" y1="59850" x2="28600" y2="63350"/>
                        <a14:foregroundMark x1="28600" y1="63350" x2="29450" y2="63350"/>
                        <a14:foregroundMark x1="19800" y1="46350" x2="24800" y2="52850"/>
                        <a14:foregroundMark x1="19950" y1="60850" x2="30600" y2="59850"/>
                        <a14:foregroundMark x1="24600" y1="56850" x2="22300" y2="63450"/>
                        <a14:foregroundMark x1="22300" y1="63450" x2="24600" y2="69150"/>
                        <a14:foregroundMark x1="57300" y1="47850" x2="54100" y2="53350"/>
                        <a14:foregroundMark x1="52800" y1="50500" x2="52800" y2="50500"/>
                        <a14:foregroundMark x1="50800" y1="56350" x2="53300" y2="52350"/>
                        <a14:foregroundMark x1="53800" y1="51500" x2="53300" y2="50150"/>
                        <a14:foregroundMark x1="57300" y1="46000" x2="54600" y2="51150"/>
                        <a14:foregroundMark x1="53300" y1="55350" x2="51300" y2="57850"/>
                        <a14:foregroundMark x1="21600" y1="72150" x2="25800" y2="74350"/>
                        <a14:foregroundMark x1="18100" y1="70150" x2="23300" y2="77650"/>
                        <a14:foregroundMark x1="23300" y1="77650" x2="23300" y2="77650"/>
                        <a14:foregroundMark x1="27950" y1="69850" x2="29100" y2="81000"/>
                        <a14:foregroundMark x1="31800" y1="73350" x2="32300" y2="80500"/>
                        <a14:foregroundMark x1="32300" y1="80500" x2="32300" y2="80500"/>
                        <a14:foregroundMark x1="29450" y1="67000" x2="31600" y2="76500"/>
                        <a14:foregroundMark x1="31600" y1="76500" x2="31600" y2="76500"/>
                        <a14:foregroundMark x1="32300" y1="70350" x2="32950" y2="77650"/>
                        <a14:foregroundMark x1="17450" y1="73000" x2="15950" y2="77000"/>
                        <a14:foregroundMark x1="21100" y1="71500" x2="18600" y2="77500"/>
                        <a14:foregroundMark x1="18950" y1="76000" x2="33600" y2="77150"/>
                        <a14:foregroundMark x1="34100" y1="75850" x2="34300" y2="78350"/>
                        <a14:foregroundMark x1="53450" y1="55650" x2="50600" y2="60000"/>
                        <a14:foregroundMark x1="16150" y1="78750" x2="24350" y2="84400"/>
                        <a14:foregroundMark x1="21500" y1="77000" x2="29500" y2="84850"/>
                        <a14:foregroundMark x1="30950" y1="76200" x2="33050" y2="85350"/>
                        <a14:foregroundMark x1="34350" y1="78900" x2="34350" y2="87300"/>
                        <a14:foregroundMark x1="34350" y1="87300" x2="34350" y2="87300"/>
                        <a14:backgroundMark x1="50450" y1="67350" x2="49150" y2="77300"/>
                      </a14:backgroundRemoval>
                    </a14:imgEffect>
                  </a14:imgLayer>
                </a14:imgProps>
              </a:ext>
              <a:ext uri="{28A0092B-C50C-407E-A947-70E740481C1C}">
                <a14:useLocalDpi xmlns:a14="http://schemas.microsoft.com/office/drawing/2010/main" val="0"/>
              </a:ext>
            </a:extLst>
          </a:blip>
          <a:srcRect t="11915" r="39315" b="14645"/>
          <a:stretch/>
        </p:blipFill>
        <p:spPr>
          <a:xfrm>
            <a:off x="-520142" y="1285755"/>
            <a:ext cx="4604512" cy="5572245"/>
          </a:xfrm>
          <a:prstGeom prst="rect">
            <a:avLst/>
          </a:prstGeom>
          <a:effectLst>
            <a:outerShdw blurRad="63500" sx="102000" sy="102000" algn="ctr" rotWithShape="0">
              <a:prstClr val="black">
                <a:alpha val="40000"/>
              </a:prstClr>
            </a:outerShdw>
          </a:effectLst>
        </p:spPr>
      </p:pic>
      <p:grpSp>
        <p:nvGrpSpPr>
          <p:cNvPr id="5" name="Group 4">
            <a:extLst>
              <a:ext uri="{FF2B5EF4-FFF2-40B4-BE49-F238E27FC236}">
                <a16:creationId xmlns:a16="http://schemas.microsoft.com/office/drawing/2014/main" id="{087980A2-30CF-D665-3DA1-6E29E83278C8}"/>
              </a:ext>
            </a:extLst>
          </p:cNvPr>
          <p:cNvGrpSpPr/>
          <p:nvPr/>
        </p:nvGrpSpPr>
        <p:grpSpPr>
          <a:xfrm>
            <a:off x="2055155" y="401692"/>
            <a:ext cx="8890538" cy="1985248"/>
            <a:chOff x="-1348506" y="186909"/>
            <a:chExt cx="11381711" cy="1342591"/>
          </a:xfrm>
        </p:grpSpPr>
        <p:pic>
          <p:nvPicPr>
            <p:cNvPr id="6" name="Picture 5">
              <a:extLst>
                <a:ext uri="{FF2B5EF4-FFF2-40B4-BE49-F238E27FC236}">
                  <a16:creationId xmlns:a16="http://schemas.microsoft.com/office/drawing/2014/main" id="{3E44693D-00DD-C42C-4E30-7AD364914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8" name="TextBox 7">
              <a:extLst>
                <a:ext uri="{FF2B5EF4-FFF2-40B4-BE49-F238E27FC236}">
                  <a16:creationId xmlns:a16="http://schemas.microsoft.com/office/drawing/2014/main" id="{A45A5351-BF61-4071-9E08-35BA37FA51FE}"/>
                </a:ext>
              </a:extLst>
            </p:cNvPr>
            <p:cNvSpPr txBox="1"/>
            <p:nvPr/>
          </p:nvSpPr>
          <p:spPr>
            <a:xfrm flipH="1">
              <a:off x="-512642" y="374020"/>
              <a:ext cx="9561959" cy="895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dirty="0">
                  <a:solidFill>
                    <a:srgbClr val="008000"/>
                  </a:solidFill>
                  <a:effectLst/>
                  <a:latin typeface="Cambria" panose="02040503050406030204" pitchFamily="18" charset="0"/>
                  <a:ea typeface="Cambria" panose="02040503050406030204" pitchFamily="18" charset="0"/>
                </a:rPr>
                <a:t>4. </a:t>
              </a:r>
              <a:r>
                <a:rPr lang="vi-VN" sz="4000" b="1" i="0" u="none" strike="noStrike" dirty="0">
                  <a:solidFill>
                    <a:srgbClr val="008000"/>
                  </a:solidFill>
                  <a:effectLst/>
                  <a:latin typeface="Cambria" panose="02040503050406030204" pitchFamily="18" charset="0"/>
                  <a:ea typeface="Cambria" panose="02040503050406030204" pitchFamily="18" charset="0"/>
                </a:rPr>
                <a:t>Đặt câu để phân biệt nghĩa của ba từ: </a:t>
              </a:r>
              <a:r>
                <a:rPr lang="vi-VN" sz="4000" b="1" i="1" u="none" strike="noStrike" dirty="0">
                  <a:solidFill>
                    <a:srgbClr val="008000"/>
                  </a:solidFill>
                  <a:effectLst/>
                  <a:latin typeface="Cambria" panose="02040503050406030204" pitchFamily="18" charset="0"/>
                  <a:ea typeface="Cambria" panose="02040503050406030204" pitchFamily="18" charset="0"/>
                </a:rPr>
                <a:t>ít, thưa, vắng</a:t>
              </a:r>
              <a:r>
                <a:rPr lang="vi-VN" sz="4000" b="1" i="0" u="none" strike="noStrike" dirty="0">
                  <a:solidFill>
                    <a:srgbClr val="008000"/>
                  </a:solidFill>
                  <a:effectLst/>
                  <a:latin typeface="Cambria" panose="02040503050406030204" pitchFamily="18" charset="0"/>
                  <a:ea typeface="Cambria" panose="02040503050406030204" pitchFamily="18" charset="0"/>
                </a:rPr>
                <a:t>.</a:t>
              </a:r>
              <a:endParaRPr kumimoji="0" lang="en-US" sz="4000" b="1" i="0" u="none" strike="noStrike" kern="1200" cap="none" spc="-150" normalizeH="0" baseline="0" noProof="0" dirty="0">
                <a:ln w="12700">
                  <a:solidFill>
                    <a:srgbClr val="C00000"/>
                  </a:solid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grpSp>
      <p:sp>
        <p:nvSpPr>
          <p:cNvPr id="9" name="Rectangle: Rounded Corners 8">
            <a:extLst>
              <a:ext uri="{FF2B5EF4-FFF2-40B4-BE49-F238E27FC236}">
                <a16:creationId xmlns:a16="http://schemas.microsoft.com/office/drawing/2014/main" id="{2E92E23C-585B-7564-B6D4-419661A44614}"/>
              </a:ext>
            </a:extLst>
          </p:cNvPr>
          <p:cNvSpPr/>
          <p:nvPr/>
        </p:nvSpPr>
        <p:spPr>
          <a:xfrm>
            <a:off x="3028950" y="3103311"/>
            <a:ext cx="8454489" cy="2942058"/>
          </a:xfrm>
          <a:prstGeom prst="roundRect">
            <a:avLst/>
          </a:prstGeom>
          <a:solidFill>
            <a:schemeClr val="bg1"/>
          </a:solid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ln w="13462">
                  <a:solidFill>
                    <a:srgbClr val="00B050"/>
                  </a:solidFill>
                  <a:prstDash val="solid"/>
                </a:ln>
                <a:solidFill>
                  <a:srgbClr val="FF0000"/>
                </a:solidFill>
                <a:latin typeface="Calibri" panose="020F0502020204030204"/>
              </a:rPr>
              <a:t>– Hôm nay em có rất </a:t>
            </a:r>
            <a:r>
              <a:rPr lang="vi-VN" sz="4400" b="1" dirty="0">
                <a:ln w="13462">
                  <a:solidFill>
                    <a:srgbClr val="00B050"/>
                  </a:solidFill>
                  <a:prstDash val="solid"/>
                </a:ln>
                <a:solidFill>
                  <a:srgbClr val="002060"/>
                </a:solidFill>
                <a:latin typeface="Calibri" panose="020F0502020204030204"/>
              </a:rPr>
              <a:t>ít</a:t>
            </a:r>
            <a:r>
              <a:rPr lang="vi-VN" sz="4400" b="1" dirty="0">
                <a:ln w="13462">
                  <a:solidFill>
                    <a:srgbClr val="00B050"/>
                  </a:solidFill>
                  <a:prstDash val="solid"/>
                </a:ln>
                <a:solidFill>
                  <a:srgbClr val="FF0000"/>
                </a:solidFill>
                <a:latin typeface="Calibri" panose="020F0502020204030204"/>
              </a:rPr>
              <a:t> bài tập.</a:t>
            </a:r>
          </a:p>
          <a:p>
            <a:pPr lvl="0" algn="just"/>
            <a:r>
              <a:rPr lang="vi-VN" sz="4400" b="1" dirty="0">
                <a:ln w="13462">
                  <a:solidFill>
                    <a:srgbClr val="00B050"/>
                  </a:solidFill>
                  <a:prstDash val="solid"/>
                </a:ln>
                <a:solidFill>
                  <a:srgbClr val="FF0000"/>
                </a:solidFill>
                <a:latin typeface="Calibri" panose="020F0502020204030204"/>
              </a:rPr>
              <a:t>– Trong vườn, những cây cỏ dại mọc </a:t>
            </a:r>
            <a:r>
              <a:rPr lang="vi-VN" sz="4400" b="1" dirty="0">
                <a:ln w="13462">
                  <a:solidFill>
                    <a:srgbClr val="00B050"/>
                  </a:solidFill>
                  <a:prstDash val="solid"/>
                </a:ln>
                <a:solidFill>
                  <a:srgbClr val="002060"/>
                </a:solidFill>
                <a:latin typeface="Calibri" panose="020F0502020204030204"/>
              </a:rPr>
              <a:t>thưa</a:t>
            </a:r>
            <a:r>
              <a:rPr lang="vi-VN" sz="4400" b="1" dirty="0">
                <a:ln w="13462">
                  <a:solidFill>
                    <a:srgbClr val="00B050"/>
                  </a:solidFill>
                  <a:prstDash val="solid"/>
                </a:ln>
                <a:solidFill>
                  <a:srgbClr val="FF0000"/>
                </a:solidFill>
                <a:latin typeface="Calibri" panose="020F0502020204030204"/>
              </a:rPr>
              <a:t> thớt.</a:t>
            </a:r>
          </a:p>
          <a:p>
            <a:pPr lvl="0" algn="just"/>
            <a:r>
              <a:rPr lang="vi-VN" sz="4400" b="1" dirty="0">
                <a:ln w="13462">
                  <a:solidFill>
                    <a:srgbClr val="00B050"/>
                  </a:solidFill>
                  <a:prstDash val="solid"/>
                </a:ln>
                <a:solidFill>
                  <a:srgbClr val="FF0000"/>
                </a:solidFill>
                <a:latin typeface="Calibri" panose="020F0502020204030204"/>
              </a:rPr>
              <a:t>– Hôm qua bố mẹ em </a:t>
            </a:r>
            <a:r>
              <a:rPr lang="vi-VN" sz="4400" b="1" dirty="0">
                <a:ln w="13462">
                  <a:solidFill>
                    <a:srgbClr val="00B050"/>
                  </a:solidFill>
                  <a:prstDash val="solid"/>
                </a:ln>
                <a:solidFill>
                  <a:srgbClr val="002060"/>
                </a:solidFill>
                <a:latin typeface="Calibri" panose="020F0502020204030204"/>
              </a:rPr>
              <a:t>vắng</a:t>
            </a:r>
            <a:r>
              <a:rPr lang="vi-VN" sz="4400" b="1" dirty="0">
                <a:ln w="13462">
                  <a:solidFill>
                    <a:srgbClr val="00B050"/>
                  </a:solidFill>
                  <a:prstDash val="solid"/>
                </a:ln>
                <a:solidFill>
                  <a:srgbClr val="FF0000"/>
                </a:solidFill>
                <a:latin typeface="Calibri" panose="020F0502020204030204"/>
              </a:rPr>
              <a:t> nhà.</a:t>
            </a:r>
            <a:endParaRPr kumimoji="0" lang="en-US" sz="4400" b="1" i="0" u="none" strike="noStrike" kern="1200" cap="none" spc="0" normalizeH="0" baseline="0" noProof="0" dirty="0">
              <a:ln w="13462">
                <a:solidFill>
                  <a:srgbClr val="00B050"/>
                </a:solidFill>
                <a:prstDash val="solid"/>
              </a:ln>
              <a:solidFill>
                <a:srgbClr val="FF0000"/>
              </a:solidFill>
              <a:effectLst/>
              <a:uLnTx/>
              <a:uFillTx/>
              <a:latin typeface="Calibri" panose="020F0502020204030204"/>
            </a:endParaRPr>
          </a:p>
        </p:txBody>
      </p:sp>
    </p:spTree>
    <p:custDataLst>
      <p:tags r:id="rId1"/>
    </p:custDataLst>
    <p:extLst>
      <p:ext uri="{BB962C8B-B14F-4D97-AF65-F5344CB8AC3E}">
        <p14:creationId xmlns:p14="http://schemas.microsoft.com/office/powerpoint/2010/main" val="1650668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87B0A-AE12-E528-3B97-0B12D0FAEFB8}"/>
              </a:ext>
            </a:extLst>
          </p:cNvPr>
          <p:cNvSpPr txBox="1"/>
          <p:nvPr/>
        </p:nvSpPr>
        <p:spPr>
          <a:xfrm>
            <a:off x="1346809" y="401534"/>
            <a:ext cx="10065377" cy="1077218"/>
          </a:xfrm>
          <a:prstGeom prst="rect">
            <a:avLst/>
          </a:prstGeom>
          <a:noFill/>
        </p:spPr>
        <p:txBody>
          <a:bodyPr wrap="square" rtlCol="0">
            <a:spAutoFit/>
          </a:bodyPr>
          <a:lstStyle/>
          <a:p>
            <a:pPr lvl="0" algn="ctr"/>
            <a:r>
              <a:rPr 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5. </a:t>
            </a:r>
            <a:r>
              <a:rPr lang="vi-VN"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Các câu trong mỗi đoạn văn dưới đây liên kết với nhau bằng cách nào? Từ ngữ nào cho em biết điều đó?</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EF300F-1939-6A78-E80A-E681D11885B9}"/>
              </a:ext>
            </a:extLst>
          </p:cNvPr>
          <p:cNvPicPr>
            <a:picLocks noChangeAspect="1"/>
          </p:cNvPicPr>
          <p:nvPr/>
        </p:nvPicPr>
        <p:blipFill>
          <a:blip r:embed="rId3"/>
          <a:stretch>
            <a:fillRect/>
          </a:stretch>
        </p:blipFill>
        <p:spPr>
          <a:xfrm>
            <a:off x="1783958" y="1488992"/>
            <a:ext cx="8315325" cy="5162550"/>
          </a:xfrm>
          <a:prstGeom prst="rect">
            <a:avLst/>
          </a:prstGeom>
        </p:spPr>
      </p:pic>
    </p:spTree>
    <p:custDataLst>
      <p:tags r:id="rId1"/>
    </p:custDataLst>
    <p:extLst>
      <p:ext uri="{BB962C8B-B14F-4D97-AF65-F5344CB8AC3E}">
        <p14:creationId xmlns:p14="http://schemas.microsoft.com/office/powerpoint/2010/main" val="2229428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D2E52DA-9349-EBA2-D3B1-AEE6C87520CB}"/>
              </a:ext>
            </a:extLst>
          </p:cNvPr>
          <p:cNvPicPr>
            <a:picLocks noChangeAspect="1"/>
          </p:cNvPicPr>
          <p:nvPr/>
        </p:nvPicPr>
        <p:blipFill>
          <a:blip r:embed="rId3"/>
          <a:stretch>
            <a:fillRect/>
          </a:stretch>
        </p:blipFill>
        <p:spPr>
          <a:xfrm>
            <a:off x="1761506" y="471240"/>
            <a:ext cx="9167012" cy="3067607"/>
          </a:xfrm>
          <a:prstGeom prst="rect">
            <a:avLst/>
          </a:prstGeom>
        </p:spPr>
      </p:pic>
      <p:sp>
        <p:nvSpPr>
          <p:cNvPr id="6" name="TextBox 5">
            <a:extLst>
              <a:ext uri="{FF2B5EF4-FFF2-40B4-BE49-F238E27FC236}">
                <a16:creationId xmlns:a16="http://schemas.microsoft.com/office/drawing/2014/main" id="{C4CC491D-64A1-73ED-6E58-9B3D0829A20F}"/>
              </a:ext>
            </a:extLst>
          </p:cNvPr>
          <p:cNvSpPr txBox="1"/>
          <p:nvPr/>
        </p:nvSpPr>
        <p:spPr>
          <a:xfrm>
            <a:off x="1330037" y="3574472"/>
            <a:ext cx="9690265" cy="3046988"/>
          </a:xfrm>
          <a:prstGeom prst="rect">
            <a:avLst/>
          </a:prstGeom>
          <a:noFill/>
        </p:spPr>
        <p:txBody>
          <a:bodyPr wrap="square" rtlCol="0">
            <a:spAutoFit/>
          </a:bodyPr>
          <a:lstStyle/>
          <a:p>
            <a:pPr algn="just"/>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 Liên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kết</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bằng</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cách</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dùng</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ngữ</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thay</a:t>
            </a:r>
            <a:r>
              <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thế</a:t>
            </a:r>
            <a:endPar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Câu 2, 3, 4 liên kết với câu 1 bằng từ </a:t>
            </a:r>
            <a:r>
              <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“chúng” </a:t>
            </a:r>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thay thế cho </a:t>
            </a:r>
            <a:r>
              <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“loài hươu”.</a:t>
            </a:r>
            <a:endPar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Câu 2 liên kết với câu 3 bằng phép lặp từ </a:t>
            </a:r>
            <a:r>
              <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“chúng”.</a:t>
            </a:r>
            <a:endPar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Câu 3 liên kết với câu 4 bằng phép nối </a:t>
            </a:r>
            <a:r>
              <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“thế nhưng” </a:t>
            </a:r>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 phép lặp </a:t>
            </a:r>
            <a:r>
              <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“chúng”. </a:t>
            </a:r>
            <a:endPar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60612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9B8DDF0-C9ED-36FD-B01A-9462D85C7DD8}"/>
              </a:ext>
            </a:extLst>
          </p:cNvPr>
          <p:cNvPicPr>
            <a:picLocks noChangeAspect="1"/>
          </p:cNvPicPr>
          <p:nvPr/>
        </p:nvPicPr>
        <p:blipFill>
          <a:blip r:embed="rId3"/>
          <a:stretch>
            <a:fillRect/>
          </a:stretch>
        </p:blipFill>
        <p:spPr>
          <a:xfrm>
            <a:off x="1801834" y="435181"/>
            <a:ext cx="9021888" cy="3412424"/>
          </a:xfrm>
          <a:prstGeom prst="rect">
            <a:avLst/>
          </a:prstGeom>
        </p:spPr>
      </p:pic>
      <p:sp>
        <p:nvSpPr>
          <p:cNvPr id="7" name="TextBox 6">
            <a:extLst>
              <a:ext uri="{FF2B5EF4-FFF2-40B4-BE49-F238E27FC236}">
                <a16:creationId xmlns:a16="http://schemas.microsoft.com/office/drawing/2014/main" id="{C92E5A50-6CA4-234D-F432-5AC54FF32BCC}"/>
              </a:ext>
            </a:extLst>
          </p:cNvPr>
          <p:cNvSpPr txBox="1"/>
          <p:nvPr/>
        </p:nvSpPr>
        <p:spPr>
          <a:xfrm>
            <a:off x="1389414" y="3883231"/>
            <a:ext cx="9690265" cy="1569660"/>
          </a:xfrm>
          <a:prstGeom prst="rect">
            <a:avLst/>
          </a:prstGeom>
          <a:noFill/>
        </p:spPr>
        <p:txBody>
          <a:bodyPr wrap="square" rtlCol="0">
            <a:spAutoFit/>
          </a:bodyPr>
          <a:lstStyle/>
          <a:p>
            <a:pPr algn="just"/>
            <a:r>
              <a:rPr lang="vi-VN" sz="3200" dirty="0">
                <a:solidFill>
                  <a:srgbClr val="FF0000"/>
                </a:solidFill>
                <a:latin typeface="+mj-lt"/>
                <a:ea typeface="Cambria" panose="02040503050406030204" pitchFamily="18" charset="0"/>
              </a:rPr>
              <a:t>– Đoạn b, các câu liên kết với nhau bằng các cách sau:</a:t>
            </a:r>
          </a:p>
          <a:p>
            <a:pPr algn="just"/>
            <a:r>
              <a:rPr lang="vi-VN" sz="3200" dirty="0">
                <a:solidFill>
                  <a:srgbClr val="FF0000"/>
                </a:solidFill>
                <a:latin typeface="+mj-lt"/>
                <a:ea typeface="Cambria" panose="02040503050406030204" pitchFamily="18" charset="0"/>
              </a:rPr>
              <a:t> + Bằng cách lặp từ ngữ “</a:t>
            </a:r>
            <a:r>
              <a:rPr lang="vi-VN" sz="3200" b="1" dirty="0">
                <a:solidFill>
                  <a:srgbClr val="FF0000"/>
                </a:solidFill>
                <a:latin typeface="+mj-lt"/>
                <a:ea typeface="Cambria" panose="02040503050406030204" pitchFamily="18" charset="0"/>
              </a:rPr>
              <a:t>mùa, Hạ Long, gió”.</a:t>
            </a:r>
          </a:p>
          <a:p>
            <a:pPr algn="just"/>
            <a:r>
              <a:rPr lang="vi-VN" sz="3200" dirty="0">
                <a:solidFill>
                  <a:srgbClr val="FF0000"/>
                </a:solidFill>
                <a:latin typeface="+mj-lt"/>
                <a:ea typeface="Cambria" panose="02040503050406030204" pitchFamily="18" charset="0"/>
              </a:rPr>
              <a:t> + Bằng cách dùng từ nối </a:t>
            </a:r>
            <a:r>
              <a:rPr lang="vi-VN" sz="3200" b="1" dirty="0">
                <a:solidFill>
                  <a:srgbClr val="FF0000"/>
                </a:solidFill>
                <a:latin typeface="+mj-lt"/>
                <a:ea typeface="Cambria" panose="02040503050406030204" pitchFamily="18" charset="0"/>
              </a:rPr>
              <a:t>“song”.</a:t>
            </a:r>
            <a:endParaRPr lang="en-US" sz="3200" b="1" dirty="0">
              <a:solidFill>
                <a:srgbClr val="FF0000"/>
              </a:solidFill>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1251995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2A21A97-F320-94E9-1EAD-1D025669F1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850" b="87300" l="6050" r="57300">
                        <a14:foregroundMark x1="23300" y1="16850" x2="24450" y2="20650"/>
                        <a14:foregroundMark x1="24450" y1="23350" x2="19800" y2="44650"/>
                        <a14:foregroundMark x1="27600" y1="28850" x2="22300" y2="53850"/>
                        <a14:foregroundMark x1="21450" y1="25150" x2="31800" y2="43350"/>
                        <a14:foregroundMark x1="32600" y1="25150" x2="26100" y2="48650"/>
                        <a14:foregroundMark x1="26100" y1="48650" x2="26100" y2="48650"/>
                        <a14:foregroundMark x1="17600" y1="30850" x2="16700" y2="41250"/>
                        <a14:foregroundMark x1="16700" y1="41250" x2="17800" y2="47500"/>
                        <a14:foregroundMark x1="23450" y1="32000" x2="22850" y2="43850"/>
                        <a14:foregroundMark x1="22850" y1="43850" x2="22450" y2="45000"/>
                        <a14:foregroundMark x1="32950" y1="30850" x2="29800" y2="47350"/>
                        <a14:foregroundMark x1="14950" y1="31000" x2="14950" y2="43350"/>
                        <a14:foregroundMark x1="22450" y1="54350" x2="26950" y2="67850"/>
                        <a14:foregroundMark x1="25100" y1="53650" x2="25450" y2="70850"/>
                        <a14:foregroundMark x1="26950" y1="25150" x2="21450" y2="47150"/>
                        <a14:foregroundMark x1="21450" y1="47150" x2="21450" y2="47150"/>
                        <a14:foregroundMark x1="19950" y1="29150" x2="23800" y2="45000"/>
                        <a14:foregroundMark x1="23300" y1="53000" x2="24800" y2="67850"/>
                        <a14:foregroundMark x1="18450" y1="59850" x2="28600" y2="63350"/>
                        <a14:foregroundMark x1="28600" y1="63350" x2="29450" y2="63350"/>
                        <a14:foregroundMark x1="19800" y1="46350" x2="24800" y2="52850"/>
                        <a14:foregroundMark x1="19950" y1="60850" x2="30600" y2="59850"/>
                        <a14:foregroundMark x1="24600" y1="56850" x2="22300" y2="63450"/>
                        <a14:foregroundMark x1="22300" y1="63450" x2="24600" y2="69150"/>
                        <a14:foregroundMark x1="57300" y1="47850" x2="54100" y2="53350"/>
                        <a14:foregroundMark x1="52800" y1="50500" x2="52800" y2="50500"/>
                        <a14:foregroundMark x1="50800" y1="56350" x2="53300" y2="52350"/>
                        <a14:foregroundMark x1="53800" y1="51500" x2="53300" y2="50150"/>
                        <a14:foregroundMark x1="57300" y1="46000" x2="54600" y2="51150"/>
                        <a14:foregroundMark x1="53300" y1="55350" x2="51300" y2="57850"/>
                        <a14:foregroundMark x1="21600" y1="72150" x2="25800" y2="74350"/>
                        <a14:foregroundMark x1="18100" y1="70150" x2="23300" y2="77650"/>
                        <a14:foregroundMark x1="23300" y1="77650" x2="23300" y2="77650"/>
                        <a14:foregroundMark x1="27950" y1="69850" x2="29100" y2="81000"/>
                        <a14:foregroundMark x1="31800" y1="73350" x2="32300" y2="80500"/>
                        <a14:foregroundMark x1="32300" y1="80500" x2="32300" y2="80500"/>
                        <a14:foregroundMark x1="29450" y1="67000" x2="31600" y2="76500"/>
                        <a14:foregroundMark x1="31600" y1="76500" x2="31600" y2="76500"/>
                        <a14:foregroundMark x1="32300" y1="70350" x2="32950" y2="77650"/>
                        <a14:foregroundMark x1="17450" y1="73000" x2="15950" y2="77000"/>
                        <a14:foregroundMark x1="21100" y1="71500" x2="18600" y2="77500"/>
                        <a14:foregroundMark x1="18950" y1="76000" x2="33600" y2="77150"/>
                        <a14:foregroundMark x1="34100" y1="75850" x2="34300" y2="78350"/>
                        <a14:foregroundMark x1="53450" y1="55650" x2="50600" y2="60000"/>
                        <a14:foregroundMark x1="16150" y1="78750" x2="24350" y2="84400"/>
                        <a14:foregroundMark x1="21500" y1="77000" x2="29500" y2="84850"/>
                        <a14:foregroundMark x1="30950" y1="76200" x2="33050" y2="85350"/>
                        <a14:foregroundMark x1="34350" y1="78900" x2="34350" y2="87300"/>
                        <a14:foregroundMark x1="34350" y1="87300" x2="34350" y2="87300"/>
                        <a14:backgroundMark x1="50450" y1="67350" x2="49150" y2="77300"/>
                      </a14:backgroundRemoval>
                    </a14:imgEffect>
                  </a14:imgLayer>
                </a14:imgProps>
              </a:ext>
              <a:ext uri="{28A0092B-C50C-407E-A947-70E740481C1C}">
                <a14:useLocalDpi xmlns:a14="http://schemas.microsoft.com/office/drawing/2010/main" val="0"/>
              </a:ext>
            </a:extLst>
          </a:blip>
          <a:srcRect t="11915" r="39315" b="14645"/>
          <a:stretch/>
        </p:blipFill>
        <p:spPr>
          <a:xfrm>
            <a:off x="-520142" y="1285755"/>
            <a:ext cx="4604512" cy="5572245"/>
          </a:xfrm>
          <a:prstGeom prst="rect">
            <a:avLst/>
          </a:prstGeom>
          <a:effectLst>
            <a:outerShdw blurRad="63500" sx="102000" sy="102000" algn="ctr" rotWithShape="0">
              <a:prstClr val="black">
                <a:alpha val="40000"/>
              </a:prstClr>
            </a:outerShdw>
          </a:effectLst>
        </p:spPr>
      </p:pic>
      <p:grpSp>
        <p:nvGrpSpPr>
          <p:cNvPr id="5" name="Group 4">
            <a:extLst>
              <a:ext uri="{FF2B5EF4-FFF2-40B4-BE49-F238E27FC236}">
                <a16:creationId xmlns:a16="http://schemas.microsoft.com/office/drawing/2014/main" id="{087980A2-30CF-D665-3DA1-6E29E83278C8}"/>
              </a:ext>
            </a:extLst>
          </p:cNvPr>
          <p:cNvGrpSpPr/>
          <p:nvPr/>
        </p:nvGrpSpPr>
        <p:grpSpPr>
          <a:xfrm>
            <a:off x="2055154" y="401692"/>
            <a:ext cx="9452035" cy="1985247"/>
            <a:chOff x="-1348506" y="186909"/>
            <a:chExt cx="11381711" cy="1342591"/>
          </a:xfrm>
        </p:grpSpPr>
        <p:pic>
          <p:nvPicPr>
            <p:cNvPr id="6" name="Picture 5">
              <a:extLst>
                <a:ext uri="{FF2B5EF4-FFF2-40B4-BE49-F238E27FC236}">
                  <a16:creationId xmlns:a16="http://schemas.microsoft.com/office/drawing/2014/main" id="{3E44693D-00DD-C42C-4E30-7AD364914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8" name="TextBox 7">
              <a:extLst>
                <a:ext uri="{FF2B5EF4-FFF2-40B4-BE49-F238E27FC236}">
                  <a16:creationId xmlns:a16="http://schemas.microsoft.com/office/drawing/2014/main" id="{A45A5351-BF61-4071-9E08-35BA37FA51FE}"/>
                </a:ext>
              </a:extLst>
            </p:cNvPr>
            <p:cNvSpPr txBox="1"/>
            <p:nvPr/>
          </p:nvSpPr>
          <p:spPr>
            <a:xfrm flipH="1">
              <a:off x="-512643" y="374020"/>
              <a:ext cx="10045357" cy="936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6. </a:t>
              </a:r>
              <a:r>
                <a:rPr kumimoji="0" 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Viết 2 – 3 câu tả cảnh nơi em ở vào một ngày mưa hoặc một ngày nắng, cho biết biện pháp liên kết câu em đã sử dụng trong đoạn văn.</a:t>
              </a:r>
              <a:endParaRPr kumimoji="0" lang="en-US" sz="2800" b="1" i="0" u="none" strike="noStrike" kern="1200" cap="none" spc="-150" normalizeH="0" baseline="0" noProof="0" dirty="0">
                <a:ln w="12700">
                  <a:solidFill>
                    <a:srgbClr val="C00000"/>
                  </a:solid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9" name="Rectangle: Rounded Corners 8">
            <a:extLst>
              <a:ext uri="{FF2B5EF4-FFF2-40B4-BE49-F238E27FC236}">
                <a16:creationId xmlns:a16="http://schemas.microsoft.com/office/drawing/2014/main" id="{2E92E23C-585B-7564-B6D4-419661A44614}"/>
              </a:ext>
            </a:extLst>
          </p:cNvPr>
          <p:cNvSpPr/>
          <p:nvPr/>
        </p:nvSpPr>
        <p:spPr>
          <a:xfrm>
            <a:off x="3028950" y="2802577"/>
            <a:ext cx="8454489" cy="3788228"/>
          </a:xfrm>
          <a:prstGeom prst="roundRect">
            <a:avLst/>
          </a:prstGeom>
          <a:solidFill>
            <a:schemeClr val="bg1"/>
          </a:solid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ln w="0"/>
                <a:solidFill>
                  <a:schemeClr val="tx1"/>
                </a:solidFill>
                <a:effectLst>
                  <a:outerShdw blurRad="38100" dist="19050" dir="2700000" algn="tl" rotWithShape="0">
                    <a:schemeClr val="dk1">
                      <a:alpha val="40000"/>
                    </a:schemeClr>
                  </a:outerShdw>
                </a:effectLst>
                <a:latin typeface="Calibri" panose="020F0502020204030204"/>
              </a:rPr>
              <a:t>   </a:t>
            </a:r>
            <a:r>
              <a:rPr lang="vi-VN" sz="2800" dirty="0">
                <a:ln w="0"/>
                <a:solidFill>
                  <a:schemeClr val="tx1"/>
                </a:solidFill>
                <a:effectLst>
                  <a:outerShdw blurRad="38100" dist="19050" dir="2700000" algn="tl" rotWithShape="0">
                    <a:schemeClr val="dk1">
                      <a:alpha val="40000"/>
                    </a:schemeClr>
                  </a:outerShdw>
                </a:effectLst>
                <a:latin typeface="+mj-lt"/>
              </a:rPr>
              <a:t>Nơi em ở là một vùng giáp với nhiều đồi núi, nơi có những trận mưa khi nhẹ nhàng, khi xối xả dữ dội. Cơn mưa lên những triền đồi, nước từ khắp nơi bủa về khu đất bằng, nước xối nhau, đuổi nhau dồn về hạ lưu. Thật vậy, nước mưa dữ dội không tiếc thương, cuốn phăng mọi thứ chúng có thể đủ sức cuốn đi, là mưa nhưng mưa không đẹp đẽ, dịu dàng.</a:t>
            </a:r>
            <a:endParaRPr kumimoji="0" 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mj-lt"/>
            </a:endParaRPr>
          </a:p>
        </p:txBody>
      </p:sp>
    </p:spTree>
    <p:custDataLst>
      <p:tags r:id="rId1"/>
    </p:custDataLst>
    <p:extLst>
      <p:ext uri="{BB962C8B-B14F-4D97-AF65-F5344CB8AC3E}">
        <p14:creationId xmlns:p14="http://schemas.microsoft.com/office/powerpoint/2010/main" val="1817685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687" t="5408" r="1687" b="26651"/>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3920" y="2059539"/>
            <a:ext cx="10144161" cy="273892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7740" y="2128070"/>
            <a:ext cx="9636520" cy="2601861"/>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84084" flipH="1">
            <a:off x="1755268" y="2633862"/>
            <a:ext cx="687245" cy="586032"/>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12249" flipH="1">
            <a:off x="9508471" y="2633862"/>
            <a:ext cx="687245" cy="586032"/>
          </a:xfrm>
          <a:prstGeom prst="rect">
            <a:avLst/>
          </a:prstGeom>
        </p:spPr>
      </p:pic>
      <p:pic>
        <p:nvPicPr>
          <p:cNvPr id="11" name="Picture 10">
            <a:extLst>
              <a:ext uri="{FF2B5EF4-FFF2-40B4-BE49-F238E27FC236}">
                <a16:creationId xmlns:a16="http://schemas.microsoft.com/office/drawing/2014/main" id="{1A357E48-AC1B-E296-1955-4AAE593616DC}"/>
              </a:ext>
            </a:extLst>
          </p:cNvPr>
          <p:cNvPicPr>
            <a:picLocks noChangeAspect="1"/>
          </p:cNvPicPr>
          <p:nvPr/>
        </p:nvPicPr>
        <p:blipFill>
          <a:blip r:embed="rId10"/>
          <a:stretch>
            <a:fillRect/>
          </a:stretch>
        </p:blipFill>
        <p:spPr>
          <a:xfrm rot="20744622">
            <a:off x="-209" y="1028723"/>
            <a:ext cx="3913971" cy="1261981"/>
          </a:xfrm>
          <a:prstGeom prst="rect">
            <a:avLst/>
          </a:prstGeom>
        </p:spPr>
      </p:pic>
      <p:pic>
        <p:nvPicPr>
          <p:cNvPr id="5" name="Picture 4">
            <a:extLst>
              <a:ext uri="{FF2B5EF4-FFF2-40B4-BE49-F238E27FC236}">
                <a16:creationId xmlns:a16="http://schemas.microsoft.com/office/drawing/2014/main" id="{A8124AD2-D5FB-28BD-805D-93C2BA59DD18}"/>
              </a:ext>
            </a:extLst>
          </p:cNvPr>
          <p:cNvPicPr>
            <a:picLocks noChangeAspect="1"/>
          </p:cNvPicPr>
          <p:nvPr/>
        </p:nvPicPr>
        <p:blipFill>
          <a:blip r:embed="rId11"/>
          <a:stretch>
            <a:fillRect/>
          </a:stretch>
        </p:blipFill>
        <p:spPr>
          <a:xfrm>
            <a:off x="2729445" y="2110243"/>
            <a:ext cx="6828112" cy="2780017"/>
          </a:xfrm>
          <a:prstGeom prst="rect">
            <a:avLst/>
          </a:prstGeom>
        </p:spPr>
      </p:pic>
    </p:spTree>
    <p:custDataLst>
      <p:tags r:id="rId1"/>
    </p:custDataLst>
    <p:extLst>
      <p:ext uri="{BB962C8B-B14F-4D97-AF65-F5344CB8AC3E}">
        <p14:creationId xmlns:p14="http://schemas.microsoft.com/office/powerpoint/2010/main" val="1569862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687" t="5408" r="1687" b="26651"/>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3920" y="2059539"/>
            <a:ext cx="10144161" cy="356402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7740" y="2128070"/>
            <a:ext cx="9636520" cy="3118300"/>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84084" flipH="1">
            <a:off x="1134937" y="2528713"/>
            <a:ext cx="687245" cy="586032"/>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12249" flipH="1">
            <a:off x="10090705" y="2449558"/>
            <a:ext cx="687245" cy="586032"/>
          </a:xfrm>
          <a:prstGeom prst="rect">
            <a:avLst/>
          </a:prstGeom>
        </p:spPr>
      </p:pic>
      <p:pic>
        <p:nvPicPr>
          <p:cNvPr id="11" name="Picture 10">
            <a:extLst>
              <a:ext uri="{FF2B5EF4-FFF2-40B4-BE49-F238E27FC236}">
                <a16:creationId xmlns:a16="http://schemas.microsoft.com/office/drawing/2014/main" id="{1A357E48-AC1B-E296-1955-4AAE593616DC}"/>
              </a:ext>
            </a:extLst>
          </p:cNvPr>
          <p:cNvPicPr>
            <a:picLocks noChangeAspect="1"/>
          </p:cNvPicPr>
          <p:nvPr/>
        </p:nvPicPr>
        <p:blipFill>
          <a:blip r:embed="rId10"/>
          <a:stretch>
            <a:fillRect/>
          </a:stretch>
        </p:blipFill>
        <p:spPr>
          <a:xfrm rot="20744622">
            <a:off x="-209" y="1028723"/>
            <a:ext cx="3913971" cy="1261981"/>
          </a:xfrm>
          <a:prstGeom prst="rect">
            <a:avLst/>
          </a:prstGeom>
        </p:spPr>
      </p:pic>
      <p:pic>
        <p:nvPicPr>
          <p:cNvPr id="5" name="Picture 4">
            <a:extLst>
              <a:ext uri="{FF2B5EF4-FFF2-40B4-BE49-F238E27FC236}">
                <a16:creationId xmlns:a16="http://schemas.microsoft.com/office/drawing/2014/main" id="{A7844FAB-72B3-D98B-47CB-0E438A98AB47}"/>
              </a:ext>
            </a:extLst>
          </p:cNvPr>
          <p:cNvPicPr>
            <a:picLocks noChangeAspect="1"/>
          </p:cNvPicPr>
          <p:nvPr/>
        </p:nvPicPr>
        <p:blipFill>
          <a:blip r:embed="rId11"/>
          <a:stretch>
            <a:fillRect/>
          </a:stretch>
        </p:blipFill>
        <p:spPr>
          <a:xfrm>
            <a:off x="2055528" y="2201308"/>
            <a:ext cx="8035224" cy="2523963"/>
          </a:xfrm>
          <a:prstGeom prst="rect">
            <a:avLst/>
          </a:prstGeom>
        </p:spPr>
      </p:pic>
      <p:pic>
        <p:nvPicPr>
          <p:cNvPr id="9" name="Picture 8">
            <a:extLst>
              <a:ext uri="{FF2B5EF4-FFF2-40B4-BE49-F238E27FC236}">
                <a16:creationId xmlns:a16="http://schemas.microsoft.com/office/drawing/2014/main" id="{8A8B819C-C33C-B1BE-6D70-489004B28FE6}"/>
              </a:ext>
            </a:extLst>
          </p:cNvPr>
          <p:cNvPicPr>
            <a:picLocks noChangeAspect="1"/>
          </p:cNvPicPr>
          <p:nvPr/>
        </p:nvPicPr>
        <p:blipFill>
          <a:blip r:embed="rId12"/>
          <a:stretch>
            <a:fillRect/>
          </a:stretch>
        </p:blipFill>
        <p:spPr>
          <a:xfrm>
            <a:off x="5004689" y="4204674"/>
            <a:ext cx="2914141" cy="963251"/>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09D2420-BEE1-08A9-3A0E-8784EE95C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3919" y="438913"/>
            <a:ext cx="10144161" cy="3399430"/>
          </a:xfrm>
          <a:prstGeom prst="rect">
            <a:avLst/>
          </a:prstGeom>
        </p:spPr>
      </p:pic>
      <p:pic>
        <p:nvPicPr>
          <p:cNvPr id="4" name="Picture 4">
            <a:extLst>
              <a:ext uri="{FF2B5EF4-FFF2-40B4-BE49-F238E27FC236}">
                <a16:creationId xmlns:a16="http://schemas.microsoft.com/office/drawing/2014/main" id="{6A123D89-A7E3-560E-D860-DC15E1B84F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7739" y="540496"/>
            <a:ext cx="9636520" cy="3229315"/>
          </a:xfrm>
          <a:prstGeom prst="rect">
            <a:avLst/>
          </a:prstGeom>
        </p:spPr>
      </p:pic>
      <p:pic>
        <p:nvPicPr>
          <p:cNvPr id="5" name="Picture 22">
            <a:extLst>
              <a:ext uri="{FF2B5EF4-FFF2-40B4-BE49-F238E27FC236}">
                <a16:creationId xmlns:a16="http://schemas.microsoft.com/office/drawing/2014/main" id="{C7D8D288-FDA1-3574-B408-BFC0D02881F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961249" y="1912654"/>
            <a:ext cx="3745536" cy="2724878"/>
          </a:xfrm>
          <a:prstGeom prst="rect">
            <a:avLst/>
          </a:prstGeom>
        </p:spPr>
      </p:pic>
      <p:sp>
        <p:nvSpPr>
          <p:cNvPr id="6" name="TextBox 5">
            <a:extLst>
              <a:ext uri="{FF2B5EF4-FFF2-40B4-BE49-F238E27FC236}">
                <a16:creationId xmlns:a16="http://schemas.microsoft.com/office/drawing/2014/main" id="{12FD7F1E-5502-012F-8B7F-A6E036E5E907}"/>
              </a:ext>
            </a:extLst>
          </p:cNvPr>
          <p:cNvSpPr txBox="1"/>
          <p:nvPr/>
        </p:nvSpPr>
        <p:spPr>
          <a:xfrm>
            <a:off x="2418233" y="809477"/>
            <a:ext cx="74157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noProof="0" dirty="0" err="1">
                <a:solidFill>
                  <a:srgbClr val="FF0000"/>
                </a:solidFill>
                <a:latin typeface="Times New Roman" panose="02020603050405020304" pitchFamily="18" charset="0"/>
                <a:cs typeface="Times New Roman" panose="02020603050405020304" pitchFamily="18" charset="0"/>
              </a:rPr>
              <a:t>K</a:t>
            </a:r>
            <a:r>
              <a:rPr kumimoji="0" lang="en-US" sz="9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hởi</a:t>
            </a:r>
            <a:r>
              <a:rPr kumimoji="0" lang="en-US" sz="9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9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endParaRPr kumimoji="0" lang="en-US" sz="9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9729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09D2420-BEE1-08A9-3A0E-8784EE95C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3919" y="438913"/>
            <a:ext cx="10144161" cy="3399430"/>
          </a:xfrm>
          <a:prstGeom prst="rect">
            <a:avLst/>
          </a:prstGeom>
        </p:spPr>
      </p:pic>
      <p:pic>
        <p:nvPicPr>
          <p:cNvPr id="4" name="Picture 4">
            <a:extLst>
              <a:ext uri="{FF2B5EF4-FFF2-40B4-BE49-F238E27FC236}">
                <a16:creationId xmlns:a16="http://schemas.microsoft.com/office/drawing/2014/main" id="{6A123D89-A7E3-560E-D860-DC15E1B84F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7739" y="540496"/>
            <a:ext cx="9636520" cy="3229315"/>
          </a:xfrm>
          <a:prstGeom prst="rect">
            <a:avLst/>
          </a:prstGeom>
        </p:spPr>
      </p:pic>
      <p:pic>
        <p:nvPicPr>
          <p:cNvPr id="5" name="Picture 22">
            <a:extLst>
              <a:ext uri="{FF2B5EF4-FFF2-40B4-BE49-F238E27FC236}">
                <a16:creationId xmlns:a16="http://schemas.microsoft.com/office/drawing/2014/main" id="{C7D8D288-FDA1-3574-B408-BFC0D02881F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961249" y="1912654"/>
            <a:ext cx="3745536" cy="2724878"/>
          </a:xfrm>
          <a:prstGeom prst="rect">
            <a:avLst/>
          </a:prstGeom>
        </p:spPr>
      </p:pic>
      <p:sp>
        <p:nvSpPr>
          <p:cNvPr id="6" name="TextBox 5">
            <a:extLst>
              <a:ext uri="{FF2B5EF4-FFF2-40B4-BE49-F238E27FC236}">
                <a16:creationId xmlns:a16="http://schemas.microsoft.com/office/drawing/2014/main" id="{12FD7F1E-5502-012F-8B7F-A6E036E5E907}"/>
              </a:ext>
            </a:extLst>
          </p:cNvPr>
          <p:cNvSpPr txBox="1"/>
          <p:nvPr/>
        </p:nvSpPr>
        <p:spPr>
          <a:xfrm>
            <a:off x="1700784" y="886968"/>
            <a:ext cx="741578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solidFill>
                  <a:srgbClr val="FF0000"/>
                </a:solidFill>
                <a:latin typeface="Times New Roman" panose="02020603050405020304" pitchFamily="18" charset="0"/>
                <a:cs typeface="Times New Roman" panose="02020603050405020304" pitchFamily="18" charset="0"/>
              </a:rPr>
              <a:t>ÔN TẬP</a:t>
            </a:r>
            <a:endParaRPr kumimoji="0" lang="en-US" sz="8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2130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87B0A-AE12-E528-3B97-0B12D0FAEFB8}"/>
              </a:ext>
            </a:extLst>
          </p:cNvPr>
          <p:cNvSpPr txBox="1"/>
          <p:nvPr/>
        </p:nvSpPr>
        <p:spPr>
          <a:xfrm>
            <a:off x="1346810" y="401534"/>
            <a:ext cx="9820894"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 Quan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597AF382-3C1D-070E-779E-2E9064C51618}"/>
              </a:ext>
            </a:extLst>
          </p:cNvPr>
          <p:cNvPicPr>
            <a:picLocks noChangeAspect="1"/>
          </p:cNvPicPr>
          <p:nvPr/>
        </p:nvPicPr>
        <p:blipFill>
          <a:blip r:embed="rId3"/>
          <a:stretch>
            <a:fillRect/>
          </a:stretch>
        </p:blipFill>
        <p:spPr>
          <a:xfrm>
            <a:off x="1120140" y="1608489"/>
            <a:ext cx="6035992" cy="4823743"/>
          </a:xfrm>
          <a:prstGeom prst="rect">
            <a:avLst/>
          </a:prstGeom>
        </p:spPr>
      </p:pic>
      <p:sp>
        <p:nvSpPr>
          <p:cNvPr id="11" name="Speech Bubble: Rectangle with Corners Rounded 10">
            <a:extLst>
              <a:ext uri="{FF2B5EF4-FFF2-40B4-BE49-F238E27FC236}">
                <a16:creationId xmlns:a16="http://schemas.microsoft.com/office/drawing/2014/main" id="{F6C46F46-AB0A-0D3A-8E4F-46986CD5EC0C}"/>
              </a:ext>
            </a:extLst>
          </p:cNvPr>
          <p:cNvSpPr/>
          <p:nvPr/>
        </p:nvSpPr>
        <p:spPr>
          <a:xfrm>
            <a:off x="7418070" y="1383030"/>
            <a:ext cx="4091940" cy="2594610"/>
          </a:xfrm>
          <a:prstGeom prst="wedgeRoundRectCallout">
            <a:avLst>
              <a:gd name="adj1" fmla="val -33961"/>
              <a:gd name="adj2" fmla="val 6822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ea typeface="Cambria" panose="02040503050406030204" pitchFamily="18" charset="0"/>
                <a:cs typeface="Times New Roman" panose="02020603050405020304" pitchFamily="18" charset="0"/>
              </a:rPr>
              <a:t>a. </a:t>
            </a:r>
            <a:r>
              <a:rPr lang="en-US" sz="3200" dirty="0" err="1">
                <a:latin typeface="Times New Roman" panose="02020603050405020304" pitchFamily="18" charset="0"/>
                <a:ea typeface="Cambria" panose="02040503050406030204" pitchFamily="18" charset="0"/>
                <a:cs typeface="Times New Roman" panose="02020603050405020304" pitchFamily="18" charset="0"/>
              </a:rPr>
              <a:t>Nêu</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tên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chủ</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điểm</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đã</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Việt</a:t>
            </a:r>
            <a:r>
              <a:rPr lang="en-US" sz="3200" dirty="0">
                <a:latin typeface="Times New Roman" panose="02020603050405020304" pitchFamily="18" charset="0"/>
                <a:ea typeface="Cambria" panose="02040503050406030204" pitchFamily="18" charset="0"/>
                <a:cs typeface="Times New Roman" panose="02020603050405020304" pitchFamily="18" charset="0"/>
              </a:rPr>
              <a:t> 5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tập</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và</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tập</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hai</a:t>
            </a:r>
            <a:r>
              <a:rPr lang="en-US" sz="3200" dirty="0">
                <a:latin typeface="Times New Roman" panose="020206030504050203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631882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87B0A-AE12-E528-3B97-0B12D0FAEFB8}"/>
              </a:ext>
            </a:extLst>
          </p:cNvPr>
          <p:cNvSpPr txBox="1"/>
          <p:nvPr/>
        </p:nvSpPr>
        <p:spPr>
          <a:xfrm>
            <a:off x="1346810" y="401534"/>
            <a:ext cx="9820894" cy="1200329"/>
          </a:xfrm>
          <a:prstGeom prst="rect">
            <a:avLst/>
          </a:prstGeom>
          <a:noFill/>
        </p:spPr>
        <p:txBody>
          <a:bodyPr wrap="square" rtlCol="0">
            <a:spAutoFit/>
          </a:bodyPr>
          <a:lstStyle/>
          <a:p>
            <a:pPr lvl="0"/>
            <a:r>
              <a:rPr lang="vi-VN" sz="3600" dirty="0">
                <a:solidFill>
                  <a:prstClr val="black"/>
                </a:solidFill>
                <a:latin typeface="+mj-lt"/>
                <a:cs typeface="Arial" panose="020B0604020202020204" pitchFamily="34" charset="0"/>
              </a:rPr>
              <a:t>b. Theo em, bức tranh muốn nói điều gì? Chọn câu trả lời dưới đây hoặc nêu ý kiến của em.</a:t>
            </a:r>
            <a:endParaRPr kumimoji="0" lang="en-US" sz="3600" b="0"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pic>
        <p:nvPicPr>
          <p:cNvPr id="9" name="Picture 8">
            <a:extLst>
              <a:ext uri="{FF2B5EF4-FFF2-40B4-BE49-F238E27FC236}">
                <a16:creationId xmlns:a16="http://schemas.microsoft.com/office/drawing/2014/main" id="{597AF382-3C1D-070E-779E-2E9064C51618}"/>
              </a:ext>
            </a:extLst>
          </p:cNvPr>
          <p:cNvPicPr>
            <a:picLocks noChangeAspect="1"/>
          </p:cNvPicPr>
          <p:nvPr/>
        </p:nvPicPr>
        <p:blipFill>
          <a:blip r:embed="rId4"/>
          <a:stretch>
            <a:fillRect/>
          </a:stretch>
        </p:blipFill>
        <p:spPr>
          <a:xfrm>
            <a:off x="4103370" y="3166838"/>
            <a:ext cx="4286250" cy="3425413"/>
          </a:xfrm>
          <a:prstGeom prst="rect">
            <a:avLst/>
          </a:prstGeom>
        </p:spPr>
      </p:pic>
      <p:pic>
        <p:nvPicPr>
          <p:cNvPr id="4" name="Picture 3">
            <a:extLst>
              <a:ext uri="{FF2B5EF4-FFF2-40B4-BE49-F238E27FC236}">
                <a16:creationId xmlns:a16="http://schemas.microsoft.com/office/drawing/2014/main" id="{C35ADEBF-5405-4244-4351-A4F80F22E3A5}"/>
              </a:ext>
            </a:extLst>
          </p:cNvPr>
          <p:cNvPicPr>
            <a:picLocks noChangeAspect="1"/>
          </p:cNvPicPr>
          <p:nvPr/>
        </p:nvPicPr>
        <p:blipFill>
          <a:blip r:embed="rId5"/>
          <a:stretch>
            <a:fillRect/>
          </a:stretch>
        </p:blipFill>
        <p:spPr>
          <a:xfrm>
            <a:off x="1874520" y="1748790"/>
            <a:ext cx="8420100" cy="1257300"/>
          </a:xfrm>
          <a:prstGeom prst="rect">
            <a:avLst/>
          </a:prstGeom>
        </p:spPr>
      </p:pic>
    </p:spTree>
    <p:custDataLst>
      <p:tags r:id="rId1"/>
    </p:custDataLst>
    <p:extLst>
      <p:ext uri="{BB962C8B-B14F-4D97-AF65-F5344CB8AC3E}">
        <p14:creationId xmlns:p14="http://schemas.microsoft.com/office/powerpoint/2010/main" val="887227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87B0A-AE12-E528-3B97-0B12D0FAEFB8}"/>
              </a:ext>
            </a:extLst>
          </p:cNvPr>
          <p:cNvSpPr txBox="1"/>
          <p:nvPr/>
        </p:nvSpPr>
        <p:spPr>
          <a:xfrm>
            <a:off x="1346809" y="401534"/>
            <a:ext cx="10065377" cy="1077218"/>
          </a:xfrm>
          <a:prstGeom prst="rect">
            <a:avLst/>
          </a:prstGeom>
          <a:noFill/>
        </p:spPr>
        <p:txBody>
          <a:bodyPr wrap="square" rtlCol="0">
            <a:spAutoFit/>
          </a:bodyPr>
          <a:lstStyle/>
          <a:p>
            <a:pPr lvl="0" algn="ctr"/>
            <a:r>
              <a:rPr 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2. </a:t>
            </a:r>
            <a:r>
              <a:rPr lang="vi-VN"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Tóm tắt nội dung 1 – 2 câu chuyện dưới đây. Nêu điều em tâm đắc nhất trong câu chuyện đó và giải thích vì sao.</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CB70D1C-B16F-5A7C-83D4-7EF8585134AB}"/>
              </a:ext>
            </a:extLst>
          </p:cNvPr>
          <p:cNvPicPr>
            <a:picLocks noChangeAspect="1"/>
          </p:cNvPicPr>
          <p:nvPr/>
        </p:nvPicPr>
        <p:blipFill>
          <a:blip r:embed="rId3"/>
          <a:stretch>
            <a:fillRect/>
          </a:stretch>
        </p:blipFill>
        <p:spPr>
          <a:xfrm>
            <a:off x="1049296" y="2151908"/>
            <a:ext cx="9588382" cy="1755074"/>
          </a:xfrm>
          <a:prstGeom prst="rect">
            <a:avLst/>
          </a:prstGeom>
        </p:spPr>
      </p:pic>
    </p:spTree>
    <p:custDataLst>
      <p:tags r:id="rId1"/>
    </p:custDataLst>
    <p:extLst>
      <p:ext uri="{BB962C8B-B14F-4D97-AF65-F5344CB8AC3E}">
        <p14:creationId xmlns:p14="http://schemas.microsoft.com/office/powerpoint/2010/main" val="1779289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14159E7-4FC1-4180-9379-983CE8574828}"/>
              </a:ext>
            </a:extLst>
          </p:cNvPr>
          <p:cNvPicPr>
            <a:picLocks noChangeAspect="1"/>
          </p:cNvPicPr>
          <p:nvPr/>
        </p:nvPicPr>
        <p:blipFill>
          <a:blip r:embed="rId3"/>
          <a:stretch>
            <a:fillRect/>
          </a:stretch>
        </p:blipFill>
        <p:spPr>
          <a:xfrm>
            <a:off x="631310" y="1817274"/>
            <a:ext cx="4325548" cy="3110985"/>
          </a:xfrm>
          <a:prstGeom prst="rect">
            <a:avLst/>
          </a:prstGeom>
        </p:spPr>
      </p:pic>
      <p:sp>
        <p:nvSpPr>
          <p:cNvPr id="5" name="Rectangle: Rounded Corners 4">
            <a:extLst>
              <a:ext uri="{FF2B5EF4-FFF2-40B4-BE49-F238E27FC236}">
                <a16:creationId xmlns:a16="http://schemas.microsoft.com/office/drawing/2014/main" id="{B3D19E96-8347-5ADE-2381-C320C46355E0}"/>
              </a:ext>
            </a:extLst>
          </p:cNvPr>
          <p:cNvSpPr/>
          <p:nvPr/>
        </p:nvSpPr>
        <p:spPr>
          <a:xfrm>
            <a:off x="5082640" y="391886"/>
            <a:ext cx="6400800" cy="3610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Tóm tắt câu chuyện Người thầy của muôn đời: </a:t>
            </a:r>
            <a:r>
              <a:rPr lang="vi-VN" sz="2200" dirty="0">
                <a:latin typeface="Cambria" panose="02040503050406030204" pitchFamily="18" charset="0"/>
                <a:ea typeface="Cambria" panose="02040503050406030204" pitchFamily="18" charset="0"/>
              </a:rPr>
              <a:t>Thầy Chu Văn An là nhà giáo nổi tiếng, được nhiều học trò theo học. Năm ấy, đến ngày mừng thọ cụ tròn sáu mươi tuổi, học trò bốn phương tề tựu thăm cụ, dâng biếu cụ quà. Cụ hỏi thăm công việc từng người, bảo ban học trò rồi dẫn học trò tới nhà thầy của mình. Học trò hàng lối đi theo, tới sân, cụ và các trò vái lạy thầy giáo già. Các học trò khi ấy được học bài học thấm thía về nghĩa thầy trò.</a:t>
            </a:r>
            <a:endParaRPr lang="en-US" sz="2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F1F9C03-E723-D478-A88B-508587BD718C}"/>
              </a:ext>
            </a:extLst>
          </p:cNvPr>
          <p:cNvSpPr/>
          <p:nvPr/>
        </p:nvSpPr>
        <p:spPr>
          <a:xfrm>
            <a:off x="5225143" y="4156365"/>
            <a:ext cx="6210795" cy="2315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Điều em tâm đắc nhất trong câu chuyện này </a:t>
            </a:r>
            <a:r>
              <a:rPr lang="vi-VN" sz="2200" dirty="0">
                <a:latin typeface="Cambria" panose="02040503050406030204" pitchFamily="18" charset="0"/>
                <a:ea typeface="Cambria" panose="02040503050406030204" pitchFamily="18" charset="0"/>
              </a:rPr>
              <a:t>là cụ giáo Chu dẫn tất cả trò của mình sang nhà thầy giáo cũ, vì em nghĩ cụ Chu không đi một mình, cùng rủ học trò có lẽ vì ý đồ tốt. Cụ muốn thầy học trò biết mình cũng trọng nghĩa thầy trò, không quên ơn người cũ; ý nhắc học trò cũng cần trọng nghĩa thầy trò đến suốt đời.</a:t>
            </a:r>
            <a:endParaRPr lang="en-US" sz="2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603872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87B0A-AE12-E528-3B97-0B12D0FAEFB8}"/>
              </a:ext>
            </a:extLst>
          </p:cNvPr>
          <p:cNvSpPr txBox="1"/>
          <p:nvPr/>
        </p:nvSpPr>
        <p:spPr>
          <a:xfrm>
            <a:off x="1346809" y="401534"/>
            <a:ext cx="10065377" cy="707886"/>
          </a:xfrm>
          <a:prstGeom prst="rect">
            <a:avLst/>
          </a:prstGeom>
          <a:noFill/>
        </p:spPr>
        <p:txBody>
          <a:bodyPr wrap="square" rtlCol="0">
            <a:spAutoFit/>
          </a:bodyPr>
          <a:lstStyle/>
          <a:p>
            <a:pPr lvl="0" algn="ct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3.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Chọn</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từ</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thích</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thay</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cho</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mỗi</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bông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hoa</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50E84DE-A4EB-D09C-62B1-1ACD7EF113BD}"/>
              </a:ext>
            </a:extLst>
          </p:cNvPr>
          <p:cNvPicPr>
            <a:picLocks noChangeAspect="1"/>
          </p:cNvPicPr>
          <p:nvPr/>
        </p:nvPicPr>
        <p:blipFill>
          <a:blip r:embed="rId3"/>
          <a:stretch>
            <a:fillRect/>
          </a:stretch>
        </p:blipFill>
        <p:spPr>
          <a:xfrm>
            <a:off x="1684439" y="1278638"/>
            <a:ext cx="8629603" cy="977674"/>
          </a:xfrm>
          <a:prstGeom prst="rect">
            <a:avLst/>
          </a:prstGeom>
        </p:spPr>
      </p:pic>
      <p:sp>
        <p:nvSpPr>
          <p:cNvPr id="8" name="TextBox 7">
            <a:extLst>
              <a:ext uri="{FF2B5EF4-FFF2-40B4-BE49-F238E27FC236}">
                <a16:creationId xmlns:a16="http://schemas.microsoft.com/office/drawing/2014/main" id="{B3CD40EA-94CD-A7CE-65A9-FEDA19D9B694}"/>
              </a:ext>
            </a:extLst>
          </p:cNvPr>
          <p:cNvSpPr txBox="1"/>
          <p:nvPr/>
        </p:nvSpPr>
        <p:spPr>
          <a:xfrm>
            <a:off x="1567542" y="2420173"/>
            <a:ext cx="9334005" cy="4144596"/>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Đông</a:t>
            </a:r>
            <a:r>
              <a:rPr lang="vi-VN" sz="3600" b="0" i="0" dirty="0">
                <a:solidFill>
                  <a:srgbClr val="000000"/>
                </a:solidFill>
                <a:effectLst/>
                <a:latin typeface="Cambria" panose="02040503050406030204" pitchFamily="18" charset="0"/>
                <a:ea typeface="Cambria" panose="02040503050406030204" pitchFamily="18" charset="0"/>
              </a:rPr>
              <a:t> như kiến.</a:t>
            </a:r>
          </a:p>
          <a:p>
            <a:pPr algn="just">
              <a:lnSpc>
                <a:spcPct val="150000"/>
              </a:lnSpc>
            </a:pPr>
            <a:r>
              <a:rPr lang="vi-VN" sz="3600" b="0" i="0" dirty="0">
                <a:solidFill>
                  <a:srgbClr val="000000"/>
                </a:solidFill>
                <a:effectLst/>
                <a:latin typeface="Cambria" panose="02040503050406030204" pitchFamily="18" charset="0"/>
                <a:ea typeface="Cambria" panose="02040503050406030204" pitchFamily="18" charset="0"/>
              </a:rPr>
              <a:t>b. Năng mưa thì giếng năng </a:t>
            </a:r>
            <a:r>
              <a:rPr lang="vi-VN" sz="3600" b="1" i="0" dirty="0">
                <a:solidFill>
                  <a:srgbClr val="000000"/>
                </a:solidFill>
                <a:effectLst/>
                <a:latin typeface="Cambria" panose="02040503050406030204" pitchFamily="18" charset="0"/>
                <a:ea typeface="Cambria" panose="02040503050406030204" pitchFamily="18" charset="0"/>
              </a:rPr>
              <a:t>đầy.</a:t>
            </a:r>
            <a:endParaRPr lang="vi-VN" sz="3600" b="0"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3600" b="0" i="0" dirty="0">
                <a:solidFill>
                  <a:srgbClr val="000000"/>
                </a:solidFill>
                <a:effectLst/>
                <a:latin typeface="Cambria" panose="02040503050406030204" pitchFamily="18" charset="0"/>
                <a:ea typeface="Cambria" panose="02040503050406030204" pitchFamily="18" charset="0"/>
              </a:rPr>
              <a:t>c. </a:t>
            </a:r>
            <a:r>
              <a:rPr lang="vi-VN" sz="3600" b="1" i="0" dirty="0">
                <a:solidFill>
                  <a:srgbClr val="000000"/>
                </a:solidFill>
                <a:effectLst/>
                <a:latin typeface="Cambria" panose="02040503050406030204" pitchFamily="18" charset="0"/>
                <a:ea typeface="Cambria" panose="02040503050406030204" pitchFamily="18" charset="0"/>
              </a:rPr>
              <a:t>Nhiều</a:t>
            </a:r>
            <a:r>
              <a:rPr lang="vi-VN" sz="3600" b="0" i="0" dirty="0">
                <a:solidFill>
                  <a:srgbClr val="000000"/>
                </a:solidFill>
                <a:effectLst/>
                <a:latin typeface="Cambria" panose="02040503050406030204" pitchFamily="18" charset="0"/>
                <a:ea typeface="Cambria" panose="02040503050406030204" pitchFamily="18" charset="0"/>
              </a:rPr>
              <a:t> sao thì nắng, vắng sao thì mưa.</a:t>
            </a:r>
          </a:p>
          <a:p>
            <a:pPr algn="just">
              <a:lnSpc>
                <a:spcPct val="150000"/>
              </a:lnSpc>
            </a:pPr>
            <a:r>
              <a:rPr lang="vi-VN" sz="3600" b="0" i="0" dirty="0">
                <a:solidFill>
                  <a:srgbClr val="000000"/>
                </a:solidFill>
                <a:effectLst/>
                <a:latin typeface="Cambria" panose="02040503050406030204" pitchFamily="18" charset="0"/>
                <a:ea typeface="Cambria" panose="02040503050406030204" pitchFamily="18" charset="0"/>
              </a:rPr>
              <a:t>d.     Con ơi nhớ lấy câu này</a:t>
            </a:r>
          </a:p>
          <a:p>
            <a:pPr algn="just">
              <a:lnSpc>
                <a:spcPct val="150000"/>
              </a:lnSpc>
            </a:pPr>
            <a:r>
              <a:rPr lang="vi-VN" sz="3600" b="0" i="0" dirty="0">
                <a:solidFill>
                  <a:srgbClr val="000000"/>
                </a:solidFill>
                <a:effectLst/>
                <a:latin typeface="Cambria" panose="02040503050406030204" pitchFamily="18" charset="0"/>
                <a:ea typeface="Cambria" panose="02040503050406030204" pitchFamily="18" charset="0"/>
              </a:rPr>
              <a:t> Sông sâu chớ lội, đò </a:t>
            </a:r>
            <a:r>
              <a:rPr lang="vi-VN" sz="3600" b="1" i="0" dirty="0">
                <a:solidFill>
                  <a:srgbClr val="000000"/>
                </a:solidFill>
                <a:effectLst/>
                <a:latin typeface="Cambria" panose="02040503050406030204" pitchFamily="18" charset="0"/>
                <a:ea typeface="Cambria" panose="02040503050406030204" pitchFamily="18" charset="0"/>
              </a:rPr>
              <a:t>đầy</a:t>
            </a:r>
            <a:r>
              <a:rPr lang="vi-VN" sz="3600" b="0" i="0" dirty="0">
                <a:solidFill>
                  <a:srgbClr val="000000"/>
                </a:solidFill>
                <a:effectLst/>
                <a:latin typeface="Cambria" panose="02040503050406030204" pitchFamily="18" charset="0"/>
                <a:ea typeface="Cambria" panose="02040503050406030204" pitchFamily="18" charset="0"/>
              </a:rPr>
              <a:t> chớ qua.</a:t>
            </a:r>
          </a:p>
        </p:txBody>
      </p:sp>
      <p:pic>
        <p:nvPicPr>
          <p:cNvPr id="1028" name="Picture 4" descr="Hoa Cúc Xanh Png | Công cụ đồ họa PSD Tải xuống miễn phí - Pikbest">
            <a:extLst>
              <a:ext uri="{FF2B5EF4-FFF2-40B4-BE49-F238E27FC236}">
                <a16:creationId xmlns:a16="http://schemas.microsoft.com/office/drawing/2014/main" id="{605E6BD8-8B4F-2C1E-9326-73BDC34A78C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00102" y="2101932"/>
            <a:ext cx="1786246" cy="15141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a Cúc Xanh Png | Công cụ đồ họa PSD Tải xuống miễn phí - Pikbest">
            <a:extLst>
              <a:ext uri="{FF2B5EF4-FFF2-40B4-BE49-F238E27FC236}">
                <a16:creationId xmlns:a16="http://schemas.microsoft.com/office/drawing/2014/main" id="{3CCAC9F2-2501-2946-D4B3-0F48C194786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92735" y="2885704"/>
            <a:ext cx="1786246" cy="1514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a Cúc Xanh Png | Công cụ đồ họa PSD Tải xuống miễn phí - Pikbest">
            <a:extLst>
              <a:ext uri="{FF2B5EF4-FFF2-40B4-BE49-F238E27FC236}">
                <a16:creationId xmlns:a16="http://schemas.microsoft.com/office/drawing/2014/main" id="{EB177412-D5D2-691B-EDFD-8FAC0BB3482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847602" y="3942608"/>
            <a:ext cx="1786246" cy="12944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a Cúc Xanh Png | Công cụ đồ họa PSD Tải xuống miễn phí - Pikbest">
            <a:extLst>
              <a:ext uri="{FF2B5EF4-FFF2-40B4-BE49-F238E27FC236}">
                <a16:creationId xmlns:a16="http://schemas.microsoft.com/office/drawing/2014/main" id="{A59E9656-0236-63F5-4C71-EB05427D976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410202" y="5741718"/>
            <a:ext cx="1316920" cy="11162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9095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28"/>
                                        </p:tgtEl>
                                        <p:attrNameLst>
                                          <p:attrName>ppt_w</p:attrName>
                                        </p:attrNameLst>
                                      </p:cBhvr>
                                      <p:tavLst>
                                        <p:tav tm="0">
                                          <p:val>
                                            <p:strVal val="ppt_w"/>
                                          </p:val>
                                        </p:tav>
                                        <p:tav tm="100000">
                                          <p:val>
                                            <p:fltVal val="0"/>
                                          </p:val>
                                        </p:tav>
                                      </p:tavLst>
                                    </p:anim>
                                    <p:anim calcmode="lin" valueType="num">
                                      <p:cBhvr>
                                        <p:cTn id="7" dur="500"/>
                                        <p:tgtEl>
                                          <p:spTgt spid="1028"/>
                                        </p:tgtEl>
                                        <p:attrNameLst>
                                          <p:attrName>ppt_h</p:attrName>
                                        </p:attrNameLst>
                                      </p:cBhvr>
                                      <p:tavLst>
                                        <p:tav tm="0">
                                          <p:val>
                                            <p:strVal val="ppt_h"/>
                                          </p:val>
                                        </p:tav>
                                        <p:tav tm="100000">
                                          <p:val>
                                            <p:fltVal val="0"/>
                                          </p:val>
                                        </p:tav>
                                      </p:tavLst>
                                    </p:anim>
                                    <p:animEffect transition="out" filter="fade">
                                      <p:cBhvr>
                                        <p:cTn id="8" dur="500"/>
                                        <p:tgtEl>
                                          <p:spTgt spid="1028"/>
                                        </p:tgtEl>
                                      </p:cBhvr>
                                    </p:animEffect>
                                    <p:set>
                                      <p:cBhvr>
                                        <p:cTn id="9" dur="1" fill="hold">
                                          <p:stCondLst>
                                            <p:cond delay="499"/>
                                          </p:stCondLst>
                                        </p:cTn>
                                        <p:tgtEl>
                                          <p:spTgt spid="102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1"/>
                                        </p:tgtEl>
                                        <p:attrNameLst>
                                          <p:attrName>ppt_w</p:attrName>
                                        </p:attrNameLst>
                                      </p:cBhvr>
                                      <p:tavLst>
                                        <p:tav tm="0">
                                          <p:val>
                                            <p:strVal val="ppt_w"/>
                                          </p:val>
                                        </p:tav>
                                        <p:tav tm="100000">
                                          <p:val>
                                            <p:fltVal val="0"/>
                                          </p:val>
                                        </p:tav>
                                      </p:tavLst>
                                    </p:anim>
                                    <p:anim calcmode="lin" valueType="num">
                                      <p:cBhvr>
                                        <p:cTn id="28" dur="500"/>
                                        <p:tgtEl>
                                          <p:spTgt spid="11"/>
                                        </p:tgtEl>
                                        <p:attrNameLst>
                                          <p:attrName>ppt_h</p:attrName>
                                        </p:attrNameLst>
                                      </p:cBhvr>
                                      <p:tavLst>
                                        <p:tav tm="0">
                                          <p:val>
                                            <p:strVal val="ppt_h"/>
                                          </p:val>
                                        </p:tav>
                                        <p:tav tm="100000">
                                          <p:val>
                                            <p:fltVal val="0"/>
                                          </p:val>
                                        </p:tav>
                                      </p:tavLst>
                                    </p:anim>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AEEA908-30E8-467F-B0E9-50A1B092C7F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2. ÔN TẬP VÀ ĐÁNH GIÁ CUỐI NĂM HỌC"/>
</p:tagLst>
</file>

<file path=ppt/tags/tag10.xml><?xml version="1.0" encoding="utf-8"?>
<p:tagLst xmlns:a="http://schemas.openxmlformats.org/drawingml/2006/main" xmlns:r="http://schemas.openxmlformats.org/officeDocument/2006/relationships" xmlns:p="http://schemas.openxmlformats.org/presentationml/2006/main">
  <p:tag name="GENSWF_SLIDE_UID" val="{F398447E-2FD7-411A-91EF-F79CD4C51DDF}:302"/>
</p:tagLst>
</file>

<file path=ppt/tags/tag11.xml><?xml version="1.0" encoding="utf-8"?>
<p:tagLst xmlns:a="http://schemas.openxmlformats.org/drawingml/2006/main" xmlns:r="http://schemas.openxmlformats.org/officeDocument/2006/relationships" xmlns:p="http://schemas.openxmlformats.org/presentationml/2006/main">
  <p:tag name="GENSWF_SLIDE_UID" val="{1C6EB7C9-FA4E-4A90-8C7E-336B80B75887}:303"/>
</p:tagLst>
</file>

<file path=ppt/tags/tag12.xml><?xml version="1.0" encoding="utf-8"?>
<p:tagLst xmlns:a="http://schemas.openxmlformats.org/drawingml/2006/main" xmlns:r="http://schemas.openxmlformats.org/officeDocument/2006/relationships" xmlns:p="http://schemas.openxmlformats.org/presentationml/2006/main">
  <p:tag name="GENSWF_SLIDE_UID" val="{85FE6625-6DBF-473E-9958-8A2009645739}:304"/>
</p:tagLst>
</file>

<file path=ppt/tags/tag13.xml><?xml version="1.0" encoding="utf-8"?>
<p:tagLst xmlns:a="http://schemas.openxmlformats.org/drawingml/2006/main" xmlns:r="http://schemas.openxmlformats.org/officeDocument/2006/relationships" xmlns:p="http://schemas.openxmlformats.org/presentationml/2006/main">
  <p:tag name="GENSWF_SLIDE_UID" val="{B4C7BF72-400E-40D0-870C-CD0596CE5048}:305"/>
</p:tagLst>
</file>

<file path=ppt/tags/tag14.xml><?xml version="1.0" encoding="utf-8"?>
<p:tagLst xmlns:a="http://schemas.openxmlformats.org/drawingml/2006/main" xmlns:r="http://schemas.openxmlformats.org/officeDocument/2006/relationships" xmlns:p="http://schemas.openxmlformats.org/presentationml/2006/main">
  <p:tag name="GENSWF_SLIDE_UID" val="{B9D8BE4E-8330-43DC-A911-47F08C2BA072}:306"/>
</p:tagLst>
</file>

<file path=ppt/tags/tag15.xml><?xml version="1.0" encoding="utf-8"?>
<p:tagLst xmlns:a="http://schemas.openxmlformats.org/drawingml/2006/main" xmlns:r="http://schemas.openxmlformats.org/officeDocument/2006/relationships" xmlns:p="http://schemas.openxmlformats.org/presentationml/2006/main">
  <p:tag name="GENSWF_SLIDE_UID" val="{48996C0D-5A5B-4FB3-8EE4-01BF3F562BDD}:307"/>
</p:tagLst>
</file>

<file path=ppt/tags/tag16.xml><?xml version="1.0" encoding="utf-8"?>
<p:tagLst xmlns:a="http://schemas.openxmlformats.org/drawingml/2006/main" xmlns:r="http://schemas.openxmlformats.org/officeDocument/2006/relationships" xmlns:p="http://schemas.openxmlformats.org/presentationml/2006/main">
  <p:tag name="GENSWF_SLIDE_UID" val="{2606FDB2-42B1-4B2F-B29E-A6E443755060}:289"/>
</p:tagLst>
</file>

<file path=ppt/tags/tag2.xml><?xml version="1.0" encoding="utf-8"?>
<p:tagLst xmlns:a="http://schemas.openxmlformats.org/drawingml/2006/main" xmlns:r="http://schemas.openxmlformats.org/officeDocument/2006/relationships" xmlns:p="http://schemas.openxmlformats.org/presentationml/2006/main">
  <p:tag name="GENSWF_SLIDE_UID" val="{2E79AF14-ABFA-4C89-A9F1-856788D7F398}:308"/>
</p:tagLst>
</file>

<file path=ppt/tags/tag3.xml><?xml version="1.0" encoding="utf-8"?>
<p:tagLst xmlns:a="http://schemas.openxmlformats.org/drawingml/2006/main" xmlns:r="http://schemas.openxmlformats.org/officeDocument/2006/relationships" xmlns:p="http://schemas.openxmlformats.org/presentationml/2006/main">
  <p:tag name="GENSWF_SLIDE_UID" val="{C765075B-42B7-4860-BE0E-60AD3CCC0215}:258"/>
</p:tagLst>
</file>

<file path=ppt/tags/tag4.xml><?xml version="1.0" encoding="utf-8"?>
<p:tagLst xmlns:a="http://schemas.openxmlformats.org/drawingml/2006/main" xmlns:r="http://schemas.openxmlformats.org/officeDocument/2006/relationships" xmlns:p="http://schemas.openxmlformats.org/presentationml/2006/main">
  <p:tag name="GENSWF_SLIDE_UID" val="{E15A8974-2954-4031-985A-A87A2DAD5A75}:295"/>
</p:tagLst>
</file>

<file path=ppt/tags/tag5.xml><?xml version="1.0" encoding="utf-8"?>
<p:tagLst xmlns:a="http://schemas.openxmlformats.org/drawingml/2006/main" xmlns:r="http://schemas.openxmlformats.org/officeDocument/2006/relationships" xmlns:p="http://schemas.openxmlformats.org/presentationml/2006/main">
  <p:tag name="GENSWF_SLIDE_UID" val="{528A9134-04C9-40AD-B889-6FAD524B9C7D}:297"/>
</p:tagLst>
</file>

<file path=ppt/tags/tag6.xml><?xml version="1.0" encoding="utf-8"?>
<p:tagLst xmlns:a="http://schemas.openxmlformats.org/drawingml/2006/main" xmlns:r="http://schemas.openxmlformats.org/officeDocument/2006/relationships" xmlns:p="http://schemas.openxmlformats.org/presentationml/2006/main">
  <p:tag name="GENSWF_SLIDE_UID" val="{2C7092E4-5FA4-4C57-A8CF-3C9D40FEFE6B}:298"/>
</p:tagLst>
</file>

<file path=ppt/tags/tag7.xml><?xml version="1.0" encoding="utf-8"?>
<p:tagLst xmlns:a="http://schemas.openxmlformats.org/drawingml/2006/main" xmlns:r="http://schemas.openxmlformats.org/officeDocument/2006/relationships" xmlns:p="http://schemas.openxmlformats.org/presentationml/2006/main">
  <p:tag name="GENSWF_SLIDE_UID" val="{23B1DF57-F215-4728-81F3-938DEA1D6D34}:299"/>
</p:tagLst>
</file>

<file path=ppt/tags/tag8.xml><?xml version="1.0" encoding="utf-8"?>
<p:tagLst xmlns:a="http://schemas.openxmlformats.org/drawingml/2006/main" xmlns:r="http://schemas.openxmlformats.org/officeDocument/2006/relationships" xmlns:p="http://schemas.openxmlformats.org/presentationml/2006/main">
  <p:tag name="GENSWF_SLIDE_UID" val="{99B8F150-1A54-466D-AD6C-AE3A3DEF5309}:300"/>
</p:tagLst>
</file>

<file path=ppt/tags/tag9.xml><?xml version="1.0" encoding="utf-8"?>
<p:tagLst xmlns:a="http://schemas.openxmlformats.org/drawingml/2006/main" xmlns:r="http://schemas.openxmlformats.org/officeDocument/2006/relationships" xmlns:p="http://schemas.openxmlformats.org/presentationml/2006/main">
  <p:tag name="GENSWF_SLIDE_UID" val="{6492C718-4732-4040-94B0-6E02C7340709}:30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241</TotalTime>
  <Words>788</Words>
  <Application>Microsoft Office PowerPoint</Application>
  <PresentationFormat>Widescreen</PresentationFormat>
  <Paragraphs>38</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 ÔN TẬP VÀ ĐÁNH GIÁ CUỐI NĂM HỌC</dc:title>
  <dc:subject>9Slide.vn</dc:subject>
  <dc:creator>Huong Thao - 0972115126</dc:creator>
  <dc:description>9Slide.vn</dc:description>
  <cp:lastModifiedBy>Minh Ngọc Bùi</cp:lastModifiedBy>
  <cp:revision>42</cp:revision>
  <dcterms:created xsi:type="dcterms:W3CDTF">2023-01-11T03:37:44Z</dcterms:created>
  <dcterms:modified xsi:type="dcterms:W3CDTF">2025-05-11T14:03:25Z</dcterms:modified>
  <cp:category>9Slide.vn</cp:category>
</cp:coreProperties>
</file>