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77" r:id="rId2"/>
    <p:sldId id="351" r:id="rId3"/>
    <p:sldId id="335" r:id="rId4"/>
    <p:sldId id="323" r:id="rId5"/>
    <p:sldId id="352" r:id="rId6"/>
    <p:sldId id="334" r:id="rId7"/>
    <p:sldId id="363" r:id="rId8"/>
    <p:sldId id="371" r:id="rId9"/>
    <p:sldId id="372" r:id="rId10"/>
    <p:sldId id="373" r:id="rId11"/>
    <p:sldId id="374" r:id="rId12"/>
    <p:sldId id="375" r:id="rId13"/>
    <p:sldId id="376" r:id="rId14"/>
    <p:sldId id="359" r:id="rId15"/>
  </p:sldIdLst>
  <p:sldSz cx="12192000" cy="6858000"/>
  <p:notesSz cx="6858000" cy="9144000"/>
  <p:custDataLst>
    <p:tags r:id="rId17"/>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89FDBE"/>
    <a:srgbClr val="0099FF"/>
    <a:srgbClr val="FA8AFD"/>
    <a:srgbClr val="C379F7"/>
    <a:srgbClr val="7DAFFF"/>
    <a:srgbClr val="FDB26A"/>
    <a:srgbClr val="FF8178"/>
    <a:srgbClr val="FA8CFD"/>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59" d="100"/>
          <a:sy n="59" d="100"/>
        </p:scale>
        <p:origin x="9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8B56F6-9C0A-4184-B6DA-96C7C128A1B2}" type="datetimeFigureOut">
              <a:rPr lang="en-US" smtClean="0"/>
              <a:t>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6952CA-DD9A-4E9B-A9E7-734BF987C20E}" type="slidenum">
              <a:rPr lang="en-US" smtClean="0"/>
              <a:t>‹#›</a:t>
            </a:fld>
            <a:endParaRPr lang="en-US"/>
          </a:p>
        </p:txBody>
      </p:sp>
    </p:spTree>
    <p:extLst>
      <p:ext uri="{BB962C8B-B14F-4D97-AF65-F5344CB8AC3E}">
        <p14:creationId xmlns:p14="http://schemas.microsoft.com/office/powerpoint/2010/main" val="4110726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03F92C-6E8D-4B3E-962D-4DEE00D4E41A}" type="slidenum">
              <a:rPr lang="en-US" smtClean="0"/>
              <a:t>1</a:t>
            </a:fld>
            <a:endParaRPr lang="en-US"/>
          </a:p>
        </p:txBody>
      </p:sp>
    </p:spTree>
    <p:extLst>
      <p:ext uri="{BB962C8B-B14F-4D97-AF65-F5344CB8AC3E}">
        <p14:creationId xmlns:p14="http://schemas.microsoft.com/office/powerpoint/2010/main" val="872122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ECD33-7EE1-B918-1A3D-C320685920A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815D9E-A7C4-8DCF-8349-8E072C83370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7DA896-450F-5BA1-3F95-A6C675AB131F}"/>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5/11/2025</a:t>
            </a:fld>
            <a:endParaRPr lang="en-US"/>
          </a:p>
        </p:txBody>
      </p:sp>
      <p:sp>
        <p:nvSpPr>
          <p:cNvPr id="5" name="Footer Placeholder 4">
            <a:extLst>
              <a:ext uri="{FF2B5EF4-FFF2-40B4-BE49-F238E27FC236}">
                <a16:creationId xmlns:a16="http://schemas.microsoft.com/office/drawing/2014/main" id="{F50C235F-5E19-214F-A641-AD5EBAFD69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7DD62D3-6E99-2873-C9F1-7B974D55858A}"/>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1263899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79F51-A9E7-233B-FFE4-233F49A09C3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591911-5089-4C05-7DD6-1B3B9AF4E02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21005D-0D57-1EA8-55D1-D95F2A97421B}"/>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5/11/2025</a:t>
            </a:fld>
            <a:endParaRPr lang="en-US"/>
          </a:p>
        </p:txBody>
      </p:sp>
      <p:sp>
        <p:nvSpPr>
          <p:cNvPr id="5" name="Footer Placeholder 4">
            <a:extLst>
              <a:ext uri="{FF2B5EF4-FFF2-40B4-BE49-F238E27FC236}">
                <a16:creationId xmlns:a16="http://schemas.microsoft.com/office/drawing/2014/main" id="{76EE5E21-09BB-ED8A-F9B9-19DBC1E65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7318842-4BE2-A049-81D9-ADF5CFA7D774}"/>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70733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14F572-5795-D8A5-49AF-52A555AF276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28D6AA-6F80-91C9-53CD-B597A9FCF7F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5BE13-0FBE-872E-CA83-E75D603C3A6D}"/>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5/11/2025</a:t>
            </a:fld>
            <a:endParaRPr lang="en-US"/>
          </a:p>
        </p:txBody>
      </p:sp>
      <p:sp>
        <p:nvSpPr>
          <p:cNvPr id="5" name="Footer Placeholder 4">
            <a:extLst>
              <a:ext uri="{FF2B5EF4-FFF2-40B4-BE49-F238E27FC236}">
                <a16:creationId xmlns:a16="http://schemas.microsoft.com/office/drawing/2014/main" id="{FE90ECE9-F15A-A41E-4D54-E89061832B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BF8C8B-C3F3-4C7F-7B3E-C3F8877A7884}"/>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1810385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Tree>
    <p:extLst>
      <p:ext uri="{BB962C8B-B14F-4D97-AF65-F5344CB8AC3E}">
        <p14:creationId xmlns:p14="http://schemas.microsoft.com/office/powerpoint/2010/main" val="27563561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7B50A-3A67-D01B-F39D-DAFC9F74D8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CA882EF-CE0E-9F54-21CE-6D53E940631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003F9-9490-5E19-4379-71A5424FF939}"/>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5/11/2025</a:t>
            </a:fld>
            <a:endParaRPr lang="en-US"/>
          </a:p>
        </p:txBody>
      </p:sp>
      <p:sp>
        <p:nvSpPr>
          <p:cNvPr id="5" name="Footer Placeholder 4">
            <a:extLst>
              <a:ext uri="{FF2B5EF4-FFF2-40B4-BE49-F238E27FC236}">
                <a16:creationId xmlns:a16="http://schemas.microsoft.com/office/drawing/2014/main" id="{E1759D94-A722-B30F-72D3-6372E5478E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4F73E1A-C4AA-8FFE-9B5B-9A18F121269D}"/>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298315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0B7E9-9305-5034-63A0-25B1EA20191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96ABDD-EA49-16B0-1093-A05145A7070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AA49DA-F44D-A951-552C-2C4F3029CF8A}"/>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5/11/2025</a:t>
            </a:fld>
            <a:endParaRPr lang="en-US"/>
          </a:p>
        </p:txBody>
      </p:sp>
      <p:sp>
        <p:nvSpPr>
          <p:cNvPr id="5" name="Footer Placeholder 4">
            <a:extLst>
              <a:ext uri="{FF2B5EF4-FFF2-40B4-BE49-F238E27FC236}">
                <a16:creationId xmlns:a16="http://schemas.microsoft.com/office/drawing/2014/main" id="{D9E3FF0B-4E49-004E-3D48-CA89E318CC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3137F12-CD1B-7046-0D7A-A86AD02CD684}"/>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520945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7EDE2-C6DF-3036-AD31-FE3483DA9B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24275CB-CE5A-3BA0-48F9-B5A11979DAD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F5EF44-FCDC-367D-78C6-12CE1192BA3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9047B2-D7E8-5D52-E9E4-8565AAE8C314}"/>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5/11/2025</a:t>
            </a:fld>
            <a:endParaRPr lang="en-US"/>
          </a:p>
        </p:txBody>
      </p:sp>
      <p:sp>
        <p:nvSpPr>
          <p:cNvPr id="6" name="Footer Placeholder 5">
            <a:extLst>
              <a:ext uri="{FF2B5EF4-FFF2-40B4-BE49-F238E27FC236}">
                <a16:creationId xmlns:a16="http://schemas.microsoft.com/office/drawing/2014/main" id="{6C0EE2ED-A785-9A2A-F18C-62776D1A09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06C2D69-41CB-9926-9417-AB4F54282E8E}"/>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3561845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26B1-A822-E740-306F-F94A4BC7149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3986D92-095F-905A-9340-2C91BF30A8C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787DE4-F4A3-D76D-2BAB-37CFCFB8466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A1FB43-87BC-103B-92D8-4D1193759A9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5118E5-6DE0-AC2C-8BB6-244BB98D4BD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260A0E-EFD1-5D3E-1144-79CEDC1E0B2C}"/>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5/11/2025</a:t>
            </a:fld>
            <a:endParaRPr lang="en-US"/>
          </a:p>
        </p:txBody>
      </p:sp>
      <p:sp>
        <p:nvSpPr>
          <p:cNvPr id="8" name="Footer Placeholder 7">
            <a:extLst>
              <a:ext uri="{FF2B5EF4-FFF2-40B4-BE49-F238E27FC236}">
                <a16:creationId xmlns:a16="http://schemas.microsoft.com/office/drawing/2014/main" id="{E9D3FC64-A4A6-E3B0-F62F-6996642FCC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057B24B-7419-2694-E151-2481D43F559F}"/>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3920074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BC41-775D-8458-0C36-0CF965F426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DEE3F51-F3E3-DC1B-07BC-BA7621CA2D7C}"/>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5/11/2025</a:t>
            </a:fld>
            <a:endParaRPr lang="en-US"/>
          </a:p>
        </p:txBody>
      </p:sp>
      <p:sp>
        <p:nvSpPr>
          <p:cNvPr id="4" name="Footer Placeholder 3">
            <a:extLst>
              <a:ext uri="{FF2B5EF4-FFF2-40B4-BE49-F238E27FC236}">
                <a16:creationId xmlns:a16="http://schemas.microsoft.com/office/drawing/2014/main" id="{0334D647-5E63-07E0-6FCA-0CC61B424A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ACB9F66-0CE2-E457-2E94-500EFAABDEC7}"/>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332945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860A7A-76A6-CCF3-CA9B-3B39B941F7D5}"/>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5/11/2025</a:t>
            </a:fld>
            <a:endParaRPr lang="en-US"/>
          </a:p>
        </p:txBody>
      </p:sp>
      <p:sp>
        <p:nvSpPr>
          <p:cNvPr id="3" name="Footer Placeholder 2">
            <a:extLst>
              <a:ext uri="{FF2B5EF4-FFF2-40B4-BE49-F238E27FC236}">
                <a16:creationId xmlns:a16="http://schemas.microsoft.com/office/drawing/2014/main" id="{476446D1-8C0C-406C-52DB-9864D92FF7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0C9294A-601E-6523-CBFC-D137A9752E10}"/>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220318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3DEB-7306-7B0B-0000-A2A9673808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3E6A47-4820-0C21-D2CD-6E199C95ECE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2D286-DD09-CD59-D675-58E7F86B92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590716-84B4-3826-1FEA-E8B52E7C38BF}"/>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5/11/2025</a:t>
            </a:fld>
            <a:endParaRPr lang="en-US"/>
          </a:p>
        </p:txBody>
      </p:sp>
      <p:sp>
        <p:nvSpPr>
          <p:cNvPr id="6" name="Footer Placeholder 5">
            <a:extLst>
              <a:ext uri="{FF2B5EF4-FFF2-40B4-BE49-F238E27FC236}">
                <a16:creationId xmlns:a16="http://schemas.microsoft.com/office/drawing/2014/main" id="{17D761DE-114D-BF0C-8BA8-2C13DDBF14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1FFC0B-1158-C0E3-5DBD-08FB5B3B2575}"/>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206779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4F4E3-7B59-0BA8-24AB-781D0DE8DE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68EA1E-9970-9E74-4066-94BF36DA1DC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5ADBD5-2C4D-4921-5FB3-E3D4FD44836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A9D4EB-3CEA-FAD7-62FF-57FED31EB318}"/>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5/11/2025</a:t>
            </a:fld>
            <a:endParaRPr lang="en-US"/>
          </a:p>
        </p:txBody>
      </p:sp>
      <p:sp>
        <p:nvSpPr>
          <p:cNvPr id="6" name="Footer Placeholder 5">
            <a:extLst>
              <a:ext uri="{FF2B5EF4-FFF2-40B4-BE49-F238E27FC236}">
                <a16:creationId xmlns:a16="http://schemas.microsoft.com/office/drawing/2014/main" id="{4BDEC37C-01EC-E8DC-1A9B-4DC7224F66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F99DF2-AD99-D6D4-11CB-C0DD2E903CF8}"/>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2828430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round pink circle with white text and a black background&#10;&#10;Description automatically generated">
            <a:extLst>
              <a:ext uri="{FF2B5EF4-FFF2-40B4-BE49-F238E27FC236}">
                <a16:creationId xmlns:a16="http://schemas.microsoft.com/office/drawing/2014/main" id="{B38E646F-8FB7-F2A9-23FD-754226BD388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68518" y="0"/>
            <a:ext cx="1516477" cy="1516477"/>
          </a:xfrm>
          <a:prstGeom prst="rect">
            <a:avLst/>
          </a:prstGeom>
        </p:spPr>
      </p:pic>
    </p:spTree>
    <p:extLst>
      <p:ext uri="{BB962C8B-B14F-4D97-AF65-F5344CB8AC3E}">
        <p14:creationId xmlns:p14="http://schemas.microsoft.com/office/powerpoint/2010/main" val="3365299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8505"/>
            <a:ext cx="11410122" cy="4031873"/>
          </a:xfrm>
          <a:prstGeom prst="rect">
            <a:avLst/>
          </a:prstGeom>
        </p:spPr>
        <p:txBody>
          <a:bodyPr wrap="square">
            <a:spAutoFit/>
          </a:bodyPr>
          <a:lstStyle/>
          <a:p>
            <a:pPr algn="ctr"/>
            <a:r>
              <a:rPr lang="en-US" sz="3200" b="1" dirty="0">
                <a:solidFill>
                  <a:schemeClr val="accent3">
                    <a:lumMod val="50000"/>
                  </a:schemeClr>
                </a:solidFill>
                <a:latin typeface="Times New Roman" panose="02020603050405020304" pitchFamily="18" charset="0"/>
                <a:cs typeface="Times New Roman" panose="02020603050405020304" pitchFamily="18" charset="0"/>
              </a:rPr>
              <a:t>CHÀO MỪNG CÁC EM ĐẾN VỚI TIẾT HỌC</a:t>
            </a:r>
          </a:p>
          <a:p>
            <a:pPr algn="ctr"/>
            <a:endParaRPr lang="en-US" sz="3200" b="1" dirty="0">
              <a:solidFill>
                <a:schemeClr val="accent3">
                  <a:lumMod val="50000"/>
                </a:schemeClr>
              </a:solidFill>
              <a:latin typeface="Times New Roman" panose="02020603050405020304" pitchFamily="18" charset="0"/>
              <a:cs typeface="Times New Roman" panose="02020603050405020304" pitchFamily="18" charset="0"/>
            </a:endParaRPr>
          </a:p>
          <a:p>
            <a:pPr algn="ctr"/>
            <a:r>
              <a:rPr lang="en-US" sz="3200" b="1" dirty="0">
                <a:solidFill>
                  <a:schemeClr val="accent3">
                    <a:lumMod val="50000"/>
                  </a:schemeClr>
                </a:solidFill>
                <a:latin typeface="Times New Roman" panose="02020603050405020304" pitchFamily="18" charset="0"/>
                <a:cs typeface="Times New Roman" panose="02020603050405020304" pitchFamily="18" charset="0"/>
              </a:rPr>
              <a:t>MÔN: TOÁN</a:t>
            </a:r>
          </a:p>
          <a:p>
            <a:pPr algn="ctr"/>
            <a:r>
              <a:rPr lang="en-US" sz="3200" b="1" dirty="0">
                <a:solidFill>
                  <a:schemeClr val="accent3">
                    <a:lumMod val="50000"/>
                  </a:schemeClr>
                </a:solidFill>
                <a:latin typeface="Times New Roman" panose="02020603050405020304" pitchFamily="18" charset="0"/>
                <a:cs typeface="Times New Roman" panose="02020603050405020304" pitchFamily="18" charset="0"/>
              </a:rPr>
              <a:t>BÀI 66: THỰC HÀNH VÀ TRẢI NGHIỆM THU THẬP, PHÂN TÍCH, BIỂU DIỄN CÁC SỐ LIỆU THỐNG KÊ (TIẾT 1)</a:t>
            </a:r>
          </a:p>
          <a:p>
            <a:pPr algn="ctr"/>
            <a:endParaRPr lang="en-US" sz="3200" b="1" dirty="0">
              <a:solidFill>
                <a:schemeClr val="accent3">
                  <a:lumMod val="50000"/>
                </a:schemeClr>
              </a:solidFill>
              <a:latin typeface="Times New Roman" panose="02020603050405020304" pitchFamily="18" charset="0"/>
              <a:cs typeface="Times New Roman" panose="02020603050405020304" pitchFamily="18" charset="0"/>
            </a:endParaRPr>
          </a:p>
          <a:p>
            <a:pPr algn="ctr"/>
            <a:r>
              <a:rPr lang="en-US" sz="3200" b="1" dirty="0">
                <a:solidFill>
                  <a:schemeClr val="accent3">
                    <a:lumMod val="50000"/>
                  </a:schemeClr>
                </a:solidFill>
                <a:latin typeface="Times New Roman" panose="02020603050405020304" pitchFamily="18" charset="0"/>
                <a:cs typeface="Times New Roman" panose="02020603050405020304" pitchFamily="18" charset="0"/>
              </a:rPr>
              <a:t>LỚP</a:t>
            </a:r>
            <a:r>
              <a:rPr lang="en-US" sz="3200" b="1">
                <a:solidFill>
                  <a:schemeClr val="accent3">
                    <a:lumMod val="50000"/>
                  </a:schemeClr>
                </a:solidFill>
                <a:latin typeface="Times New Roman" panose="02020603050405020304" pitchFamily="18" charset="0"/>
                <a:cs typeface="Times New Roman" panose="02020603050405020304" pitchFamily="18" charset="0"/>
              </a:rPr>
              <a:t>: 5A</a:t>
            </a:r>
            <a:endParaRPr lang="en-US" sz="3200" b="1" dirty="0">
              <a:solidFill>
                <a:schemeClr val="accent3">
                  <a:lumMod val="50000"/>
                </a:schemeClr>
              </a:solidFill>
              <a:latin typeface="Times New Roman" panose="02020603050405020304" pitchFamily="18" charset="0"/>
              <a:cs typeface="Times New Roman" panose="02020603050405020304" pitchFamily="18" charset="0"/>
            </a:endParaRPr>
          </a:p>
          <a:p>
            <a:pPr algn="ctr"/>
            <a:r>
              <a:rPr lang="en-US" sz="3200" b="1" dirty="0">
                <a:solidFill>
                  <a:schemeClr val="accent3">
                    <a:lumMod val="50000"/>
                  </a:schemeClr>
                </a:solidFill>
                <a:latin typeface="Times New Roman" panose="02020603050405020304" pitchFamily="18" charset="0"/>
                <a:cs typeface="Times New Roman" panose="02020603050405020304" pitchFamily="18" charset="0"/>
              </a:rPr>
              <a:t>GIÁO VIÊN: </a:t>
            </a:r>
            <a:r>
              <a:rPr lang="en-US" sz="3200" b="1" dirty="0" err="1">
                <a:solidFill>
                  <a:schemeClr val="accent3">
                    <a:lumMod val="50000"/>
                  </a:schemeClr>
                </a:solidFill>
                <a:latin typeface="Times New Roman" panose="02020603050405020304" pitchFamily="18" charset="0"/>
                <a:cs typeface="Times New Roman" panose="02020603050405020304" pitchFamily="18" charset="0"/>
              </a:rPr>
              <a:t>Đào</a:t>
            </a:r>
            <a:r>
              <a:rPr lang="en-US" sz="3200" b="1" dirty="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cs typeface="Times New Roman" panose="02020603050405020304" pitchFamily="18" charset="0"/>
              </a:rPr>
              <a:t>Thị</a:t>
            </a:r>
            <a:r>
              <a:rPr lang="en-US" sz="3200" b="1" dirty="0">
                <a:solidFill>
                  <a:schemeClr val="accent3">
                    <a:lumMod val="50000"/>
                  </a:schemeClr>
                </a:solidFill>
                <a:latin typeface="Times New Roman" panose="02020603050405020304" pitchFamily="18" charset="0"/>
                <a:cs typeface="Times New Roman" panose="02020603050405020304" pitchFamily="18" charset="0"/>
              </a:rPr>
              <a:t> Mai</a:t>
            </a:r>
          </a:p>
        </p:txBody>
      </p:sp>
    </p:spTree>
    <p:custDataLst>
      <p:tags r:id="rId1"/>
    </p:custDataLst>
    <p:extLst>
      <p:ext uri="{BB962C8B-B14F-4D97-AF65-F5344CB8AC3E}">
        <p14:creationId xmlns:p14="http://schemas.microsoft.com/office/powerpoint/2010/main" val="3079736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3"/>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17F75FE-F80E-F8FF-87B2-02A548D9A6B2}"/>
              </a:ext>
            </a:extLst>
          </p:cNvPr>
          <p:cNvSpPr txBox="1"/>
          <p:nvPr/>
        </p:nvSpPr>
        <p:spPr>
          <a:xfrm>
            <a:off x="825106" y="345227"/>
            <a:ext cx="10785647" cy="2246769"/>
          </a:xfrm>
          <a:prstGeom prst="rect">
            <a:avLst/>
          </a:prstGeom>
          <a:noFill/>
        </p:spPr>
        <p:txBody>
          <a:bodyPr wrap="square" rtlCol="0">
            <a:spAutoFit/>
          </a:bodyPr>
          <a:lstStyle/>
          <a:p>
            <a:pPr lvl="0" algn="just">
              <a:buClr>
                <a:srgbClr val="FF0000"/>
              </a:buClr>
            </a:pPr>
            <a:r>
              <a:rPr lang="vi-VN" sz="2800" b="1" dirty="0">
                <a:solidFill>
                  <a:prstClr val="black"/>
                </a:solidFill>
                <a:latin typeface="+mj-lt"/>
              </a:rPr>
              <a:t>Dự án “Đổi đồ cũ lấy cây xanh".</a:t>
            </a:r>
          </a:p>
          <a:p>
            <a:pPr lvl="0" algn="just">
              <a:buClr>
                <a:srgbClr val="FF0000"/>
              </a:buClr>
            </a:pPr>
            <a:r>
              <a:rPr lang="vi-VN" sz="2800" dirty="0">
                <a:solidFill>
                  <a:prstClr val="black"/>
                </a:solidFill>
                <a:latin typeface="+mj-lt"/>
              </a:rPr>
              <a:t>Theo kế hoạch, lớp sẽ tiếp nhận quần áo mùa hè để tặng cho các bạn cùng độ tuổi và những quyển lịch cũ để tái sử dụng làm sách chữ nổi cho người khiếm thị.</a:t>
            </a:r>
          </a:p>
          <a:p>
            <a:pPr lvl="0" algn="just">
              <a:buClr>
                <a:srgbClr val="FF0000"/>
              </a:buClr>
            </a:pPr>
            <a:r>
              <a:rPr lang="vi-VN" sz="2800" i="1" dirty="0">
                <a:solidFill>
                  <a:prstClr val="black"/>
                </a:solidFill>
                <a:latin typeface="+mj-lt"/>
              </a:rPr>
              <a:t>Dự án sẽ đổi quần áo và lịch để lấy các chậu cây giống như sau:</a:t>
            </a:r>
            <a:endParaRPr kumimoji="0" lang="en-US" sz="2800" b="0" i="1" u="none" strike="noStrike" kern="1200" cap="none" spc="0" normalizeH="0" baseline="0" noProof="0" dirty="0">
              <a:ln>
                <a:noFill/>
              </a:ln>
              <a:solidFill>
                <a:prstClr val="black"/>
              </a:solidFill>
              <a:effectLst/>
              <a:uLnTx/>
              <a:uFillTx/>
              <a:latin typeface="+mj-lt"/>
            </a:endParaRPr>
          </a:p>
        </p:txBody>
      </p:sp>
      <p:grpSp>
        <p:nvGrpSpPr>
          <p:cNvPr id="6" name="Group 5">
            <a:extLst>
              <a:ext uri="{FF2B5EF4-FFF2-40B4-BE49-F238E27FC236}">
                <a16:creationId xmlns:a16="http://schemas.microsoft.com/office/drawing/2014/main" id="{7628BC2D-A08A-777B-6AD3-7BC25307E562}"/>
              </a:ext>
            </a:extLst>
          </p:cNvPr>
          <p:cNvGrpSpPr/>
          <p:nvPr/>
        </p:nvGrpSpPr>
        <p:grpSpPr>
          <a:xfrm>
            <a:off x="61898" y="96283"/>
            <a:ext cx="1099279" cy="865632"/>
            <a:chOff x="1398928" y="934998"/>
            <a:chExt cx="1072546" cy="844581"/>
          </a:xfrm>
        </p:grpSpPr>
        <p:sp>
          <p:nvSpPr>
            <p:cNvPr id="7" name="Oval 6">
              <a:extLst>
                <a:ext uri="{FF2B5EF4-FFF2-40B4-BE49-F238E27FC236}">
                  <a16:creationId xmlns:a16="http://schemas.microsoft.com/office/drawing/2014/main" id="{0B829AFC-22D8-0392-F22C-06DC2738F28A}"/>
                </a:ext>
              </a:extLst>
            </p:cNvPr>
            <p:cNvSpPr/>
            <p:nvPr/>
          </p:nvSpPr>
          <p:spPr>
            <a:xfrm>
              <a:off x="1398928" y="934998"/>
              <a:ext cx="832664" cy="84458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D8FE86B8-2B0B-445B-A321-5F6F8CFBD249}"/>
                </a:ext>
              </a:extLst>
            </p:cNvPr>
            <p:cNvSpPr txBox="1"/>
            <p:nvPr/>
          </p:nvSpPr>
          <p:spPr>
            <a:xfrm>
              <a:off x="1638810" y="1102041"/>
              <a:ext cx="832664" cy="5104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SVN-Gretoon" panose="02040603050506020204" pitchFamily="18" charset="0"/>
                  <a:ea typeface="+mn-ea"/>
                  <a:cs typeface="+mn-cs"/>
                </a:rPr>
                <a:t>2</a:t>
              </a:r>
              <a:endParaRPr kumimoji="0" lang="vi-VN"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aphicFrame>
        <p:nvGraphicFramePr>
          <p:cNvPr id="2" name="Table 1">
            <a:extLst>
              <a:ext uri="{FF2B5EF4-FFF2-40B4-BE49-F238E27FC236}">
                <a16:creationId xmlns:a16="http://schemas.microsoft.com/office/drawing/2014/main" id="{A63E1DCD-0619-27EE-64C4-A7953AF915DB}"/>
              </a:ext>
            </a:extLst>
          </p:cNvPr>
          <p:cNvGraphicFramePr>
            <a:graphicFrameLocks noGrp="1"/>
          </p:cNvGraphicFramePr>
          <p:nvPr>
            <p:extLst>
              <p:ext uri="{D42A27DB-BD31-4B8C-83A1-F6EECF244321}">
                <p14:modId xmlns:p14="http://schemas.microsoft.com/office/powerpoint/2010/main" val="3870578836"/>
              </p:ext>
            </p:extLst>
          </p:nvPr>
        </p:nvGraphicFramePr>
        <p:xfrm>
          <a:off x="731875" y="3018846"/>
          <a:ext cx="10515600" cy="1036320"/>
        </p:xfrm>
        <a:graphic>
          <a:graphicData uri="http://schemas.openxmlformats.org/drawingml/2006/table">
            <a:tbl>
              <a:tblPr/>
              <a:tblGrid>
                <a:gridCol w="2628900">
                  <a:extLst>
                    <a:ext uri="{9D8B030D-6E8A-4147-A177-3AD203B41FA5}">
                      <a16:colId xmlns:a16="http://schemas.microsoft.com/office/drawing/2014/main" val="544632725"/>
                    </a:ext>
                  </a:extLst>
                </a:gridCol>
                <a:gridCol w="2628900">
                  <a:extLst>
                    <a:ext uri="{9D8B030D-6E8A-4147-A177-3AD203B41FA5}">
                      <a16:colId xmlns:a16="http://schemas.microsoft.com/office/drawing/2014/main" val="4079014080"/>
                    </a:ext>
                  </a:extLst>
                </a:gridCol>
                <a:gridCol w="2628900">
                  <a:extLst>
                    <a:ext uri="{9D8B030D-6E8A-4147-A177-3AD203B41FA5}">
                      <a16:colId xmlns:a16="http://schemas.microsoft.com/office/drawing/2014/main" val="3645952089"/>
                    </a:ext>
                  </a:extLst>
                </a:gridCol>
                <a:gridCol w="2628900">
                  <a:extLst>
                    <a:ext uri="{9D8B030D-6E8A-4147-A177-3AD203B41FA5}">
                      <a16:colId xmlns:a16="http://schemas.microsoft.com/office/drawing/2014/main" val="2759416662"/>
                    </a:ext>
                  </a:extLst>
                </a:gridCol>
              </a:tblGrid>
              <a:tr h="0">
                <a:tc>
                  <a:txBody>
                    <a:bodyPr/>
                    <a:lstStyle/>
                    <a:p>
                      <a:pPr algn="ct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vật</a:t>
                      </a:r>
                      <a:endPar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2 </a:t>
                      </a: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chiếc</a:t>
                      </a: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áo</a:t>
                      </a:r>
                      <a:endPar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1 </a:t>
                      </a: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chiếc</a:t>
                      </a: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quần</a:t>
                      </a: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dài</a:t>
                      </a:r>
                      <a:endPar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2 quyển lịch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6343746"/>
                  </a:ext>
                </a:extLst>
              </a:tr>
              <a:tr h="0">
                <a:tc>
                  <a:txBody>
                    <a:bodyPr/>
                    <a:lstStyle/>
                    <a:p>
                      <a:pPr algn="ctr"/>
                      <a:r>
                        <a:rPr lang="en-US" sz="28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1 cây cà chua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1 </a:t>
                      </a: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cây</a:t>
                      </a: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chà</a:t>
                      </a: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là</a:t>
                      </a:r>
                      <a:endPar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1 cây bơ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1679557"/>
                  </a:ext>
                </a:extLst>
              </a:tr>
            </a:tbl>
          </a:graphicData>
        </a:graphic>
      </p:graphicFrame>
    </p:spTree>
    <p:custDataLst>
      <p:tags r:id="rId1"/>
    </p:custDataLst>
    <p:extLst>
      <p:ext uri="{BB962C8B-B14F-4D97-AF65-F5344CB8AC3E}">
        <p14:creationId xmlns:p14="http://schemas.microsoft.com/office/powerpoint/2010/main" val="446154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3"/>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17F75FE-F80E-F8FF-87B2-02A548D9A6B2}"/>
              </a:ext>
            </a:extLst>
          </p:cNvPr>
          <p:cNvSpPr txBox="1"/>
          <p:nvPr/>
        </p:nvSpPr>
        <p:spPr>
          <a:xfrm>
            <a:off x="708147" y="409023"/>
            <a:ext cx="10785647" cy="1384995"/>
          </a:xfrm>
          <a:prstGeom prst="rect">
            <a:avLst/>
          </a:prstGeom>
          <a:noFill/>
        </p:spPr>
        <p:txBody>
          <a:bodyPr wrap="square" rtlCol="0">
            <a:spAutoFit/>
          </a:bodyPr>
          <a:lstStyle/>
          <a:p>
            <a:pPr lvl="0" algn="just">
              <a:buClr>
                <a:srgbClr val="FF0000"/>
              </a:buClr>
            </a:pPr>
            <a:r>
              <a:rPr lang="vi-VN" sz="2800" b="1" dirty="0">
                <a:solidFill>
                  <a:prstClr val="black"/>
                </a:solidFill>
                <a:latin typeface="+mj-lt"/>
                <a:ea typeface="Cambria" panose="02040503050406030204" pitchFamily="18" charset="0"/>
              </a:rPr>
              <a:t>Trước hết, hãy phân loại những đồ vật do các thành viên trong lớp mình tự quyên góp và tính số cây mà các bạn đổi được nhé. Đừng quên ghi lại kết quả vào bảng dưới đây.</a:t>
            </a:r>
            <a:endParaRPr kumimoji="0" lang="en-US" sz="2800" b="0" i="1" u="none" strike="noStrike" kern="1200" cap="none" spc="0" normalizeH="0" baseline="0" noProof="0" dirty="0">
              <a:ln>
                <a:noFill/>
              </a:ln>
              <a:solidFill>
                <a:prstClr val="black"/>
              </a:solidFill>
              <a:effectLst/>
              <a:uLnTx/>
              <a:uFillTx/>
              <a:latin typeface="+mj-lt"/>
              <a:ea typeface="Cambria" panose="02040503050406030204" pitchFamily="18" charset="0"/>
            </a:endParaRPr>
          </a:p>
        </p:txBody>
      </p:sp>
      <p:graphicFrame>
        <p:nvGraphicFramePr>
          <p:cNvPr id="3" name="Table 2">
            <a:extLst>
              <a:ext uri="{FF2B5EF4-FFF2-40B4-BE49-F238E27FC236}">
                <a16:creationId xmlns:a16="http://schemas.microsoft.com/office/drawing/2014/main" id="{6AF14CAC-D15D-1DCE-BB5C-7D053B1A648D}"/>
              </a:ext>
            </a:extLst>
          </p:cNvPr>
          <p:cNvGraphicFramePr>
            <a:graphicFrameLocks noGrp="1"/>
          </p:cNvGraphicFramePr>
          <p:nvPr>
            <p:extLst>
              <p:ext uri="{D42A27DB-BD31-4B8C-83A1-F6EECF244321}">
                <p14:modId xmlns:p14="http://schemas.microsoft.com/office/powerpoint/2010/main" val="1422202728"/>
              </p:ext>
            </p:extLst>
          </p:nvPr>
        </p:nvGraphicFramePr>
        <p:xfrm>
          <a:off x="699977" y="1946020"/>
          <a:ext cx="10515600" cy="1645920"/>
        </p:xfrm>
        <a:graphic>
          <a:graphicData uri="http://schemas.openxmlformats.org/drawingml/2006/table">
            <a:tbl>
              <a:tblPr/>
              <a:tblGrid>
                <a:gridCol w="3297865">
                  <a:extLst>
                    <a:ext uri="{9D8B030D-6E8A-4147-A177-3AD203B41FA5}">
                      <a16:colId xmlns:a16="http://schemas.microsoft.com/office/drawing/2014/main" val="2394778636"/>
                    </a:ext>
                  </a:extLst>
                </a:gridCol>
                <a:gridCol w="1959935">
                  <a:extLst>
                    <a:ext uri="{9D8B030D-6E8A-4147-A177-3AD203B41FA5}">
                      <a16:colId xmlns:a16="http://schemas.microsoft.com/office/drawing/2014/main" val="2029649049"/>
                    </a:ext>
                  </a:extLst>
                </a:gridCol>
                <a:gridCol w="2628900">
                  <a:extLst>
                    <a:ext uri="{9D8B030D-6E8A-4147-A177-3AD203B41FA5}">
                      <a16:colId xmlns:a16="http://schemas.microsoft.com/office/drawing/2014/main" val="1674461256"/>
                    </a:ext>
                  </a:extLst>
                </a:gridCol>
                <a:gridCol w="2628900">
                  <a:extLst>
                    <a:ext uri="{9D8B030D-6E8A-4147-A177-3AD203B41FA5}">
                      <a16:colId xmlns:a16="http://schemas.microsoft.com/office/drawing/2014/main" val="2133572421"/>
                    </a:ext>
                  </a:extLst>
                </a:gridCol>
              </a:tblGrid>
              <a:tr h="0">
                <a:tc>
                  <a:txBody>
                    <a:bodyPr/>
                    <a:lstStyle/>
                    <a:p>
                      <a:pPr algn="ctr"/>
                      <a:r>
                        <a:rPr lang="en-US" sz="32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Đồ</a:t>
                      </a:r>
                      <a:r>
                        <a:rPr lang="en-US"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vật</a:t>
                      </a:r>
                      <a:endParaRPr lang="en-US"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Áo</a:t>
                      </a:r>
                      <a:endParaRPr lang="en-US"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32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Quần</a:t>
                      </a:r>
                      <a:r>
                        <a:rPr lang="en-US"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dài</a:t>
                      </a:r>
                      <a:endParaRPr lang="en-US"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32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Lịch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73794697"/>
                  </a:ext>
                </a:extLst>
              </a:tr>
              <a:tr h="0">
                <a:tc>
                  <a:txBody>
                    <a:bodyPr/>
                    <a:lstStyle/>
                    <a:p>
                      <a:pPr algn="ctr"/>
                      <a:r>
                        <a:rPr lang="vi-VN"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Số lượng đồ vật quyên góp được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56488605"/>
                  </a:ext>
                </a:extLst>
              </a:tr>
            </a:tbl>
          </a:graphicData>
        </a:graphic>
      </p:graphicFrame>
      <p:pic>
        <p:nvPicPr>
          <p:cNvPr id="5" name="Picture 4">
            <a:extLst>
              <a:ext uri="{FF2B5EF4-FFF2-40B4-BE49-F238E27FC236}">
                <a16:creationId xmlns:a16="http://schemas.microsoft.com/office/drawing/2014/main" id="{56E2A24C-0304-DB20-EF67-A9F559D1C1DB}"/>
              </a:ext>
            </a:extLst>
          </p:cNvPr>
          <p:cNvPicPr>
            <a:picLocks noChangeAspect="1"/>
          </p:cNvPicPr>
          <p:nvPr/>
        </p:nvPicPr>
        <p:blipFill>
          <a:blip r:embed="rId4"/>
          <a:stretch>
            <a:fillRect/>
          </a:stretch>
        </p:blipFill>
        <p:spPr>
          <a:xfrm>
            <a:off x="3508743" y="3727376"/>
            <a:ext cx="5624181" cy="2746079"/>
          </a:xfrm>
          <a:prstGeom prst="rect">
            <a:avLst/>
          </a:prstGeom>
        </p:spPr>
      </p:pic>
    </p:spTree>
    <p:custDataLst>
      <p:tags r:id="rId1"/>
    </p:custDataLst>
    <p:extLst>
      <p:ext uri="{BB962C8B-B14F-4D97-AF65-F5344CB8AC3E}">
        <p14:creationId xmlns:p14="http://schemas.microsoft.com/office/powerpoint/2010/main" val="875396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3"/>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17F75FE-F80E-F8FF-87B2-02A548D9A6B2}"/>
              </a:ext>
            </a:extLst>
          </p:cNvPr>
          <p:cNvSpPr txBox="1"/>
          <p:nvPr/>
        </p:nvSpPr>
        <p:spPr>
          <a:xfrm>
            <a:off x="782575" y="1195832"/>
            <a:ext cx="10785647" cy="2862322"/>
          </a:xfrm>
          <a:prstGeom prst="rect">
            <a:avLst/>
          </a:prstGeom>
          <a:noFill/>
        </p:spPr>
        <p:txBody>
          <a:bodyPr wrap="square" rtlCol="0">
            <a:spAutoFit/>
          </a:bodyPr>
          <a:lstStyle/>
          <a:p>
            <a:pPr lvl="0" algn="just">
              <a:buClr>
                <a:srgbClr val="FF0000"/>
              </a:buClr>
            </a:pPr>
            <a:r>
              <a:rPr lang="vi-VN" sz="3600" b="1" dirty="0">
                <a:solidFill>
                  <a:prstClr val="black"/>
                </a:solidFill>
                <a:latin typeface="+mj-lt"/>
                <a:ea typeface="Cambria" panose="02040503050406030204" pitchFamily="18" charset="0"/>
              </a:rPr>
              <a:t>Dựa vào bảng số liệu, hãy cho biết chúng mình quyên góp được bao nhiêu đồ vật mỗi loại và tính toán số cây cà chua, chà là, bơ để đổi cho các bạn trong lớp nhé!</a:t>
            </a:r>
          </a:p>
          <a:p>
            <a:pPr lvl="0" algn="just">
              <a:buClr>
                <a:srgbClr val="FF0000"/>
              </a:buClr>
            </a:pPr>
            <a:r>
              <a:rPr lang="vi-VN" sz="3600" b="1" i="1" dirty="0">
                <a:solidFill>
                  <a:prstClr val="black"/>
                </a:solidFill>
                <a:latin typeface="+mj-lt"/>
                <a:ea typeface="Cambria" panose="02040503050406030204" pitchFamily="18" charset="0"/>
              </a:rPr>
              <a:t>Chúng mình đừng quên bọc gói các đồ vật đó và nhờ thầy cô, bố mẹ chuyển giúp đến những người cần nhé!</a:t>
            </a:r>
            <a:endParaRPr kumimoji="0" lang="en-US" sz="3600" b="0" i="1" u="none" strike="noStrike" kern="1200" cap="none" spc="0" normalizeH="0" baseline="0" noProof="0" dirty="0">
              <a:ln>
                <a:noFill/>
              </a:ln>
              <a:solidFill>
                <a:prstClr val="black"/>
              </a:solidFill>
              <a:effectLst/>
              <a:uLnTx/>
              <a:uFillTx/>
              <a:latin typeface="+mj-lt"/>
              <a:ea typeface="Cambria" panose="02040503050406030204" pitchFamily="18" charset="0"/>
            </a:endParaRPr>
          </a:p>
        </p:txBody>
      </p:sp>
    </p:spTree>
    <p:custDataLst>
      <p:tags r:id="rId1"/>
    </p:custDataLst>
    <p:extLst>
      <p:ext uri="{BB962C8B-B14F-4D97-AF65-F5344CB8AC3E}">
        <p14:creationId xmlns:p14="http://schemas.microsoft.com/office/powerpoint/2010/main" val="1014969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3"/>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A6C275E7-66A9-CB3D-63B8-8EBB0C05700F}"/>
              </a:ext>
            </a:extLst>
          </p:cNvPr>
          <p:cNvSpPr txBox="1"/>
          <p:nvPr/>
        </p:nvSpPr>
        <p:spPr>
          <a:xfrm>
            <a:off x="839973" y="425303"/>
            <a:ext cx="10653822"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mj-lt"/>
                <a:ea typeface="Cambria" panose="02040503050406030204" pitchFamily="18" charset="0"/>
                <a:cs typeface="+mn-cs"/>
              </a:rPr>
              <a:t>Ví dụ:</a:t>
            </a:r>
            <a:endParaRPr kumimoji="0" lang="en-US" sz="3200" b="1" i="0" u="none" strike="noStrike" kern="1200" cap="none" spc="0" normalizeH="0" baseline="0" noProof="0" dirty="0">
              <a:ln>
                <a:noFill/>
              </a:ln>
              <a:solidFill>
                <a:prstClr val="black"/>
              </a:solidFill>
              <a:effectLst/>
              <a:uLnTx/>
              <a:uFillTx/>
              <a:latin typeface="+mj-lt"/>
              <a:ea typeface="Cambria" panose="02040503050406030204" pitchFamily="18" charset="0"/>
              <a:cs typeface="+mn-cs"/>
            </a:endParaRPr>
          </a:p>
        </p:txBody>
      </p:sp>
      <p:graphicFrame>
        <p:nvGraphicFramePr>
          <p:cNvPr id="2" name="Table 1">
            <a:extLst>
              <a:ext uri="{FF2B5EF4-FFF2-40B4-BE49-F238E27FC236}">
                <a16:creationId xmlns:a16="http://schemas.microsoft.com/office/drawing/2014/main" id="{BAB9B581-280F-31E7-7E6B-B13721ADB15B}"/>
              </a:ext>
            </a:extLst>
          </p:cNvPr>
          <p:cNvGraphicFramePr>
            <a:graphicFrameLocks noGrp="1"/>
          </p:cNvGraphicFramePr>
          <p:nvPr>
            <p:extLst>
              <p:ext uri="{D42A27DB-BD31-4B8C-83A1-F6EECF244321}">
                <p14:modId xmlns:p14="http://schemas.microsoft.com/office/powerpoint/2010/main" val="52753166"/>
              </p:ext>
            </p:extLst>
          </p:nvPr>
        </p:nvGraphicFramePr>
        <p:xfrm>
          <a:off x="901995" y="1382495"/>
          <a:ext cx="10515600" cy="1463040"/>
        </p:xfrm>
        <a:graphic>
          <a:graphicData uri="http://schemas.openxmlformats.org/drawingml/2006/table">
            <a:tbl>
              <a:tblPr/>
              <a:tblGrid>
                <a:gridCol w="3584945">
                  <a:extLst>
                    <a:ext uri="{9D8B030D-6E8A-4147-A177-3AD203B41FA5}">
                      <a16:colId xmlns:a16="http://schemas.microsoft.com/office/drawing/2014/main" val="1078839377"/>
                    </a:ext>
                  </a:extLst>
                </a:gridCol>
                <a:gridCol w="2073348">
                  <a:extLst>
                    <a:ext uri="{9D8B030D-6E8A-4147-A177-3AD203B41FA5}">
                      <a16:colId xmlns:a16="http://schemas.microsoft.com/office/drawing/2014/main" val="2441964392"/>
                    </a:ext>
                  </a:extLst>
                </a:gridCol>
                <a:gridCol w="2583712">
                  <a:extLst>
                    <a:ext uri="{9D8B030D-6E8A-4147-A177-3AD203B41FA5}">
                      <a16:colId xmlns:a16="http://schemas.microsoft.com/office/drawing/2014/main" val="1796124191"/>
                    </a:ext>
                  </a:extLst>
                </a:gridCol>
                <a:gridCol w="2273595">
                  <a:extLst>
                    <a:ext uri="{9D8B030D-6E8A-4147-A177-3AD203B41FA5}">
                      <a16:colId xmlns:a16="http://schemas.microsoft.com/office/drawing/2014/main" val="2009914662"/>
                    </a:ext>
                  </a:extLst>
                </a:gridCol>
              </a:tblGrid>
              <a:tr h="0">
                <a:tc>
                  <a:txBody>
                    <a:bodyPr/>
                    <a:lstStyle/>
                    <a:p>
                      <a:pPr algn="ct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vật</a:t>
                      </a:r>
                      <a:endPar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Áo</a:t>
                      </a:r>
                      <a:endPar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Quần dài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Lịch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515586"/>
                  </a:ext>
                </a:extLst>
              </a:tr>
              <a:tr h="0">
                <a:tc>
                  <a:txBody>
                    <a:bodyPr/>
                    <a:lstStyle/>
                    <a:p>
                      <a:pPr algn="ctr"/>
                      <a:r>
                        <a:rPr lang="vi-VN" sz="28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Số lượng đồ vật quyên góp được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2458130"/>
                  </a:ext>
                </a:extLst>
              </a:tr>
            </a:tbl>
          </a:graphicData>
        </a:graphic>
      </p:graphicFrame>
      <p:sp>
        <p:nvSpPr>
          <p:cNvPr id="4" name="TextBox 3">
            <a:extLst>
              <a:ext uri="{FF2B5EF4-FFF2-40B4-BE49-F238E27FC236}">
                <a16:creationId xmlns:a16="http://schemas.microsoft.com/office/drawing/2014/main" id="{05CC3BCA-8A76-13B1-E922-08CFC92EDB05}"/>
              </a:ext>
            </a:extLst>
          </p:cNvPr>
          <p:cNvSpPr txBox="1"/>
          <p:nvPr/>
        </p:nvSpPr>
        <p:spPr>
          <a:xfrm>
            <a:off x="914400" y="3125972"/>
            <a:ext cx="10962167" cy="1815882"/>
          </a:xfrm>
          <a:prstGeom prst="rect">
            <a:avLst/>
          </a:prstGeom>
          <a:noFill/>
        </p:spPr>
        <p:txBody>
          <a:bodyPr wrap="square" rtlCol="0">
            <a:spAutoFit/>
          </a:bodyPr>
          <a:lstStyle/>
          <a:p>
            <a:pPr algn="just"/>
            <a:r>
              <a:rPr lang="vi-VN" sz="2800" dirty="0">
                <a:solidFill>
                  <a:srgbClr val="FF0066"/>
                </a:solidFill>
                <a:latin typeface="+mj-lt"/>
                <a:ea typeface="Cambria" panose="02040503050406030204" pitchFamily="18" charset="0"/>
              </a:rPr>
              <a:t>Lớp quên góp được 24 chiếc áo; 10 chiếc quần dài; 12 quyển lịch.</a:t>
            </a:r>
          </a:p>
          <a:p>
            <a:pPr algn="just"/>
            <a:r>
              <a:rPr lang="vi-VN" sz="2800" dirty="0">
                <a:solidFill>
                  <a:srgbClr val="FF0066"/>
                </a:solidFill>
                <a:latin typeface="+mj-lt"/>
                <a:ea typeface="Cambria" panose="02040503050406030204" pitchFamily="18" charset="0"/>
              </a:rPr>
              <a:t>Số cây cà chua đã đổi là: 24 : 2 = 12 (cây)</a:t>
            </a:r>
          </a:p>
          <a:p>
            <a:pPr algn="just"/>
            <a:r>
              <a:rPr lang="vi-VN" sz="2800" dirty="0">
                <a:solidFill>
                  <a:srgbClr val="FF0066"/>
                </a:solidFill>
                <a:latin typeface="+mj-lt"/>
                <a:ea typeface="Cambria" panose="02040503050406030204" pitchFamily="18" charset="0"/>
              </a:rPr>
              <a:t>Số cây chà là đã đổi là: 10 : 1 = 10 (cây)</a:t>
            </a:r>
          </a:p>
          <a:p>
            <a:pPr algn="just"/>
            <a:r>
              <a:rPr lang="vi-VN" sz="2800" dirty="0">
                <a:solidFill>
                  <a:srgbClr val="FF0066"/>
                </a:solidFill>
                <a:latin typeface="+mj-lt"/>
                <a:ea typeface="Cambria" panose="02040503050406030204" pitchFamily="18" charset="0"/>
              </a:rPr>
              <a:t>Số cây bơ đã đổi là: 12 : 2 = 6 (cây)</a:t>
            </a:r>
            <a:endParaRPr lang="en-US" sz="2800" b="0" i="0" dirty="0">
              <a:solidFill>
                <a:srgbClr val="FF0066"/>
              </a:solidFill>
              <a:effectLst/>
              <a:latin typeface="+mj-lt"/>
              <a:ea typeface="Cambria" panose="02040503050406030204" pitchFamily="18" charset="0"/>
            </a:endParaRPr>
          </a:p>
        </p:txBody>
      </p:sp>
    </p:spTree>
    <p:custDataLst>
      <p:tags r:id="rId1"/>
    </p:custDataLst>
    <p:extLst>
      <p:ext uri="{BB962C8B-B14F-4D97-AF65-F5344CB8AC3E}">
        <p14:creationId xmlns:p14="http://schemas.microsoft.com/office/powerpoint/2010/main" val="2402257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ipe(down)">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A2F6A4-3AD0-A7FF-65B9-486A09DF9F84}"/>
              </a:ext>
            </a:extLst>
          </p:cNvPr>
          <p:cNvPicPr>
            <a:picLocks noChangeAspect="1"/>
          </p:cNvPicPr>
          <p:nvPr/>
        </p:nvPicPr>
        <p:blipFill rotWithShape="1">
          <a:blip r:embed="rId4"/>
          <a:srcRect t="-25" b="8399"/>
          <a:stretch/>
        </p:blipFill>
        <p:spPr>
          <a:xfrm>
            <a:off x="0" y="0"/>
            <a:ext cx="12192000" cy="6858000"/>
          </a:xfrm>
          <a:prstGeom prst="rect">
            <a:avLst/>
          </a:prstGeom>
        </p:spPr>
      </p:pic>
      <p:pic>
        <p:nvPicPr>
          <p:cNvPr id="6" name="Picture 5">
            <a:extLst>
              <a:ext uri="{FF2B5EF4-FFF2-40B4-BE49-F238E27FC236}">
                <a16:creationId xmlns:a16="http://schemas.microsoft.com/office/drawing/2014/main" id="{B9FC5210-2F43-C3A5-F05F-6ED6D2BF38AA}"/>
              </a:ext>
            </a:extLst>
          </p:cNvPr>
          <p:cNvPicPr>
            <a:picLocks noChangeAspect="1"/>
          </p:cNvPicPr>
          <p:nvPr/>
        </p:nvPicPr>
        <p:blipFill>
          <a:blip r:embed="rId5"/>
          <a:stretch>
            <a:fillRect/>
          </a:stretch>
        </p:blipFill>
        <p:spPr>
          <a:xfrm>
            <a:off x="4770407" y="147902"/>
            <a:ext cx="6782907" cy="5105414"/>
          </a:xfrm>
          <a:prstGeom prst="rect">
            <a:avLst/>
          </a:prstGeom>
        </p:spPr>
      </p:pic>
    </p:spTree>
    <p:custDataLst>
      <p:tags r:id="rId1"/>
    </p:custDataLst>
    <p:extLst>
      <p:ext uri="{BB962C8B-B14F-4D97-AF65-F5344CB8AC3E}">
        <p14:creationId xmlns:p14="http://schemas.microsoft.com/office/powerpoint/2010/main" val="505376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par>
                                <p:cTn id="10" presetID="32" presetClass="emph" presetSubtype="0" repeatCount="indefinite" fill="hold" nodeType="withEffect">
                                  <p:stCondLst>
                                    <p:cond delay="750"/>
                                  </p:stCondLst>
                                  <p:childTnLst>
                                    <p:animRot by="120000">
                                      <p:cBhvr>
                                        <p:cTn id="11" dur="250" fill="hold">
                                          <p:stCondLst>
                                            <p:cond delay="0"/>
                                          </p:stCondLst>
                                        </p:cTn>
                                        <p:tgtEl>
                                          <p:spTgt spid="6"/>
                                        </p:tgtEl>
                                        <p:attrNameLst>
                                          <p:attrName>r</p:attrName>
                                        </p:attrNameLst>
                                      </p:cBhvr>
                                    </p:animRot>
                                    <p:animRot by="-240000">
                                      <p:cBhvr>
                                        <p:cTn id="12" dur="500" fill="hold">
                                          <p:stCondLst>
                                            <p:cond delay="500"/>
                                          </p:stCondLst>
                                        </p:cTn>
                                        <p:tgtEl>
                                          <p:spTgt spid="6"/>
                                        </p:tgtEl>
                                        <p:attrNameLst>
                                          <p:attrName>r</p:attrName>
                                        </p:attrNameLst>
                                      </p:cBhvr>
                                    </p:animRot>
                                    <p:animRot by="240000">
                                      <p:cBhvr>
                                        <p:cTn id="13" dur="500" fill="hold">
                                          <p:stCondLst>
                                            <p:cond delay="1000"/>
                                          </p:stCondLst>
                                        </p:cTn>
                                        <p:tgtEl>
                                          <p:spTgt spid="6"/>
                                        </p:tgtEl>
                                        <p:attrNameLst>
                                          <p:attrName>r</p:attrName>
                                        </p:attrNameLst>
                                      </p:cBhvr>
                                    </p:animRot>
                                    <p:animRot by="-240000">
                                      <p:cBhvr>
                                        <p:cTn id="14" dur="500" fill="hold">
                                          <p:stCondLst>
                                            <p:cond delay="1500"/>
                                          </p:stCondLst>
                                        </p:cTn>
                                        <p:tgtEl>
                                          <p:spTgt spid="6"/>
                                        </p:tgtEl>
                                        <p:attrNameLst>
                                          <p:attrName>r</p:attrName>
                                        </p:attrNameLst>
                                      </p:cBhvr>
                                    </p:animRot>
                                    <p:animRot by="120000">
                                      <p:cBhvr>
                                        <p:cTn id="15" dur="500" fill="hold">
                                          <p:stCondLst>
                                            <p:cond delay="20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F31701-E5A5-38DE-E252-C9B0224C9E3E}"/>
              </a:ext>
            </a:extLst>
          </p:cNvPr>
          <p:cNvPicPr>
            <a:picLocks noChangeAspect="1"/>
          </p:cNvPicPr>
          <p:nvPr/>
        </p:nvPicPr>
        <p:blipFill>
          <a:blip r:embed="rId3"/>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898C9C2E-B710-DA59-24D4-A420E8981D93}"/>
              </a:ext>
            </a:extLst>
          </p:cNvPr>
          <p:cNvPicPr>
            <a:picLocks noChangeAspect="1"/>
          </p:cNvPicPr>
          <p:nvPr/>
        </p:nvPicPr>
        <p:blipFill>
          <a:blip r:embed="rId4"/>
          <a:stretch>
            <a:fillRect/>
          </a:stretch>
        </p:blipFill>
        <p:spPr>
          <a:xfrm>
            <a:off x="178174" y="3934136"/>
            <a:ext cx="11583404" cy="2237426"/>
          </a:xfrm>
          <a:prstGeom prst="rect">
            <a:avLst/>
          </a:prstGeom>
        </p:spPr>
      </p:pic>
    </p:spTree>
    <p:custDataLst>
      <p:tags r:id="rId1"/>
    </p:custDataLst>
    <p:extLst>
      <p:ext uri="{BB962C8B-B14F-4D97-AF65-F5344CB8AC3E}">
        <p14:creationId xmlns:p14="http://schemas.microsoft.com/office/powerpoint/2010/main" val="24438297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2DA11C-C69E-A33D-3646-38E742A259DA}"/>
              </a:ext>
            </a:extLst>
          </p:cNvPr>
          <p:cNvPicPr>
            <a:picLocks noChangeAspect="1"/>
          </p:cNvPicPr>
          <p:nvPr/>
        </p:nvPicPr>
        <p:blipFill>
          <a:blip r:embed="rId3"/>
          <a:stretch>
            <a:fillRect/>
          </a:stretch>
        </p:blipFill>
        <p:spPr>
          <a:xfrm>
            <a:off x="3374" y="8270"/>
            <a:ext cx="12188626" cy="6871049"/>
          </a:xfrm>
          <a:prstGeom prst="rect">
            <a:avLst/>
          </a:prstGeom>
        </p:spPr>
      </p:pic>
      <p:sp>
        <p:nvSpPr>
          <p:cNvPr id="34" name="Rectangle: Rounded Corners 33">
            <a:extLst>
              <a:ext uri="{FF2B5EF4-FFF2-40B4-BE49-F238E27FC236}">
                <a16:creationId xmlns:a16="http://schemas.microsoft.com/office/drawing/2014/main" id="{4DB6AE95-C4D0-8E81-6A75-220AB09D5319}"/>
              </a:ext>
            </a:extLst>
          </p:cNvPr>
          <p:cNvSpPr/>
          <p:nvPr/>
        </p:nvSpPr>
        <p:spPr>
          <a:xfrm>
            <a:off x="224171" y="90516"/>
            <a:ext cx="11743658" cy="6691284"/>
          </a:xfrm>
          <a:prstGeom prst="roundRect">
            <a:avLst>
              <a:gd name="adj" fmla="val 6681"/>
            </a:avLst>
          </a:prstGeom>
          <a:solidFill>
            <a:schemeClr val="bg1">
              <a:alpha val="88000"/>
            </a:schemeClr>
          </a:solidFill>
          <a:ln w="57150">
            <a:solidFill>
              <a:srgbClr val="C00000">
                <a:alpha val="72000"/>
              </a:srgb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rgbClr val="00B0F0"/>
              </a:solidFill>
            </a:endParaRPr>
          </a:p>
        </p:txBody>
      </p:sp>
      <p:sp>
        <p:nvSpPr>
          <p:cNvPr id="7" name="TextBox 6">
            <a:extLst>
              <a:ext uri="{FF2B5EF4-FFF2-40B4-BE49-F238E27FC236}">
                <a16:creationId xmlns:a16="http://schemas.microsoft.com/office/drawing/2014/main" id="{2A883DB4-0467-7F8A-48D9-2ADFB8EA8398}"/>
              </a:ext>
            </a:extLst>
          </p:cNvPr>
          <p:cNvSpPr txBox="1"/>
          <p:nvPr/>
        </p:nvSpPr>
        <p:spPr>
          <a:xfrm>
            <a:off x="582540" y="285060"/>
            <a:ext cx="11026920" cy="3970318"/>
          </a:xfrm>
          <a:prstGeom prst="rect">
            <a:avLst/>
          </a:prstGeom>
          <a:noFill/>
        </p:spPr>
        <p:txBody>
          <a:bodyPr wrap="square" rtlCol="0">
            <a:spAutoFit/>
          </a:bodyPr>
          <a:lstStyle/>
          <a:p>
            <a:pPr algn="ctr">
              <a:buClr>
                <a:srgbClr val="FF0000"/>
              </a:buClr>
            </a:pPr>
            <a:r>
              <a:rPr lang="vi-VN" sz="3600" b="1" dirty="0">
                <a:latin typeface="+mj-lt"/>
              </a:rPr>
              <a:t>Trò chơi </a:t>
            </a:r>
            <a:r>
              <a:rPr lang="vi-VN" sz="3600" b="1" i="1" dirty="0">
                <a:solidFill>
                  <a:srgbClr val="FF0000"/>
                </a:solidFill>
                <a:latin typeface="+mj-lt"/>
              </a:rPr>
              <a:t>Ai về đích trước</a:t>
            </a:r>
            <a:r>
              <a:rPr lang="vi-VN" sz="3600" b="1" dirty="0">
                <a:latin typeface="+mj-lt"/>
              </a:rPr>
              <a:t>?</a:t>
            </a:r>
          </a:p>
          <a:p>
            <a:pPr algn="just">
              <a:buClr>
                <a:srgbClr val="FF0000"/>
              </a:buClr>
            </a:pPr>
            <a:r>
              <a:rPr lang="en-US" sz="3600" dirty="0">
                <a:latin typeface="+mj-lt"/>
              </a:rPr>
              <a:t>	</a:t>
            </a:r>
            <a:r>
              <a:rPr lang="vi-VN" sz="3600" dirty="0">
                <a:latin typeface="+mj-lt"/>
              </a:rPr>
              <a:t>Dùng một con xúc xắc và hai vật nhỏ (ví dụ: cúc áo</a:t>
            </a:r>
            <a:r>
              <a:rPr lang="en-US" sz="3600" dirty="0">
                <a:latin typeface="+mj-lt"/>
              </a:rPr>
              <a:t>) </a:t>
            </a:r>
            <a:r>
              <a:rPr lang="vi-VN" sz="3600" dirty="0">
                <a:latin typeface="+mj-lt"/>
              </a:rPr>
              <a:t>làm xe đua</a:t>
            </a:r>
            <a:r>
              <a:rPr lang="en-US" sz="3600" dirty="0">
                <a:latin typeface="+mj-lt"/>
              </a:rPr>
              <a:t> </a:t>
            </a:r>
            <a:r>
              <a:rPr lang="vi-VN" sz="3600" dirty="0">
                <a:latin typeface="+mj-lt"/>
              </a:rPr>
              <a:t>màu xanh và màu đỏ.</a:t>
            </a:r>
          </a:p>
          <a:p>
            <a:pPr algn="just">
              <a:buClr>
                <a:srgbClr val="FF0000"/>
              </a:buClr>
            </a:pPr>
            <a:r>
              <a:rPr lang="en-US" sz="3600" dirty="0">
                <a:latin typeface="+mj-lt"/>
              </a:rPr>
              <a:t>	</a:t>
            </a:r>
            <a:r>
              <a:rPr lang="vi-VN" sz="3600" dirty="0">
                <a:latin typeface="+mj-lt"/>
              </a:rPr>
              <a:t>Tung xúc xắc. Nếu xuất hiện</a:t>
            </a:r>
            <a:r>
              <a:rPr lang="en-US" sz="3600" dirty="0">
                <a:latin typeface="+mj-lt"/>
              </a:rPr>
              <a:t> </a:t>
            </a:r>
            <a:r>
              <a:rPr lang="vi-VN" sz="3600" dirty="0">
                <a:latin typeface="+mj-lt"/>
              </a:rPr>
              <a:t>mặt có số chấm là số chẵn thì</a:t>
            </a:r>
            <a:r>
              <a:rPr lang="en-US" sz="3600" dirty="0">
                <a:latin typeface="+mj-lt"/>
              </a:rPr>
              <a:t> </a:t>
            </a:r>
            <a:r>
              <a:rPr lang="vi-VN" sz="3600" dirty="0">
                <a:latin typeface="+mj-lt"/>
              </a:rPr>
              <a:t>xe màu xanh tiến một ô. Nếu</a:t>
            </a:r>
            <a:r>
              <a:rPr lang="en-US" sz="3600" dirty="0">
                <a:latin typeface="+mj-lt"/>
              </a:rPr>
              <a:t> </a:t>
            </a:r>
            <a:r>
              <a:rPr lang="vi-VN" sz="3600" dirty="0">
                <a:latin typeface="+mj-lt"/>
              </a:rPr>
              <a:t>xuất hiện mặt có số chấm là</a:t>
            </a:r>
            <a:r>
              <a:rPr lang="en-US" sz="3600" dirty="0">
                <a:latin typeface="+mj-lt"/>
              </a:rPr>
              <a:t> </a:t>
            </a:r>
            <a:r>
              <a:rPr lang="vi-VN" sz="3600" dirty="0">
                <a:latin typeface="+mj-lt"/>
              </a:rPr>
              <a:t>số lẻ thì xe màu đỏ tiến một ô.</a:t>
            </a:r>
          </a:p>
          <a:p>
            <a:pPr algn="just">
              <a:buClr>
                <a:srgbClr val="FF0000"/>
              </a:buClr>
            </a:pPr>
            <a:r>
              <a:rPr lang="vi-VN" sz="3600" dirty="0">
                <a:latin typeface="+mj-lt"/>
              </a:rPr>
              <a:t>Xe nào di chuyển đến ô về đích</a:t>
            </a:r>
            <a:r>
              <a:rPr lang="en-US" sz="3600" dirty="0">
                <a:latin typeface="+mj-lt"/>
              </a:rPr>
              <a:t> </a:t>
            </a:r>
            <a:r>
              <a:rPr lang="vi-VN" sz="3600" dirty="0">
                <a:latin typeface="+mj-lt"/>
              </a:rPr>
              <a:t>trước thì thắng cuộc.</a:t>
            </a:r>
          </a:p>
        </p:txBody>
      </p:sp>
      <p:pic>
        <p:nvPicPr>
          <p:cNvPr id="3" name="Picture 2">
            <a:extLst>
              <a:ext uri="{FF2B5EF4-FFF2-40B4-BE49-F238E27FC236}">
                <a16:creationId xmlns:a16="http://schemas.microsoft.com/office/drawing/2014/main" id="{FBB07F2F-F569-1F2A-0B89-A4E75265244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88473" y="4128764"/>
            <a:ext cx="4173430" cy="2444176"/>
          </a:xfrm>
          <a:prstGeom prst="rect">
            <a:avLst/>
          </a:prstGeom>
        </p:spPr>
      </p:pic>
    </p:spTree>
    <p:custDataLst>
      <p:tags r:id="rId1"/>
    </p:custDataLst>
    <p:extLst>
      <p:ext uri="{BB962C8B-B14F-4D97-AF65-F5344CB8AC3E}">
        <p14:creationId xmlns:p14="http://schemas.microsoft.com/office/powerpoint/2010/main" val="31006904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CF385AE-1EF6-B2AA-C9A9-BE5DE8FF20C5}"/>
              </a:ext>
            </a:extLst>
          </p:cNvPr>
          <p:cNvPicPr>
            <a:picLocks noChangeAspect="1"/>
          </p:cNvPicPr>
          <p:nvPr/>
        </p:nvPicPr>
        <p:blipFill rotWithShape="1">
          <a:blip r:embed="rId3"/>
          <a:srcRect t="12251" b="32"/>
          <a:stretch/>
        </p:blipFill>
        <p:spPr>
          <a:xfrm>
            <a:off x="0" y="0"/>
            <a:ext cx="12192000" cy="6858000"/>
          </a:xfrm>
          <a:prstGeom prst="rect">
            <a:avLst/>
          </a:prstGeom>
        </p:spPr>
      </p:pic>
      <p:pic>
        <p:nvPicPr>
          <p:cNvPr id="6" name="Picture 5">
            <a:extLst>
              <a:ext uri="{FF2B5EF4-FFF2-40B4-BE49-F238E27FC236}">
                <a16:creationId xmlns:a16="http://schemas.microsoft.com/office/drawing/2014/main" id="{D4AF28EB-93AA-4626-F770-6F1B53FDF490}"/>
              </a:ext>
            </a:extLst>
          </p:cNvPr>
          <p:cNvPicPr>
            <a:picLocks noChangeAspect="1"/>
          </p:cNvPicPr>
          <p:nvPr/>
        </p:nvPicPr>
        <p:blipFill>
          <a:blip r:embed="rId4"/>
          <a:stretch>
            <a:fillRect/>
          </a:stretch>
        </p:blipFill>
        <p:spPr>
          <a:xfrm>
            <a:off x="2621587" y="1181126"/>
            <a:ext cx="9266723" cy="3475021"/>
          </a:xfrm>
          <a:prstGeom prst="rect">
            <a:avLst/>
          </a:prstGeom>
        </p:spPr>
      </p:pic>
    </p:spTree>
    <p:custDataLst>
      <p:tags r:id="rId1"/>
    </p:custDataLst>
    <p:extLst>
      <p:ext uri="{BB962C8B-B14F-4D97-AF65-F5344CB8AC3E}">
        <p14:creationId xmlns:p14="http://schemas.microsoft.com/office/powerpoint/2010/main" val="1900038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D56CED-2235-6BAF-3E8D-85CD2716D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Picture 3" descr="A yellow and blue letters&#10;&#10;Description automatically generated">
            <a:extLst>
              <a:ext uri="{FF2B5EF4-FFF2-40B4-BE49-F238E27FC236}">
                <a16:creationId xmlns:a16="http://schemas.microsoft.com/office/drawing/2014/main" id="{A28B32DA-9AF1-AC72-88D0-7D981C9FC9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8176" y="1930806"/>
            <a:ext cx="9753600" cy="3400425"/>
          </a:xfrm>
          <a:prstGeom prst="rect">
            <a:avLst/>
          </a:prstGeom>
        </p:spPr>
      </p:pic>
    </p:spTree>
    <p:custDataLst>
      <p:tags r:id="rId1"/>
    </p:custDataLst>
    <p:extLst>
      <p:ext uri="{BB962C8B-B14F-4D97-AF65-F5344CB8AC3E}">
        <p14:creationId xmlns:p14="http://schemas.microsoft.com/office/powerpoint/2010/main" val="26413554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3"/>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rgbClr val="00B0F0"/>
              </a:solidFill>
            </a:endParaRPr>
          </a:p>
        </p:txBody>
      </p:sp>
      <p:sp>
        <p:nvSpPr>
          <p:cNvPr id="9" name="TextBox 8">
            <a:extLst>
              <a:ext uri="{FF2B5EF4-FFF2-40B4-BE49-F238E27FC236}">
                <a16:creationId xmlns:a16="http://schemas.microsoft.com/office/drawing/2014/main" id="{117F75FE-F80E-F8FF-87B2-02A548D9A6B2}"/>
              </a:ext>
            </a:extLst>
          </p:cNvPr>
          <p:cNvSpPr txBox="1"/>
          <p:nvPr/>
        </p:nvSpPr>
        <p:spPr>
          <a:xfrm>
            <a:off x="825106" y="345227"/>
            <a:ext cx="10785647" cy="2246769"/>
          </a:xfrm>
          <a:prstGeom prst="rect">
            <a:avLst/>
          </a:prstGeom>
          <a:noFill/>
        </p:spPr>
        <p:txBody>
          <a:bodyPr wrap="square" rtlCol="0">
            <a:spAutoFit/>
          </a:bodyPr>
          <a:lstStyle/>
          <a:p>
            <a:pPr algn="just">
              <a:buClr>
                <a:srgbClr val="FF0000"/>
              </a:buClr>
            </a:pPr>
            <a:r>
              <a:rPr lang="vi-VN" sz="2800" dirty="0">
                <a:latin typeface="+mj-lt"/>
              </a:rPr>
              <a:t>Cuối tuần này chúng mình sẽ tổ chức chương trình “Đổi cũ lấy mới” ngay tại phòng học của lớp. Hôm nay, cả lớp cần dọn dẹp và sắp xếp lại các đồ vật trong phòng học.</a:t>
            </a:r>
            <a:endParaRPr lang="en-US" sz="2800" dirty="0">
              <a:latin typeface="+mj-lt"/>
            </a:endParaRPr>
          </a:p>
          <a:p>
            <a:pPr algn="just">
              <a:buClr>
                <a:srgbClr val="FF0000"/>
              </a:buClr>
            </a:pPr>
            <a:r>
              <a:rPr lang="vi-VN" sz="2800" dirty="0">
                <a:latin typeface="+mj-lt"/>
              </a:rPr>
              <a:t>Áp dụng kiến thức đã học, Rô-bốt đề xuất dùng xúc xắc để chia nhóm phân công nhiệm vụ:</a:t>
            </a:r>
            <a:endParaRPr lang="en-US" sz="2800" dirty="0">
              <a:latin typeface="+mj-lt"/>
            </a:endParaRPr>
          </a:p>
        </p:txBody>
      </p:sp>
      <p:grpSp>
        <p:nvGrpSpPr>
          <p:cNvPr id="6" name="Group 5">
            <a:extLst>
              <a:ext uri="{FF2B5EF4-FFF2-40B4-BE49-F238E27FC236}">
                <a16:creationId xmlns:a16="http://schemas.microsoft.com/office/drawing/2014/main" id="{7628BC2D-A08A-777B-6AD3-7BC25307E562}"/>
              </a:ext>
            </a:extLst>
          </p:cNvPr>
          <p:cNvGrpSpPr/>
          <p:nvPr/>
        </p:nvGrpSpPr>
        <p:grpSpPr>
          <a:xfrm>
            <a:off x="121587" y="100323"/>
            <a:ext cx="1099279" cy="865632"/>
            <a:chOff x="1398928" y="934998"/>
            <a:chExt cx="1072546" cy="844581"/>
          </a:xfrm>
        </p:grpSpPr>
        <p:sp>
          <p:nvSpPr>
            <p:cNvPr id="7" name="Oval 6">
              <a:extLst>
                <a:ext uri="{FF2B5EF4-FFF2-40B4-BE49-F238E27FC236}">
                  <a16:creationId xmlns:a16="http://schemas.microsoft.com/office/drawing/2014/main" id="{0B829AFC-22D8-0392-F22C-06DC2738F28A}"/>
                </a:ext>
              </a:extLst>
            </p:cNvPr>
            <p:cNvSpPr/>
            <p:nvPr/>
          </p:nvSpPr>
          <p:spPr>
            <a:xfrm>
              <a:off x="1398928" y="934998"/>
              <a:ext cx="832664" cy="84458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100"/>
            </a:p>
          </p:txBody>
        </p:sp>
        <p:sp>
          <p:nvSpPr>
            <p:cNvPr id="8" name="TextBox 7">
              <a:extLst>
                <a:ext uri="{FF2B5EF4-FFF2-40B4-BE49-F238E27FC236}">
                  <a16:creationId xmlns:a16="http://schemas.microsoft.com/office/drawing/2014/main" id="{D8FE86B8-2B0B-445B-A321-5F6F8CFBD249}"/>
                </a:ext>
              </a:extLst>
            </p:cNvPr>
            <p:cNvSpPr txBox="1"/>
            <p:nvPr/>
          </p:nvSpPr>
          <p:spPr>
            <a:xfrm>
              <a:off x="1638810" y="1102041"/>
              <a:ext cx="832664" cy="510496"/>
            </a:xfrm>
            <a:prstGeom prst="rect">
              <a:avLst/>
            </a:prstGeom>
            <a:noFill/>
          </p:spPr>
          <p:txBody>
            <a:bodyPr wrap="square" rtlCol="0">
              <a:spAutoFit/>
            </a:bodyPr>
            <a:lstStyle/>
            <a:p>
              <a:pPr algn="just"/>
              <a:r>
                <a:rPr lang="en-US" sz="2800" b="1">
                  <a:solidFill>
                    <a:schemeClr val="bg1"/>
                  </a:solidFill>
                  <a:latin typeface="SVN-Gretoon" panose="02040603050506020204" pitchFamily="18" charset="0"/>
                </a:rPr>
                <a:t>1</a:t>
              </a:r>
              <a:endParaRPr lang="vi-VN" sz="2800" b="1" dirty="0">
                <a:solidFill>
                  <a:schemeClr val="bg1"/>
                </a:solidFill>
              </a:endParaRPr>
            </a:p>
          </p:txBody>
        </p:sp>
      </p:grpSp>
      <p:pic>
        <p:nvPicPr>
          <p:cNvPr id="3" name="Picture 2">
            <a:extLst>
              <a:ext uri="{FF2B5EF4-FFF2-40B4-BE49-F238E27FC236}">
                <a16:creationId xmlns:a16="http://schemas.microsoft.com/office/drawing/2014/main" id="{85A0641C-A21F-662E-7BA3-ED16EB712F17}"/>
              </a:ext>
            </a:extLst>
          </p:cNvPr>
          <p:cNvPicPr>
            <a:picLocks noChangeAspect="1"/>
          </p:cNvPicPr>
          <p:nvPr/>
        </p:nvPicPr>
        <p:blipFill>
          <a:blip r:embed="rId4"/>
          <a:stretch>
            <a:fillRect/>
          </a:stretch>
        </p:blipFill>
        <p:spPr>
          <a:xfrm>
            <a:off x="2021515" y="2836900"/>
            <a:ext cx="8191500" cy="1885950"/>
          </a:xfrm>
          <a:prstGeom prst="rect">
            <a:avLst/>
          </a:prstGeom>
        </p:spPr>
      </p:pic>
      <p:sp>
        <p:nvSpPr>
          <p:cNvPr id="4" name="TextBox 3">
            <a:extLst>
              <a:ext uri="{FF2B5EF4-FFF2-40B4-BE49-F238E27FC236}">
                <a16:creationId xmlns:a16="http://schemas.microsoft.com/office/drawing/2014/main" id="{D8A4485E-4264-4AB7-5144-EA06D5D3BC2C}"/>
              </a:ext>
            </a:extLst>
          </p:cNvPr>
          <p:cNvSpPr txBox="1"/>
          <p:nvPr/>
        </p:nvSpPr>
        <p:spPr>
          <a:xfrm>
            <a:off x="1244010" y="5039833"/>
            <a:ext cx="9750056" cy="954107"/>
          </a:xfrm>
          <a:prstGeom prst="rect">
            <a:avLst/>
          </a:prstGeom>
          <a:noFill/>
        </p:spPr>
        <p:txBody>
          <a:bodyPr wrap="square" rtlCol="0">
            <a:spAutoFit/>
          </a:bodyPr>
          <a:lstStyle/>
          <a:p>
            <a:r>
              <a:rPr lang="vi-VN" sz="2800" i="1" dirty="0">
                <a:latin typeface="+mj-lt"/>
                <a:ea typeface="Cambria" panose="02040503050406030204" pitchFamily="18" charset="0"/>
              </a:rPr>
              <a:t>Mỗi bạn gieo xúc xắc 1 lần, nhận được xúc xắc với mặt trên có số chấm là bao nhiêu thì tham gia nhóm tương ứng.</a:t>
            </a:r>
            <a:endParaRPr lang="en-US" sz="2800" i="1" dirty="0">
              <a:latin typeface="+mj-lt"/>
              <a:ea typeface="Cambria" panose="02040503050406030204" pitchFamily="18" charset="0"/>
            </a:endParaRPr>
          </a:p>
        </p:txBody>
      </p:sp>
    </p:spTree>
    <p:custDataLst>
      <p:tags r:id="rId1"/>
    </p:custDataLst>
    <p:extLst>
      <p:ext uri="{BB962C8B-B14F-4D97-AF65-F5344CB8AC3E}">
        <p14:creationId xmlns:p14="http://schemas.microsoft.com/office/powerpoint/2010/main" val="1287423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3"/>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A6C275E7-66A9-CB3D-63B8-8EBB0C05700F}"/>
              </a:ext>
            </a:extLst>
          </p:cNvPr>
          <p:cNvSpPr txBox="1"/>
          <p:nvPr/>
        </p:nvSpPr>
        <p:spPr>
          <a:xfrm>
            <a:off x="839973" y="425303"/>
            <a:ext cx="10653822" cy="1077218"/>
          </a:xfrm>
          <a:prstGeom prst="rect">
            <a:avLst/>
          </a:prstGeom>
          <a:noFill/>
        </p:spPr>
        <p:txBody>
          <a:bodyPr wrap="square" rtlCol="0">
            <a:spAutoFit/>
          </a:bodyPr>
          <a:lstStyle/>
          <a:p>
            <a:pPr algn="just"/>
            <a:r>
              <a:rPr lang="vi-VN" sz="3200" i="1" dirty="0">
                <a:latin typeface="+mj-lt"/>
                <a:ea typeface="Cambria" panose="02040503050406030204" pitchFamily="18" charset="0"/>
              </a:rPr>
              <a:t>Mỗi bạn gieo xúc xắc 1 lần, nhận được xúc xắc với mặt trên có số chấm là bao nhiêu thì tham gia nhóm tương ứng.</a:t>
            </a:r>
            <a:endParaRPr lang="en-US" sz="3200" i="1" dirty="0">
              <a:latin typeface="+mj-lt"/>
              <a:ea typeface="Cambria" panose="02040503050406030204" pitchFamily="18" charset="0"/>
            </a:endParaRPr>
          </a:p>
        </p:txBody>
      </p:sp>
      <p:pic>
        <p:nvPicPr>
          <p:cNvPr id="5" name="Picture 4">
            <a:extLst>
              <a:ext uri="{FF2B5EF4-FFF2-40B4-BE49-F238E27FC236}">
                <a16:creationId xmlns:a16="http://schemas.microsoft.com/office/drawing/2014/main" id="{85020FB3-75E5-79F6-6D2C-6404C9885F89}"/>
              </a:ext>
            </a:extLst>
          </p:cNvPr>
          <p:cNvPicPr>
            <a:picLocks noChangeAspect="1"/>
          </p:cNvPicPr>
          <p:nvPr/>
        </p:nvPicPr>
        <p:blipFill>
          <a:blip r:embed="rId4"/>
          <a:stretch>
            <a:fillRect/>
          </a:stretch>
        </p:blipFill>
        <p:spPr>
          <a:xfrm>
            <a:off x="1940552" y="1612715"/>
            <a:ext cx="8353425" cy="4695825"/>
          </a:xfrm>
          <a:prstGeom prst="rect">
            <a:avLst/>
          </a:prstGeom>
        </p:spPr>
      </p:pic>
    </p:spTree>
    <p:custDataLst>
      <p:tags r:id="rId1"/>
    </p:custDataLst>
    <p:extLst>
      <p:ext uri="{BB962C8B-B14F-4D97-AF65-F5344CB8AC3E}">
        <p14:creationId xmlns:p14="http://schemas.microsoft.com/office/powerpoint/2010/main" val="1221304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3"/>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A6C275E7-66A9-CB3D-63B8-8EBB0C05700F}"/>
              </a:ext>
            </a:extLst>
          </p:cNvPr>
          <p:cNvSpPr txBox="1"/>
          <p:nvPr/>
        </p:nvSpPr>
        <p:spPr>
          <a:xfrm>
            <a:off x="839973" y="425303"/>
            <a:ext cx="10653822" cy="1077218"/>
          </a:xfrm>
          <a:prstGeom prst="rect">
            <a:avLst/>
          </a:prstGeom>
          <a:noFill/>
        </p:spPr>
        <p:txBody>
          <a:bodyPr wrap="square" rtlCol="0">
            <a:spAutoFit/>
          </a:bodyPr>
          <a:lstStyle/>
          <a:p>
            <a:pPr lvl="0" algn="just"/>
            <a:r>
              <a:rPr lang="vi-VN" sz="3200" dirty="0">
                <a:solidFill>
                  <a:prstClr val="black"/>
                </a:solidFill>
                <a:latin typeface="+mj-lt"/>
                <a:ea typeface="Cambria" panose="02040503050406030204" pitchFamily="18" charset="0"/>
              </a:rPr>
              <a:t>Hãy thực hiện việc chia nhóm theo đề xuất và hoàn thành bảng dưới đây.</a:t>
            </a:r>
            <a:endParaRPr kumimoji="0" lang="en-US" sz="3200" b="0" u="none" strike="noStrike" kern="1200" cap="none" spc="0" normalizeH="0" baseline="0" noProof="0" dirty="0">
              <a:ln>
                <a:noFill/>
              </a:ln>
              <a:solidFill>
                <a:prstClr val="black"/>
              </a:solidFill>
              <a:effectLst/>
              <a:uLnTx/>
              <a:uFillTx/>
              <a:latin typeface="+mj-lt"/>
              <a:ea typeface="Cambria" panose="02040503050406030204" pitchFamily="18" charset="0"/>
            </a:endParaRPr>
          </a:p>
        </p:txBody>
      </p:sp>
      <p:graphicFrame>
        <p:nvGraphicFramePr>
          <p:cNvPr id="2" name="Table 1">
            <a:extLst>
              <a:ext uri="{FF2B5EF4-FFF2-40B4-BE49-F238E27FC236}">
                <a16:creationId xmlns:a16="http://schemas.microsoft.com/office/drawing/2014/main" id="{89F14EE5-87CD-7136-C02E-C78879786FB2}"/>
              </a:ext>
            </a:extLst>
          </p:cNvPr>
          <p:cNvGraphicFramePr>
            <a:graphicFrameLocks noGrp="1"/>
          </p:cNvGraphicFramePr>
          <p:nvPr>
            <p:extLst>
              <p:ext uri="{D42A27DB-BD31-4B8C-83A1-F6EECF244321}">
                <p14:modId xmlns:p14="http://schemas.microsoft.com/office/powerpoint/2010/main" val="2133848485"/>
              </p:ext>
            </p:extLst>
          </p:nvPr>
        </p:nvGraphicFramePr>
        <p:xfrm>
          <a:off x="785036" y="1604715"/>
          <a:ext cx="10793820" cy="914400"/>
        </p:xfrm>
        <a:graphic>
          <a:graphicData uri="http://schemas.openxmlformats.org/drawingml/2006/table">
            <a:tbl>
              <a:tblPr/>
              <a:tblGrid>
                <a:gridCol w="2158764">
                  <a:extLst>
                    <a:ext uri="{9D8B030D-6E8A-4147-A177-3AD203B41FA5}">
                      <a16:colId xmlns:a16="http://schemas.microsoft.com/office/drawing/2014/main" val="2605187000"/>
                    </a:ext>
                  </a:extLst>
                </a:gridCol>
                <a:gridCol w="2158764">
                  <a:extLst>
                    <a:ext uri="{9D8B030D-6E8A-4147-A177-3AD203B41FA5}">
                      <a16:colId xmlns:a16="http://schemas.microsoft.com/office/drawing/2014/main" val="1020778776"/>
                    </a:ext>
                  </a:extLst>
                </a:gridCol>
                <a:gridCol w="2158764">
                  <a:extLst>
                    <a:ext uri="{9D8B030D-6E8A-4147-A177-3AD203B41FA5}">
                      <a16:colId xmlns:a16="http://schemas.microsoft.com/office/drawing/2014/main" val="883478310"/>
                    </a:ext>
                  </a:extLst>
                </a:gridCol>
                <a:gridCol w="2158764">
                  <a:extLst>
                    <a:ext uri="{9D8B030D-6E8A-4147-A177-3AD203B41FA5}">
                      <a16:colId xmlns:a16="http://schemas.microsoft.com/office/drawing/2014/main" val="3710349699"/>
                    </a:ext>
                  </a:extLst>
                </a:gridCol>
                <a:gridCol w="2158764">
                  <a:extLst>
                    <a:ext uri="{9D8B030D-6E8A-4147-A177-3AD203B41FA5}">
                      <a16:colId xmlns:a16="http://schemas.microsoft.com/office/drawing/2014/main" val="813622454"/>
                    </a:ext>
                  </a:extLst>
                </a:gridCol>
              </a:tblGrid>
              <a:tr h="0">
                <a:tc>
                  <a:txBody>
                    <a:bodyPr/>
                    <a:lstStyle/>
                    <a:p>
                      <a:pPr algn="ct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Nhóm</a:t>
                      </a:r>
                      <a:endPar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Quét</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lau</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sàn</a:t>
                      </a:r>
                      <a:endPar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Lau cửa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Kê bàn ghế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Trang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trí</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lớp</a:t>
                      </a:r>
                      <a:endPar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28154309"/>
                  </a:ext>
                </a:extLst>
              </a:tr>
              <a:tr h="0">
                <a:tc>
                  <a:txBody>
                    <a:bodyPr/>
                    <a:lstStyle/>
                    <a:p>
                      <a:pPr algn="ct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bạn</a:t>
                      </a:r>
                      <a:endPar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972620839"/>
                  </a:ext>
                </a:extLst>
              </a:tr>
            </a:tbl>
          </a:graphicData>
        </a:graphic>
      </p:graphicFrame>
      <p:sp>
        <p:nvSpPr>
          <p:cNvPr id="4" name="TextBox 3">
            <a:extLst>
              <a:ext uri="{FF2B5EF4-FFF2-40B4-BE49-F238E27FC236}">
                <a16:creationId xmlns:a16="http://schemas.microsoft.com/office/drawing/2014/main" id="{8D65BD6C-63F8-E1C0-B96A-D57E860E6AF8}"/>
              </a:ext>
            </a:extLst>
          </p:cNvPr>
          <p:cNvSpPr txBox="1"/>
          <p:nvPr/>
        </p:nvSpPr>
        <p:spPr>
          <a:xfrm>
            <a:off x="627322" y="3009014"/>
            <a:ext cx="10877106" cy="2062103"/>
          </a:xfrm>
          <a:prstGeom prst="rect">
            <a:avLst/>
          </a:prstGeom>
          <a:noFill/>
        </p:spPr>
        <p:txBody>
          <a:bodyPr wrap="square" rtlCol="0">
            <a:spAutoFit/>
          </a:bodyPr>
          <a:lstStyle/>
          <a:p>
            <a:pPr algn="just"/>
            <a:r>
              <a:rPr lang="en-US" sz="32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Dựa</a:t>
            </a:r>
            <a:r>
              <a:rPr lang="en-US" sz="32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vào</a:t>
            </a:r>
            <a:r>
              <a:rPr lang="en-US" sz="32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bảng</a:t>
            </a:r>
            <a:r>
              <a:rPr lang="en-US" sz="32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số</a:t>
            </a:r>
            <a:r>
              <a:rPr lang="en-US" sz="32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liệu</a:t>
            </a:r>
            <a:r>
              <a:rPr lang="en-US" sz="32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trả</a:t>
            </a:r>
            <a:r>
              <a:rPr lang="en-US" sz="32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lời</a:t>
            </a:r>
            <a:r>
              <a:rPr lang="en-US" sz="32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các</a:t>
            </a:r>
            <a:r>
              <a:rPr lang="en-US" sz="32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câu</a:t>
            </a:r>
            <a:r>
              <a:rPr lang="en-US" sz="32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hỏi</a:t>
            </a:r>
            <a:r>
              <a:rPr lang="en-US" sz="32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just"/>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Mỗi</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nhóm</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có</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bao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nhiêu</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bạn</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Nhóm</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nào</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có</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nhiều</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bạn</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nhất</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just"/>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b)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Viết</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tỉ</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số</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mô</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tả</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số</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lần</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lặp</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lại</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của</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khả</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năng</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xuất</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hiện</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mặt</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1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chấm</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so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với</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tổng</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số</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lần</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gieo</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xúc</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xắc</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88153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3"/>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A6C275E7-66A9-CB3D-63B8-8EBB0C05700F}"/>
              </a:ext>
            </a:extLst>
          </p:cNvPr>
          <p:cNvSpPr txBox="1"/>
          <p:nvPr/>
        </p:nvSpPr>
        <p:spPr>
          <a:xfrm>
            <a:off x="839973" y="425303"/>
            <a:ext cx="10653822" cy="584775"/>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ea typeface="Cambria" panose="02040503050406030204" pitchFamily="18" charset="0"/>
              </a:rPr>
              <a:t>Ví dụ:</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5" name="Table 4">
            <a:extLst>
              <a:ext uri="{FF2B5EF4-FFF2-40B4-BE49-F238E27FC236}">
                <a16:creationId xmlns:a16="http://schemas.microsoft.com/office/drawing/2014/main" id="{7E2460F4-B59E-6DAA-C098-215830F93A7A}"/>
              </a:ext>
            </a:extLst>
          </p:cNvPr>
          <p:cNvGraphicFramePr>
            <a:graphicFrameLocks noGrp="1"/>
          </p:cNvGraphicFramePr>
          <p:nvPr>
            <p:extLst>
              <p:ext uri="{D42A27DB-BD31-4B8C-83A1-F6EECF244321}">
                <p14:modId xmlns:p14="http://schemas.microsoft.com/office/powerpoint/2010/main" val="3877407441"/>
              </p:ext>
            </p:extLst>
          </p:nvPr>
        </p:nvGraphicFramePr>
        <p:xfrm>
          <a:off x="593651" y="1200679"/>
          <a:ext cx="10515600" cy="1463040"/>
        </p:xfrm>
        <a:graphic>
          <a:graphicData uri="http://schemas.openxmlformats.org/drawingml/2006/table">
            <a:tbl>
              <a:tblPr/>
              <a:tblGrid>
                <a:gridCol w="2103120">
                  <a:extLst>
                    <a:ext uri="{9D8B030D-6E8A-4147-A177-3AD203B41FA5}">
                      <a16:colId xmlns:a16="http://schemas.microsoft.com/office/drawing/2014/main" val="4044310604"/>
                    </a:ext>
                  </a:extLst>
                </a:gridCol>
                <a:gridCol w="2103120">
                  <a:extLst>
                    <a:ext uri="{9D8B030D-6E8A-4147-A177-3AD203B41FA5}">
                      <a16:colId xmlns:a16="http://schemas.microsoft.com/office/drawing/2014/main" val="1799877226"/>
                    </a:ext>
                  </a:extLst>
                </a:gridCol>
                <a:gridCol w="2103120">
                  <a:extLst>
                    <a:ext uri="{9D8B030D-6E8A-4147-A177-3AD203B41FA5}">
                      <a16:colId xmlns:a16="http://schemas.microsoft.com/office/drawing/2014/main" val="2400914922"/>
                    </a:ext>
                  </a:extLst>
                </a:gridCol>
                <a:gridCol w="2103120">
                  <a:extLst>
                    <a:ext uri="{9D8B030D-6E8A-4147-A177-3AD203B41FA5}">
                      <a16:colId xmlns:a16="http://schemas.microsoft.com/office/drawing/2014/main" val="152572745"/>
                    </a:ext>
                  </a:extLst>
                </a:gridCol>
                <a:gridCol w="2103120">
                  <a:extLst>
                    <a:ext uri="{9D8B030D-6E8A-4147-A177-3AD203B41FA5}">
                      <a16:colId xmlns:a16="http://schemas.microsoft.com/office/drawing/2014/main" val="1239576150"/>
                    </a:ext>
                  </a:extLst>
                </a:gridCol>
              </a:tblGrid>
              <a:tr h="0">
                <a:tc>
                  <a:txBody>
                    <a:bodyPr/>
                    <a:lstStyle/>
                    <a:p>
                      <a:pPr algn="ct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Nhóm</a:t>
                      </a:r>
                      <a:endPar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Quét</a:t>
                      </a: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lau</a:t>
                      </a: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sàn</a:t>
                      </a:r>
                      <a:endPar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Lau </a:t>
                      </a: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cửa</a:t>
                      </a:r>
                      <a:endPar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Kê bàn ghế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Trang trí lớp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0078057"/>
                  </a:ext>
                </a:extLst>
              </a:tr>
              <a:tr h="0">
                <a:tc>
                  <a:txBody>
                    <a:bodyPr/>
                    <a:lstStyle/>
                    <a:p>
                      <a:pPr algn="ct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bạn</a:t>
                      </a:r>
                      <a:endPar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2231036"/>
                  </a:ext>
                </a:extLst>
              </a:tr>
            </a:tbl>
          </a:graphicData>
        </a:graphic>
      </p:graphicFrame>
      <p:sp>
        <p:nvSpPr>
          <p:cNvPr id="6" name="TextBox 5">
            <a:extLst>
              <a:ext uri="{FF2B5EF4-FFF2-40B4-BE49-F238E27FC236}">
                <a16:creationId xmlns:a16="http://schemas.microsoft.com/office/drawing/2014/main" id="{66FCD5AE-39BA-C8D4-58D5-47170156F82F}"/>
              </a:ext>
            </a:extLst>
          </p:cNvPr>
          <p:cNvSpPr txBox="1"/>
          <p:nvPr/>
        </p:nvSpPr>
        <p:spPr>
          <a:xfrm>
            <a:off x="914400" y="3125972"/>
            <a:ext cx="10962167" cy="1384995"/>
          </a:xfrm>
          <a:prstGeom prst="rect">
            <a:avLst/>
          </a:prstGeom>
          <a:noFill/>
        </p:spPr>
        <p:txBody>
          <a:bodyPr wrap="square" rtlCol="0">
            <a:spAutoFit/>
          </a:bodyPr>
          <a:lstStyle/>
          <a:p>
            <a:pPr algn="just"/>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a)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Nhóm</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quét</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và</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lau</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sàn</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có</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 6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bạn</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nhóm</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lau</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cửa</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có</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 5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bạn</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nhóm</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kê</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bàn</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ghế</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có</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 9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bạn</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nhóm</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trang</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trí</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lớp</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có</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 8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bạn</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just"/>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Nhóm</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trang</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trí</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lớp</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có</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nhiều</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bạn</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nhất</a:t>
            </a:r>
            <a:r>
              <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384494A-734C-648E-86EA-B5D7E332B01E}"/>
                  </a:ext>
                </a:extLst>
              </p:cNvPr>
              <p:cNvSpPr txBox="1"/>
              <p:nvPr/>
            </p:nvSpPr>
            <p:spPr>
              <a:xfrm>
                <a:off x="893135" y="4720856"/>
                <a:ext cx="10962167" cy="1170641"/>
              </a:xfrm>
              <a:prstGeom prst="rect">
                <a:avLst/>
              </a:prstGeom>
              <a:noFill/>
            </p:spPr>
            <p:txBody>
              <a:bodyPr wrap="square" rtlCol="0">
                <a:spAutoFit/>
              </a:bodyPr>
              <a:lstStyle/>
              <a:p>
                <a:pPr algn="just"/>
                <a:r>
                  <a:rPr lang="en-US" sz="2800" dirty="0">
                    <a:solidFill>
                      <a:srgbClr val="FF0066"/>
                    </a:solidFill>
                    <a:latin typeface="Times New Roman" panose="02020603050405020304" pitchFamily="18" charset="0"/>
                    <a:ea typeface="Cambria" panose="02040503050406030204" pitchFamily="18" charset="0"/>
                    <a:cs typeface="Times New Roman" panose="02020603050405020304" pitchFamily="18" charset="0"/>
                  </a:rPr>
                  <a:t>b) </a:t>
                </a:r>
                <a:r>
                  <a:rPr lang="en-US" sz="2800" dirty="0" err="1">
                    <a:solidFill>
                      <a:srgbClr val="FF0066"/>
                    </a:solidFill>
                    <a:latin typeface="Times New Roman" panose="02020603050405020304" pitchFamily="18" charset="0"/>
                    <a:ea typeface="Cambria" panose="02040503050406030204" pitchFamily="18" charset="0"/>
                    <a:cs typeface="Times New Roman" panose="02020603050405020304" pitchFamily="18" charset="0"/>
                  </a:rPr>
                  <a:t>Tỉ</a:t>
                </a:r>
                <a:r>
                  <a:rPr lang="en-US" sz="2800" dirty="0">
                    <a:solidFill>
                      <a:srgbClr val="FF0066"/>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66"/>
                    </a:solidFill>
                    <a:latin typeface="Times New Roman" panose="02020603050405020304" pitchFamily="18" charset="0"/>
                    <a:ea typeface="Cambria" panose="02040503050406030204" pitchFamily="18" charset="0"/>
                    <a:cs typeface="Times New Roman" panose="02020603050405020304" pitchFamily="18" charset="0"/>
                  </a:rPr>
                  <a:t>số</a:t>
                </a:r>
                <a:r>
                  <a:rPr lang="en-US" sz="2800" dirty="0">
                    <a:solidFill>
                      <a:srgbClr val="FF0066"/>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66"/>
                    </a:solidFill>
                    <a:latin typeface="Times New Roman" panose="02020603050405020304" pitchFamily="18" charset="0"/>
                    <a:ea typeface="Cambria" panose="02040503050406030204" pitchFamily="18" charset="0"/>
                    <a:cs typeface="Times New Roman" panose="02020603050405020304" pitchFamily="18" charset="0"/>
                  </a:rPr>
                  <a:t>mô</a:t>
                </a:r>
                <a:r>
                  <a:rPr lang="en-US" sz="2800" dirty="0">
                    <a:solidFill>
                      <a:srgbClr val="FF0066"/>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66"/>
                    </a:solidFill>
                    <a:latin typeface="Times New Roman" panose="02020603050405020304" pitchFamily="18" charset="0"/>
                    <a:ea typeface="Cambria" panose="02040503050406030204" pitchFamily="18" charset="0"/>
                    <a:cs typeface="Times New Roman" panose="02020603050405020304" pitchFamily="18" charset="0"/>
                  </a:rPr>
                  <a:t>tả</a:t>
                </a:r>
                <a:r>
                  <a:rPr lang="en-US" sz="2800" dirty="0">
                    <a:solidFill>
                      <a:srgbClr val="FF0066"/>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66"/>
                    </a:solidFill>
                    <a:latin typeface="Times New Roman" panose="02020603050405020304" pitchFamily="18" charset="0"/>
                    <a:ea typeface="Cambria" panose="02040503050406030204" pitchFamily="18" charset="0"/>
                    <a:cs typeface="Times New Roman" panose="02020603050405020304" pitchFamily="18" charset="0"/>
                  </a:rPr>
                  <a:t>số</a:t>
                </a:r>
                <a:r>
                  <a:rPr lang="en-US" sz="2800" dirty="0">
                    <a:solidFill>
                      <a:srgbClr val="FF0066"/>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66"/>
                    </a:solidFill>
                    <a:latin typeface="Times New Roman" panose="02020603050405020304" pitchFamily="18" charset="0"/>
                    <a:ea typeface="Cambria" panose="02040503050406030204" pitchFamily="18" charset="0"/>
                    <a:cs typeface="Times New Roman" panose="02020603050405020304" pitchFamily="18" charset="0"/>
                  </a:rPr>
                  <a:t>lần</a:t>
                </a:r>
                <a:r>
                  <a:rPr lang="en-US" sz="2800" dirty="0">
                    <a:solidFill>
                      <a:srgbClr val="FF0066"/>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66"/>
                    </a:solidFill>
                    <a:latin typeface="Times New Roman" panose="02020603050405020304" pitchFamily="18" charset="0"/>
                    <a:ea typeface="Cambria" panose="02040503050406030204" pitchFamily="18" charset="0"/>
                    <a:cs typeface="Times New Roman" panose="02020603050405020304" pitchFamily="18" charset="0"/>
                  </a:rPr>
                  <a:t>lặp</a:t>
                </a:r>
                <a:r>
                  <a:rPr lang="en-US" sz="2800" dirty="0">
                    <a:solidFill>
                      <a:srgbClr val="FF0066"/>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66"/>
                    </a:solidFill>
                    <a:latin typeface="Times New Roman" panose="02020603050405020304" pitchFamily="18" charset="0"/>
                    <a:ea typeface="Cambria" panose="02040503050406030204" pitchFamily="18" charset="0"/>
                    <a:cs typeface="Times New Roman" panose="02020603050405020304" pitchFamily="18" charset="0"/>
                  </a:rPr>
                  <a:t>lại</a:t>
                </a:r>
                <a:r>
                  <a:rPr lang="en-US" sz="2800" dirty="0">
                    <a:solidFill>
                      <a:srgbClr val="FF0066"/>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66"/>
                    </a:solidFill>
                    <a:latin typeface="Times New Roman" panose="02020603050405020304" pitchFamily="18" charset="0"/>
                    <a:ea typeface="Cambria" panose="02040503050406030204" pitchFamily="18" charset="0"/>
                    <a:cs typeface="Times New Roman" panose="02020603050405020304" pitchFamily="18" charset="0"/>
                  </a:rPr>
                  <a:t>của</a:t>
                </a:r>
                <a:r>
                  <a:rPr lang="en-US" sz="2800" dirty="0">
                    <a:solidFill>
                      <a:srgbClr val="FF0066"/>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66"/>
                    </a:solidFill>
                    <a:latin typeface="Times New Roman" panose="02020603050405020304" pitchFamily="18" charset="0"/>
                    <a:ea typeface="Cambria" panose="02040503050406030204" pitchFamily="18" charset="0"/>
                    <a:cs typeface="Times New Roman" panose="02020603050405020304" pitchFamily="18" charset="0"/>
                  </a:rPr>
                  <a:t>khả</a:t>
                </a:r>
                <a:r>
                  <a:rPr lang="en-US" sz="2800" dirty="0">
                    <a:solidFill>
                      <a:srgbClr val="FF0066"/>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66"/>
                    </a:solidFill>
                    <a:latin typeface="Times New Roman" panose="02020603050405020304" pitchFamily="18" charset="0"/>
                    <a:ea typeface="Cambria" panose="02040503050406030204" pitchFamily="18" charset="0"/>
                    <a:cs typeface="Times New Roman" panose="02020603050405020304" pitchFamily="18" charset="0"/>
                  </a:rPr>
                  <a:t>năng</a:t>
                </a:r>
                <a:r>
                  <a:rPr lang="en-US" sz="2800" dirty="0">
                    <a:solidFill>
                      <a:srgbClr val="FF0066"/>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66"/>
                    </a:solidFill>
                    <a:latin typeface="Times New Roman" panose="02020603050405020304" pitchFamily="18" charset="0"/>
                    <a:ea typeface="Cambria" panose="02040503050406030204" pitchFamily="18" charset="0"/>
                    <a:cs typeface="Times New Roman" panose="02020603050405020304" pitchFamily="18" charset="0"/>
                  </a:rPr>
                  <a:t>xuất</a:t>
                </a:r>
                <a:r>
                  <a:rPr lang="en-US" sz="2800" dirty="0">
                    <a:solidFill>
                      <a:srgbClr val="FF0066"/>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66"/>
                    </a:solidFill>
                    <a:latin typeface="Times New Roman" panose="02020603050405020304" pitchFamily="18" charset="0"/>
                    <a:ea typeface="Cambria" panose="02040503050406030204" pitchFamily="18" charset="0"/>
                    <a:cs typeface="Times New Roman" panose="02020603050405020304" pitchFamily="18" charset="0"/>
                  </a:rPr>
                  <a:t>hiện</a:t>
                </a:r>
                <a:r>
                  <a:rPr lang="en-US" sz="2800" dirty="0">
                    <a:solidFill>
                      <a:srgbClr val="FF0066"/>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66"/>
                    </a:solidFill>
                    <a:latin typeface="Times New Roman" panose="02020603050405020304" pitchFamily="18" charset="0"/>
                    <a:ea typeface="Cambria" panose="02040503050406030204" pitchFamily="18" charset="0"/>
                    <a:cs typeface="Times New Roman" panose="02020603050405020304" pitchFamily="18" charset="0"/>
                  </a:rPr>
                  <a:t>mặt</a:t>
                </a:r>
                <a:r>
                  <a:rPr lang="en-US" sz="2800" dirty="0">
                    <a:solidFill>
                      <a:srgbClr val="FF0066"/>
                    </a:solidFill>
                    <a:latin typeface="Times New Roman" panose="02020603050405020304" pitchFamily="18" charset="0"/>
                    <a:ea typeface="Cambria" panose="02040503050406030204" pitchFamily="18" charset="0"/>
                    <a:cs typeface="Times New Roman" panose="02020603050405020304" pitchFamily="18" charset="0"/>
                  </a:rPr>
                  <a:t> 1 </a:t>
                </a:r>
                <a:r>
                  <a:rPr lang="en-US" sz="2800" dirty="0" err="1">
                    <a:solidFill>
                      <a:srgbClr val="FF0066"/>
                    </a:solidFill>
                    <a:latin typeface="Times New Roman" panose="02020603050405020304" pitchFamily="18" charset="0"/>
                    <a:ea typeface="Cambria" panose="02040503050406030204" pitchFamily="18" charset="0"/>
                    <a:cs typeface="Times New Roman" panose="02020603050405020304" pitchFamily="18" charset="0"/>
                  </a:rPr>
                  <a:t>chấm</a:t>
                </a:r>
                <a:r>
                  <a:rPr lang="en-US" sz="2800" dirty="0">
                    <a:solidFill>
                      <a:srgbClr val="FF0066"/>
                    </a:solidFill>
                    <a:latin typeface="Times New Roman" panose="02020603050405020304" pitchFamily="18" charset="0"/>
                    <a:ea typeface="Cambria" panose="02040503050406030204" pitchFamily="18" charset="0"/>
                    <a:cs typeface="Times New Roman" panose="02020603050405020304" pitchFamily="18" charset="0"/>
                  </a:rPr>
                  <a:t>” so </a:t>
                </a:r>
                <a:r>
                  <a:rPr lang="en-US" sz="2800" dirty="0" err="1">
                    <a:solidFill>
                      <a:srgbClr val="FF0066"/>
                    </a:solidFill>
                    <a:latin typeface="Times New Roman" panose="02020603050405020304" pitchFamily="18" charset="0"/>
                    <a:ea typeface="Cambria" panose="02040503050406030204" pitchFamily="18" charset="0"/>
                    <a:cs typeface="Times New Roman" panose="02020603050405020304" pitchFamily="18" charset="0"/>
                  </a:rPr>
                  <a:t>với</a:t>
                </a:r>
                <a:r>
                  <a:rPr lang="en-US" sz="2800" dirty="0">
                    <a:solidFill>
                      <a:srgbClr val="FF0066"/>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66"/>
                    </a:solidFill>
                    <a:latin typeface="Times New Roman" panose="02020603050405020304" pitchFamily="18" charset="0"/>
                    <a:ea typeface="Cambria" panose="02040503050406030204" pitchFamily="18" charset="0"/>
                    <a:cs typeface="Times New Roman" panose="02020603050405020304" pitchFamily="18" charset="0"/>
                  </a:rPr>
                  <a:t>tổng</a:t>
                </a:r>
                <a:r>
                  <a:rPr lang="en-US" sz="2800" dirty="0">
                    <a:solidFill>
                      <a:srgbClr val="FF0066"/>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66"/>
                    </a:solidFill>
                    <a:latin typeface="Times New Roman" panose="02020603050405020304" pitchFamily="18" charset="0"/>
                    <a:ea typeface="Cambria" panose="02040503050406030204" pitchFamily="18" charset="0"/>
                    <a:cs typeface="Times New Roman" panose="02020603050405020304" pitchFamily="18" charset="0"/>
                  </a:rPr>
                  <a:t>số</a:t>
                </a:r>
                <a:r>
                  <a:rPr lang="en-US" sz="2800" dirty="0">
                    <a:solidFill>
                      <a:srgbClr val="FF0066"/>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66"/>
                    </a:solidFill>
                    <a:latin typeface="Times New Roman" panose="02020603050405020304" pitchFamily="18" charset="0"/>
                    <a:ea typeface="Cambria" panose="02040503050406030204" pitchFamily="18" charset="0"/>
                    <a:cs typeface="Times New Roman" panose="02020603050405020304" pitchFamily="18" charset="0"/>
                  </a:rPr>
                  <a:t>lần</a:t>
                </a:r>
                <a:r>
                  <a:rPr lang="en-US" sz="2800" dirty="0">
                    <a:solidFill>
                      <a:srgbClr val="FF0066"/>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66"/>
                    </a:solidFill>
                    <a:latin typeface="Times New Roman" panose="02020603050405020304" pitchFamily="18" charset="0"/>
                    <a:ea typeface="Cambria" panose="02040503050406030204" pitchFamily="18" charset="0"/>
                    <a:cs typeface="Times New Roman" panose="02020603050405020304" pitchFamily="18" charset="0"/>
                  </a:rPr>
                  <a:t>gieo</a:t>
                </a:r>
                <a:r>
                  <a:rPr lang="en-US" sz="2800" dirty="0">
                    <a:solidFill>
                      <a:srgbClr val="FF0066"/>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66"/>
                    </a:solidFill>
                    <a:latin typeface="Times New Roman" panose="02020603050405020304" pitchFamily="18" charset="0"/>
                    <a:ea typeface="Cambria" panose="02040503050406030204" pitchFamily="18" charset="0"/>
                    <a:cs typeface="Times New Roman" panose="02020603050405020304" pitchFamily="18" charset="0"/>
                  </a:rPr>
                  <a:t>xúc</a:t>
                </a:r>
                <a:r>
                  <a:rPr lang="en-US" sz="2800" dirty="0">
                    <a:solidFill>
                      <a:srgbClr val="FF0066"/>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66"/>
                    </a:solidFill>
                    <a:latin typeface="Times New Roman" panose="02020603050405020304" pitchFamily="18" charset="0"/>
                    <a:ea typeface="Cambria" panose="02040503050406030204" pitchFamily="18" charset="0"/>
                    <a:cs typeface="Times New Roman" panose="02020603050405020304" pitchFamily="18" charset="0"/>
                  </a:rPr>
                  <a:t>xắc</a:t>
                </a:r>
                <a:r>
                  <a:rPr lang="en-US" sz="2800" dirty="0">
                    <a:solidFill>
                      <a:srgbClr val="FF0066"/>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66"/>
                    </a:solidFill>
                    <a:latin typeface="Times New Roman" panose="02020603050405020304" pitchFamily="18" charset="0"/>
                    <a:ea typeface="Cambria" panose="02040503050406030204" pitchFamily="18" charset="0"/>
                    <a:cs typeface="Times New Roman" panose="02020603050405020304" pitchFamily="18" charset="0"/>
                  </a:rPr>
                  <a:t>là</a:t>
                </a:r>
                <a:r>
                  <a:rPr lang="en-US" sz="2800" dirty="0">
                    <a:solidFill>
                      <a:srgbClr val="FF0066"/>
                    </a:solidFill>
                    <a:latin typeface="Times New Roman" panose="020206030504050203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smtClean="0">
                            <a:solidFill>
                              <a:srgbClr val="FF0066"/>
                            </a:solidFill>
                            <a:latin typeface="Cambria Math" panose="02040503050406030204" pitchFamily="18" charset="0"/>
                            <a:ea typeface="Cambria" panose="02040503050406030204" pitchFamily="18" charset="0"/>
                          </a:rPr>
                        </m:ctrlPr>
                      </m:fPr>
                      <m:num>
                        <m:r>
                          <a:rPr lang="en-US" sz="2800" b="0" i="1" smtClean="0">
                            <a:solidFill>
                              <a:srgbClr val="FF0066"/>
                            </a:solidFill>
                            <a:latin typeface="Cambria Math" panose="02040503050406030204" pitchFamily="18" charset="0"/>
                            <a:ea typeface="Cambria" panose="02040503050406030204" pitchFamily="18" charset="0"/>
                          </a:rPr>
                          <m:t>3</m:t>
                        </m:r>
                      </m:num>
                      <m:den>
                        <m:r>
                          <a:rPr lang="en-US" sz="2800" b="0" i="1" smtClean="0">
                            <a:solidFill>
                              <a:srgbClr val="FF0066"/>
                            </a:solidFill>
                            <a:latin typeface="Cambria Math" panose="02040503050406030204" pitchFamily="18" charset="0"/>
                            <a:ea typeface="Cambria" panose="02040503050406030204" pitchFamily="18" charset="0"/>
                          </a:rPr>
                          <m:t>14</m:t>
                        </m:r>
                      </m:den>
                    </m:f>
                  </m:oMath>
                </a14:m>
                <a:endParaRPr lang="en-US" sz="2800" b="0" i="0" dirty="0">
                  <a:solidFill>
                    <a:srgbClr val="FF0066"/>
                  </a:solidFill>
                  <a:effectLst/>
                  <a:latin typeface="Times New Roman" panose="02020603050405020304" pitchFamily="18" charset="0"/>
                  <a:ea typeface="Cambria" panose="020405030504060302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5384494A-734C-648E-86EA-B5D7E332B01E}"/>
                  </a:ext>
                </a:extLst>
              </p:cNvPr>
              <p:cNvSpPr txBox="1">
                <a:spLocks noRot="1" noChangeAspect="1" noMove="1" noResize="1" noEditPoints="1" noAdjustHandles="1" noChangeArrowheads="1" noChangeShapeType="1" noTextEdit="1"/>
              </p:cNvSpPr>
              <p:nvPr/>
            </p:nvSpPr>
            <p:spPr>
              <a:xfrm>
                <a:off x="893135" y="4720856"/>
                <a:ext cx="10962167" cy="1170641"/>
              </a:xfrm>
              <a:prstGeom prst="rect">
                <a:avLst/>
              </a:prstGeom>
              <a:blipFill>
                <a:blip r:embed="rId4"/>
                <a:stretch>
                  <a:fillRect l="-1168" t="-5208" r="-1112" b="-2604"/>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7556139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down)">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down)">
                                      <p:cBhvr>
                                        <p:cTn id="2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87AF895-7688-4716-92AA-74BA4845336A"/>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F\uFFFD\uFFFD{933BFB93-89A2-42AE-B556-D1B6B18D2C69}&quot;,&quot;C:\\Users\\STD\\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1.Bai66.Thuchanhvatrainghiem"/>
</p:tagLst>
</file>

<file path=ppt/tags/tag10.xml><?xml version="1.0" encoding="utf-8"?>
<p:tagLst xmlns:a="http://schemas.openxmlformats.org/drawingml/2006/main" xmlns:r="http://schemas.openxmlformats.org/officeDocument/2006/relationships" xmlns:p="http://schemas.openxmlformats.org/presentationml/2006/main">
  <p:tag name="GENSWF_SLIDE_UID" val="{EB09C29F-1FA7-4F83-BF56-1470BAE6DB74}:372"/>
</p:tagLst>
</file>

<file path=ppt/tags/tag11.xml><?xml version="1.0" encoding="utf-8"?>
<p:tagLst xmlns:a="http://schemas.openxmlformats.org/drawingml/2006/main" xmlns:r="http://schemas.openxmlformats.org/officeDocument/2006/relationships" xmlns:p="http://schemas.openxmlformats.org/presentationml/2006/main">
  <p:tag name="GENSWF_SLIDE_UID" val="{8345E5D9-1BBE-4427-B9DC-F8C10B6FD21E}:373"/>
</p:tagLst>
</file>

<file path=ppt/tags/tag12.xml><?xml version="1.0" encoding="utf-8"?>
<p:tagLst xmlns:a="http://schemas.openxmlformats.org/drawingml/2006/main" xmlns:r="http://schemas.openxmlformats.org/officeDocument/2006/relationships" xmlns:p="http://schemas.openxmlformats.org/presentationml/2006/main">
  <p:tag name="GENSWF_SLIDE_UID" val="{4E3507AF-993F-4F94-AD3D-2635AEDF0DAD}:374"/>
</p:tagLst>
</file>

<file path=ppt/tags/tag13.xml><?xml version="1.0" encoding="utf-8"?>
<p:tagLst xmlns:a="http://schemas.openxmlformats.org/drawingml/2006/main" xmlns:r="http://schemas.openxmlformats.org/officeDocument/2006/relationships" xmlns:p="http://schemas.openxmlformats.org/presentationml/2006/main">
  <p:tag name="GENSWF_SLIDE_UID" val="{74BD9BAC-6D71-4D4C-ABCB-106E2F380E2C}:375"/>
</p:tagLst>
</file>

<file path=ppt/tags/tag14.xml><?xml version="1.0" encoding="utf-8"?>
<p:tagLst xmlns:a="http://schemas.openxmlformats.org/drawingml/2006/main" xmlns:r="http://schemas.openxmlformats.org/officeDocument/2006/relationships" xmlns:p="http://schemas.openxmlformats.org/presentationml/2006/main">
  <p:tag name="GENSWF_SLIDE_UID" val="{73EE6C36-5105-4A9E-BBD4-0DF7F0D054FA}:376"/>
</p:tagLst>
</file>

<file path=ppt/tags/tag15.xml><?xml version="1.0" encoding="utf-8"?>
<p:tagLst xmlns:a="http://schemas.openxmlformats.org/drawingml/2006/main" xmlns:r="http://schemas.openxmlformats.org/officeDocument/2006/relationships" xmlns:p="http://schemas.openxmlformats.org/presentationml/2006/main">
  <p:tag name="GENSWF_SLIDE_UID" val="{75E5F893-2D8A-4DE5-A574-0666A7BD833D}:359"/>
</p:tagLst>
</file>

<file path=ppt/tags/tag2.xml><?xml version="1.0" encoding="utf-8"?>
<p:tagLst xmlns:a="http://schemas.openxmlformats.org/drawingml/2006/main" xmlns:r="http://schemas.openxmlformats.org/officeDocument/2006/relationships" xmlns:p="http://schemas.openxmlformats.org/presentationml/2006/main">
  <p:tag name="GENSWF_SLIDE_UID" val="{34CCD08D-3A90-4173-BF35-A33745E2744E}:377"/>
</p:tagLst>
</file>

<file path=ppt/tags/tag3.xml><?xml version="1.0" encoding="utf-8"?>
<p:tagLst xmlns:a="http://schemas.openxmlformats.org/drawingml/2006/main" xmlns:r="http://schemas.openxmlformats.org/officeDocument/2006/relationships" xmlns:p="http://schemas.openxmlformats.org/presentationml/2006/main">
  <p:tag name="GENSWF_SLIDE_UID" val="{80B98AD6-4495-4168-A9D4-D607C2CCB517}:351"/>
</p:tagLst>
</file>

<file path=ppt/tags/tag4.xml><?xml version="1.0" encoding="utf-8"?>
<p:tagLst xmlns:a="http://schemas.openxmlformats.org/drawingml/2006/main" xmlns:r="http://schemas.openxmlformats.org/officeDocument/2006/relationships" xmlns:p="http://schemas.openxmlformats.org/presentationml/2006/main">
  <p:tag name="GENSWF_SLIDE_UID" val="{1F124E91-1E5B-48C3-8F60-1D35370468C1}:335"/>
</p:tagLst>
</file>

<file path=ppt/tags/tag5.xml><?xml version="1.0" encoding="utf-8"?>
<p:tagLst xmlns:a="http://schemas.openxmlformats.org/drawingml/2006/main" xmlns:r="http://schemas.openxmlformats.org/officeDocument/2006/relationships" xmlns:p="http://schemas.openxmlformats.org/presentationml/2006/main">
  <p:tag name="GENSWF_SLIDE_UID" val="{7B0F5001-20FD-43D0-9FEB-3BEE0FB61D43}:323"/>
</p:tagLst>
</file>

<file path=ppt/tags/tag6.xml><?xml version="1.0" encoding="utf-8"?>
<p:tagLst xmlns:a="http://schemas.openxmlformats.org/drawingml/2006/main" xmlns:r="http://schemas.openxmlformats.org/officeDocument/2006/relationships" xmlns:p="http://schemas.openxmlformats.org/presentationml/2006/main">
  <p:tag name="GENSWF_SLIDE_UID" val="{350A3DCB-AB68-4B01-A08A-3866FE0CE854}:352"/>
</p:tagLst>
</file>

<file path=ppt/tags/tag7.xml><?xml version="1.0" encoding="utf-8"?>
<p:tagLst xmlns:a="http://schemas.openxmlformats.org/drawingml/2006/main" xmlns:r="http://schemas.openxmlformats.org/officeDocument/2006/relationships" xmlns:p="http://schemas.openxmlformats.org/presentationml/2006/main">
  <p:tag name="GENSWF_SLIDE_UID" val="{0B2DAA88-CFCA-459C-8190-A345119F26D2}:334"/>
</p:tagLst>
</file>

<file path=ppt/tags/tag8.xml><?xml version="1.0" encoding="utf-8"?>
<p:tagLst xmlns:a="http://schemas.openxmlformats.org/drawingml/2006/main" xmlns:r="http://schemas.openxmlformats.org/officeDocument/2006/relationships" xmlns:p="http://schemas.openxmlformats.org/presentationml/2006/main">
  <p:tag name="GENSWF_SLIDE_UID" val="{D5D75807-872D-4C26-968A-2E7FD8783F35}:363"/>
</p:tagLst>
</file>

<file path=ppt/tags/tag9.xml><?xml version="1.0" encoding="utf-8"?>
<p:tagLst xmlns:a="http://schemas.openxmlformats.org/drawingml/2006/main" xmlns:r="http://schemas.openxmlformats.org/officeDocument/2006/relationships" xmlns:p="http://schemas.openxmlformats.org/presentationml/2006/main">
  <p:tag name="GENSWF_SLIDE_UID" val="{29A7CF56-55E0-4E7D-9C50-E2282A897357}:37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4314</TotalTime>
  <Words>738</Words>
  <Application>Microsoft Office PowerPoint</Application>
  <PresentationFormat>Widescreen</PresentationFormat>
  <Paragraphs>81</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Cambria</vt:lpstr>
      <vt:lpstr>Cambria Math</vt:lpstr>
      <vt:lpstr>SVN-Gretoon</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T1.Bai66.Thuchanhvatrainghiem</dc:title>
  <dc:creator>Huong Thao - 0972115126</dc:creator>
  <cp:lastModifiedBy>Minh Ngọc Bùi</cp:lastModifiedBy>
  <cp:revision>18</cp:revision>
  <dcterms:created xsi:type="dcterms:W3CDTF">2023-06-24T05:51:02Z</dcterms:created>
  <dcterms:modified xsi:type="dcterms:W3CDTF">2025-05-11T14:32:26Z</dcterms:modified>
</cp:coreProperties>
</file>