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D3FCF-70C3-44BC-A7D0-DC3A9EB18321}"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3F92C-6E8D-4B3E-962D-4DEE00D4E41A}" type="slidenum">
              <a:rPr lang="en-US" smtClean="0"/>
              <a:t>‹#›</a:t>
            </a:fld>
            <a:endParaRPr lang="en-US"/>
          </a:p>
        </p:txBody>
      </p:sp>
    </p:spTree>
    <p:extLst>
      <p:ext uri="{BB962C8B-B14F-4D97-AF65-F5344CB8AC3E}">
        <p14:creationId xmlns:p14="http://schemas.microsoft.com/office/powerpoint/2010/main" val="72572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03F92C-6E8D-4B3E-962D-4DEE00D4E41A}" type="slidenum">
              <a:rPr lang="en-US" smtClean="0"/>
              <a:t>1</a:t>
            </a:fld>
            <a:endParaRPr lang="en-US"/>
          </a:p>
        </p:txBody>
      </p:sp>
    </p:spTree>
    <p:extLst>
      <p:ext uri="{BB962C8B-B14F-4D97-AF65-F5344CB8AC3E}">
        <p14:creationId xmlns:p14="http://schemas.microsoft.com/office/powerpoint/2010/main" val="19032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circle with white text and a black background&#10;&#10;Description automatically generated">
            <a:extLst>
              <a:ext uri="{FF2B5EF4-FFF2-40B4-BE49-F238E27FC236}">
                <a16:creationId xmlns:a16="http://schemas.microsoft.com/office/drawing/2014/main" id="{AD02E074-2223-E7E3-293D-51C4C1B5B1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video" Target="../media/media1.mp4"/><Relationship Id="rId7" Type="http://schemas.microsoft.com/office/2007/relationships/hdphoto" Target="../media/hdphoto1.wdp"/><Relationship Id="rId12" Type="http://schemas.openxmlformats.org/officeDocument/2006/relationships/image" Target="../media/image12.png"/><Relationship Id="rId2" Type="http://schemas.microsoft.com/office/2007/relationships/media" Target="../media/media1.mp4"/><Relationship Id="rId1" Type="http://schemas.openxmlformats.org/officeDocument/2006/relationships/tags" Target="../tags/tag5.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audio" Target="../media/audio1.wav"/><Relationship Id="rId10" Type="http://schemas.openxmlformats.org/officeDocument/2006/relationships/image" Target="../media/image10.png"/><Relationship Id="rId4" Type="http://schemas.openxmlformats.org/officeDocument/2006/relationships/slideLayout" Target="../slideLayouts/slideLayout3.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video" Target="../media/media1.mp4"/><Relationship Id="rId7" Type="http://schemas.openxmlformats.org/officeDocument/2006/relationships/image" Target="../media/image9.png"/><Relationship Id="rId2" Type="http://schemas.microsoft.com/office/2007/relationships/media" Target="../media/media1.mp4"/><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audio" Target="../media/audio1.wav"/><Relationship Id="rId10" Type="http://schemas.openxmlformats.org/officeDocument/2006/relationships/image" Target="../media/image12.png"/><Relationship Id="rId4" Type="http://schemas.openxmlformats.org/officeDocument/2006/relationships/slideLayout" Target="../slideLayouts/slideLayout3.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video" Target="../media/media1.mp4"/><Relationship Id="rId7" Type="http://schemas.microsoft.com/office/2007/relationships/hdphoto" Target="../media/hdphoto2.wdp"/><Relationship Id="rId12" Type="http://schemas.openxmlformats.org/officeDocument/2006/relationships/image" Target="../media/image12.png"/><Relationship Id="rId2" Type="http://schemas.microsoft.com/office/2007/relationships/media" Target="../media/media1.mp4"/><Relationship Id="rId1" Type="http://schemas.openxmlformats.org/officeDocument/2006/relationships/tags" Target="../tags/tag7.xml"/><Relationship Id="rId6" Type="http://schemas.openxmlformats.org/officeDocument/2006/relationships/image" Target="../media/image13.png"/><Relationship Id="rId11" Type="http://schemas.openxmlformats.org/officeDocument/2006/relationships/image" Target="../media/image11.png"/><Relationship Id="rId5" Type="http://schemas.openxmlformats.org/officeDocument/2006/relationships/audio" Target="../media/audio1.wav"/><Relationship Id="rId10" Type="http://schemas.openxmlformats.org/officeDocument/2006/relationships/image" Target="../media/image10.png"/><Relationship Id="rId4" Type="http://schemas.openxmlformats.org/officeDocument/2006/relationships/slideLayout" Target="../slideLayouts/slideLayout3.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477078" y="1307861"/>
            <a:ext cx="10933044" cy="3539430"/>
          </a:xfrm>
          <a:prstGeom prst="rect">
            <a:avLst/>
          </a:prstGeom>
        </p:spPr>
        <p:txBody>
          <a:bodyPr wrap="square">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CHÀO MỪNG CÁC EM ĐẾN VỚI TIẾT HỌC</a:t>
            </a:r>
          </a:p>
          <a:p>
            <a:pPr algn="ctr"/>
            <a:endParaRPr lang="en-US" sz="3200" b="1" dirty="0">
              <a:solidFill>
                <a:srgbClr val="7030A0"/>
              </a:solidFill>
              <a:latin typeface="Times New Roman" panose="02020603050405020304" pitchFamily="18" charset="0"/>
              <a:cs typeface="Times New Roman" panose="02020603050405020304" pitchFamily="18" charset="0"/>
            </a:endParaRPr>
          </a:p>
          <a:p>
            <a:pPr algn="ctr"/>
            <a:r>
              <a:rPr lang="en-US" sz="3200" b="1" dirty="0">
                <a:solidFill>
                  <a:srgbClr val="7030A0"/>
                </a:solidFill>
                <a:latin typeface="Times New Roman" panose="02020603050405020304" pitchFamily="18" charset="0"/>
                <a:cs typeface="Times New Roman" panose="02020603050405020304" pitchFamily="18" charset="0"/>
              </a:rPr>
              <a:t>MÔN: TOÁN</a:t>
            </a:r>
          </a:p>
          <a:p>
            <a:pPr algn="ctr"/>
            <a:r>
              <a:rPr lang="en-US" sz="3200" b="1" dirty="0">
                <a:solidFill>
                  <a:srgbClr val="7030A0"/>
                </a:solidFill>
                <a:latin typeface="Times New Roman" panose="02020603050405020304" pitchFamily="18" charset="0"/>
                <a:cs typeface="Times New Roman" panose="02020603050405020304" pitchFamily="18" charset="0"/>
              </a:rPr>
              <a:t>BÀI 64: BIỂU ĐỒ HÌNH QUẠT TRÒN (TIẾT 2)</a:t>
            </a:r>
          </a:p>
          <a:p>
            <a:pPr algn="ctr"/>
            <a:endParaRPr lang="en-US" sz="3200" b="1" dirty="0">
              <a:solidFill>
                <a:srgbClr val="7030A0"/>
              </a:solidFill>
              <a:latin typeface="Times New Roman" panose="02020603050405020304" pitchFamily="18" charset="0"/>
              <a:cs typeface="Times New Roman" panose="02020603050405020304" pitchFamily="18" charset="0"/>
            </a:endParaRPr>
          </a:p>
          <a:p>
            <a:pPr algn="ctr"/>
            <a:r>
              <a:rPr lang="en-US" sz="3200" b="1" dirty="0">
                <a:solidFill>
                  <a:srgbClr val="7030A0"/>
                </a:solidFill>
                <a:latin typeface="Times New Roman" panose="02020603050405020304" pitchFamily="18" charset="0"/>
                <a:cs typeface="Times New Roman" panose="02020603050405020304" pitchFamily="18" charset="0"/>
              </a:rPr>
              <a:t>LỚP: 5A</a:t>
            </a:r>
          </a:p>
          <a:p>
            <a:pPr algn="ctr"/>
            <a:r>
              <a:rPr lang="en-US" sz="3200" b="1" dirty="0">
                <a:solidFill>
                  <a:srgbClr val="7030A0"/>
                </a:solidFill>
                <a:latin typeface="Times New Roman" panose="02020603050405020304" pitchFamily="18" charset="0"/>
                <a:cs typeface="Times New Roman" panose="02020603050405020304" pitchFamily="18" charset="0"/>
              </a:rPr>
              <a:t>GIÁO VIÊN: </a:t>
            </a:r>
            <a:r>
              <a:rPr lang="en-US" sz="3200" b="1">
                <a:solidFill>
                  <a:srgbClr val="7030A0"/>
                </a:solidFill>
                <a:latin typeface="Times New Roman" panose="02020603050405020304" pitchFamily="18" charset="0"/>
                <a:cs typeface="Times New Roman" panose="02020603050405020304" pitchFamily="18" charset="0"/>
              </a:rPr>
              <a:t>ĐÀO THỊ MAI</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mj-lt"/>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mj-lt"/>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3"/>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mj-lt"/>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mj-lt"/>
                <a:ea typeface="Cambria" panose="02040503050406030204" pitchFamily="18" charset="0"/>
              </a:rPr>
              <a:t>b) Có bao nhiêu học sinh thích giải câu đố trong ngày cuối tuần?</a:t>
            </a:r>
            <a:endParaRPr lang="en-US" sz="2800" dirty="0">
              <a:latin typeface="+mj-lt"/>
              <a:ea typeface="Cambria" panose="02040503050406030204" pitchFamily="18" charset="0"/>
            </a:endParaRPr>
          </a:p>
        </p:txBody>
      </p:sp>
      <p:pic>
        <p:nvPicPr>
          <p:cNvPr id="11" name="Picture 10" descr="A round pink circle with white text and a black background&#10;&#10;Description automatically generated">
            <a:extLst>
              <a:ext uri="{FF2B5EF4-FFF2-40B4-BE49-F238E27FC236}">
                <a16:creationId xmlns:a16="http://schemas.microsoft.com/office/drawing/2014/main" id="{3CDB8547-386E-4FBF-56DD-AFC25373A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custDataLst>
      <p:tags r:id="rId1"/>
    </p:custDataLst>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3"/>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Times New Roman" panose="02020603050405020304" pitchFamily="18" charset="0"/>
                <a:ea typeface="Cambria" panose="02040503050406030204" pitchFamily="18" charset="0"/>
                <a:cs typeface="Times New Roman" panose="02020603050405020304" pitchFamily="18" charset="0"/>
              </a:rPr>
              <a:t>a) </a:t>
            </a:r>
            <a:r>
              <a:rPr lang="vi-VN" sz="3200" dirty="0">
                <a:latin typeface="Times New Roman" panose="02020603050405020304" pitchFamily="18" charset="0"/>
                <a:ea typeface="Cambria" panose="02040503050406030204" pitchFamily="18" charset="0"/>
                <a:cs typeface="Times New Roman" panose="020206030504050203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Times New Roman" panose="02020603050405020304" pitchFamily="18" charset="0"/>
                <a:ea typeface="Cambria" panose="02040503050406030204" pitchFamily="18" charset="0"/>
                <a:cs typeface="Times New Roman" panose="02020603050405020304" pitchFamily="18" charset="0"/>
              </a:rPr>
              <a:t>Hoạt động chăm sóc cây ít được yêu thích nhất.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mj-lt"/>
                <a:ea typeface="Cambria" panose="02040503050406030204" pitchFamily="18" charset="0"/>
              </a:rPr>
              <a:t>b) Số học sinh thích giải câu đố trong ngày cuối tuần là: 30 × 20 : 100 = 6 (học sinh)</a:t>
            </a:r>
            <a:endParaRPr lang="en-US" sz="3200" dirty="0">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3"/>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mj-lt"/>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mj-lt"/>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mj-lt"/>
                <a:ea typeface="Cambria" panose="02040503050406030204" pitchFamily="18" charset="0"/>
              </a:rPr>
              <a:t>c) Số học sinh mượn truyện tranh trong tuần thứ hai tăng lên hay giảm đi so với tuần thứ nhất?</a:t>
            </a:r>
          </a:p>
        </p:txBody>
      </p:sp>
    </p:spTree>
    <p:custDataLst>
      <p:tags r:id="rId1"/>
    </p:custDataLst>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3"/>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mj-lt"/>
                <a:ea typeface="Cambria" panose="02040503050406030204" pitchFamily="18" charset="0"/>
              </a:rPr>
              <a:t>a) Trong tuần thứ nhất, truyện cười được nhiều bạn mượn nhất.</a:t>
            </a:r>
            <a:endParaRPr lang="en-US" sz="2800" dirty="0">
              <a:latin typeface="+mj-lt"/>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mj-lt"/>
                <a:ea typeface="Cambria" panose="02040503050406030204" pitchFamily="18" charset="0"/>
              </a:rPr>
              <a:t>b) Trong hai tuần đó, số học sinh mượn sách khoa học không thay đổi.</a:t>
            </a:r>
            <a:endParaRPr lang="en-US" sz="2800" dirty="0">
              <a:latin typeface="+mj-lt"/>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mj-lt"/>
                <a:ea typeface="Cambria" panose="02040503050406030204" pitchFamily="18" charset="0"/>
              </a:rPr>
              <a:t>c) Số học sinh mượn truyện tranh trong tuần thứ hai tăng lên so với tuần thứ nhất.</a:t>
            </a:r>
            <a:endParaRPr lang="en-US" sz="2800" dirty="0">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0505" y="1635172"/>
            <a:ext cx="11430991" cy="2651990"/>
          </a:xfrm>
          <a:prstGeom prst="rect">
            <a:avLst/>
          </a:prstGeom>
        </p:spPr>
      </p:pic>
    </p:spTree>
    <p:custDataLst>
      <p:tags r:id="rId1"/>
    </p:custDataLst>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843998"/>
            </a:xfrm>
            <a:prstGeom prst="rect">
              <a:avLst/>
            </a:prstGeom>
            <a:noFill/>
          </p:spPr>
          <p:txBody>
            <a:bodyPr wrap="square" rtlCol="0">
              <a:spAutoFit/>
            </a:bodyPr>
            <a:lstStyle/>
            <a:p>
              <a:pPr algn="just"/>
              <a:r>
                <a:rPr lang="en-US" sz="2400" b="1" i="0" u="none" strike="noStrike" dirty="0">
                  <a:solidFill>
                    <a:srgbClr val="313131"/>
                  </a:solidFill>
                  <a:effectLst/>
                  <a:latin typeface="Times New Roman" panose="02020603050405020304" pitchFamily="18" charset="0"/>
                  <a:ea typeface="Cambria" panose="02040503050406030204" pitchFamily="18" charset="0"/>
                  <a:cs typeface="Times New Roman" panose="02020603050405020304" pitchFamily="18" charset="0"/>
                </a:rPr>
                <a:t>4. </a:t>
              </a:r>
              <a:r>
                <a:rPr lang="vi-VN" sz="2400" b="1" i="0" u="none" strike="noStrike" dirty="0">
                  <a:solidFill>
                    <a:srgbClr val="313131"/>
                  </a:solidFill>
                  <a:effectLst/>
                  <a:latin typeface="Times New Roman" panose="02020603050405020304" pitchFamily="18" charset="0"/>
                  <a:ea typeface="Cambria" panose="02040503050406030204" pitchFamily="18" charset="0"/>
                  <a:cs typeface="Times New Roman" panose="02020603050405020304" pitchFamily="18" charset="0"/>
                </a:rPr>
                <a:t>Chọn câu trả lời đúng.</a:t>
              </a:r>
              <a:endPar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3"/>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3"/>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mj-lt"/>
                <a:ea typeface="Cambria" panose="02040503050406030204" pitchFamily="18" charset="0"/>
              </a:rPr>
              <a:t>Quan sát biểu đồ ta thấy tổng số lượng áo cỡ M và S chiếm 50% số lượng áo bán được.</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Vậy tổng số lượng áo cỡ M và S đã bãn được là:</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1 000 – 500 = 500 (chiếc)</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Hơn nữa, số lượng áo cỡ M bán được nhiều hơn số lượng áo cỡ S.</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Vậy ta chọn đáp án B.</a:t>
            </a:r>
            <a:endParaRPr lang="en-US" sz="2800" dirty="0">
              <a:solidFill>
                <a:srgbClr val="FF0000"/>
              </a:solidFill>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5"/>
          <a:stretch>
            <a:fillRect/>
          </a:stretch>
        </p:blipFill>
        <p:spPr>
          <a:xfrm>
            <a:off x="1328515" y="163168"/>
            <a:ext cx="9534970" cy="1444877"/>
          </a:xfrm>
          <a:prstGeom prst="rect">
            <a:avLst/>
          </a:prstGeom>
        </p:spPr>
      </p:pic>
    </p:spTree>
    <p:custDataLst>
      <p:tags r:id="rId1"/>
    </p:custDataLst>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33667" y="1680751"/>
            <a:ext cx="11430991" cy="2645893"/>
          </a:xfrm>
          <a:prstGeom prst="rect">
            <a:avLst/>
          </a:prstGeom>
        </p:spPr>
      </p:pic>
    </p:spTree>
    <p:custDataLst>
      <p:tags r:id="rId1"/>
    </p:custDataLst>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0504" y="1818974"/>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7512BA3C-D93F-8A23-80F6-D80B50BECC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custDataLst>
      <p:tags r:id="rId1"/>
    </p:custDataLst>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5"/>
          <a:stretch>
            <a:fillRect/>
          </a:stretch>
        </p:blipFill>
        <p:spPr>
          <a:xfrm>
            <a:off x="1688210" y="712177"/>
            <a:ext cx="8815580" cy="1457070"/>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6A1C5DFE-C2E9-6B3D-5E64-27AFD0CCCF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custDataLst>
      <p:tags r:id="rId1"/>
    </p:custDataLst>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mj-lt"/>
                  <a:ea typeface="Calibri" panose="020F0502020204030204" pitchFamily="34" charset="0"/>
                  <a:cs typeface="Calibri" panose="020F0502020204030204" pitchFamily="34" charset="0"/>
                </a:rPr>
                <a:t>Câu 1: </a:t>
              </a:r>
              <a:r>
                <a:rPr lang="vi-VN" sz="3200" i="1" dirty="0">
                  <a:latin typeface="+mj-lt"/>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8"/>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mj-lt"/>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mj-lt"/>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10"/>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mj-lt"/>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1"/>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mj-lt"/>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2"/>
          <a:stretch>
            <a:fillRect/>
          </a:stretch>
        </p:blipFill>
        <p:spPr>
          <a:xfrm>
            <a:off x="10991998" y="0"/>
            <a:ext cx="1200002" cy="675001"/>
          </a:xfrm>
          <a:prstGeom prst="rect">
            <a:avLst/>
          </a:prstGeom>
        </p:spPr>
      </p:pic>
    </p:spTree>
    <p:custDataLst>
      <p:tags r:id="rId1"/>
    </p:custDataLst>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mj-lt"/>
                  <a:ea typeface="Calibri" panose="020F0502020204030204" pitchFamily="34" charset="0"/>
                  <a:cs typeface="Calibri" panose="020F0502020204030204" pitchFamily="34" charset="0"/>
                </a:rPr>
                <a:t>Câu 2: </a:t>
              </a:r>
              <a:r>
                <a:rPr lang="vi-VN" sz="4000" i="1" dirty="0">
                  <a:latin typeface="+mj-lt"/>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6"/>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8"/>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9"/>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10991998" y="0"/>
            <a:ext cx="1200002" cy="675001"/>
          </a:xfrm>
          <a:prstGeom prst="rect">
            <a:avLst/>
          </a:prstGeom>
        </p:spPr>
      </p:pic>
    </p:spTree>
    <p:custDataLst>
      <p:tags r:id="rId1"/>
    </p:custDataLst>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mj-lt"/>
                  <a:ea typeface="Calibri" panose="020F0502020204030204" pitchFamily="34" charset="0"/>
                  <a:cs typeface="Calibri" panose="020F0502020204030204" pitchFamily="34" charset="0"/>
                </a:rPr>
                <a:t>Câu 3: </a:t>
              </a:r>
              <a:r>
                <a:rPr lang="vi-VN" sz="2800" i="1" dirty="0">
                  <a:latin typeface="+mj-lt"/>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mj-lt"/>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8"/>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10"/>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1"/>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2"/>
          <a:stretch>
            <a:fillRect/>
          </a:stretch>
        </p:blipFill>
        <p:spPr>
          <a:xfrm>
            <a:off x="10991998" y="0"/>
            <a:ext cx="1200002" cy="675001"/>
          </a:xfrm>
          <a:prstGeom prst="rect">
            <a:avLst/>
          </a:prstGeom>
        </p:spPr>
      </p:pic>
    </p:spTree>
    <p:custDataLst>
      <p:tags r:id="rId1"/>
    </p:custDataLst>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8608" y="1510631"/>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31D3D5BF-0449-B5BC-7593-D3394FFD3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custDataLst>
      <p:tags r:id="rId1"/>
    </p:custDataLst>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Times New Roman" panose="02020603050405020304" pitchFamily="18" charset="0"/>
                <a:ea typeface="Cambria" panose="02040503050406030204" pitchFamily="18" charset="0"/>
                <a:cs typeface="Times New Roman" panose="02020603050405020304" pitchFamily="18" charset="0"/>
              </a:rPr>
              <a:t>Quan </a:t>
            </a:r>
            <a:r>
              <a:rPr lang="en-US" sz="3200" dirty="0" err="1">
                <a:latin typeface="Times New Roman" panose="02020603050405020304" pitchFamily="18" charset="0"/>
                <a:ea typeface="Cambria" panose="02040503050406030204" pitchFamily="18" charset="0"/>
                <a:cs typeface="Times New Roman" panose="02020603050405020304" pitchFamily="18" charset="0"/>
              </a:rPr>
              <a:t>sát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biểu</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đồ</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tỉ</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số</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trăm</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số</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châu</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lục</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năm</a:t>
            </a:r>
            <a:r>
              <a:rPr lang="en-US" sz="3200" dirty="0">
                <a:latin typeface="Times New Roman" panose="02020603050405020304" pitchFamily="18" charset="0"/>
                <a:ea typeface="Cambria" panose="02040503050406030204" pitchFamily="18" charset="0"/>
                <a:cs typeface="Times New Roman" panose="02020603050405020304" pitchFamily="18" charset="0"/>
              </a:rPr>
              <a:t> 2021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thống</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kê</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tại</a:t>
            </a:r>
            <a:r>
              <a:rPr lang="en-US" sz="3200" dirty="0">
                <a:latin typeface="Times New Roman" panose="02020603050405020304" pitchFamily="18" charset="0"/>
                <a:ea typeface="Cambria" panose="02040503050406030204" pitchFamily="18" charset="0"/>
                <a:cs typeface="Times New Roman" panose="02020603050405020304" pitchFamily="18" charset="0"/>
              </a:rPr>
              <a:t> worldomsters.info) </a:t>
            </a:r>
            <a:r>
              <a:rPr lang="en-US" sz="3200" dirty="0" err="1">
                <a:latin typeface="Times New Roman" panose="02020603050405020304" pitchFamily="18" charset="0"/>
                <a:ea typeface="Cambria" panose="02040503050406030204" pitchFamily="18" charset="0"/>
                <a:cs typeface="Times New Roman" panose="02020603050405020304" pitchFamily="18" charset="0"/>
              </a:rPr>
              <a:t>và</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trả</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lời</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câu</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hỏi</a:t>
            </a:r>
            <a:r>
              <a:rPr lang="en-US" sz="3200" dirty="0">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3"/>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mj-lt"/>
                <a:ea typeface="Cambria" panose="02040503050406030204" pitchFamily="18" charset="0"/>
              </a:rPr>
              <a:t>a) Châu lục nào đông dân nhất? Châu lục nào ít dân nhất?</a:t>
            </a:r>
          </a:p>
          <a:p>
            <a:pPr algn="just"/>
            <a:r>
              <a:rPr lang="vi-VN" sz="2800" dirty="0">
                <a:latin typeface="+mj-lt"/>
                <a:ea typeface="Cambria" panose="02040503050406030204" pitchFamily="18" charset="0"/>
              </a:rPr>
              <a:t>b) Trong biểu đồ trên, các số liệu được sắp xếp theo thứ tự như thế nào?</a:t>
            </a:r>
            <a:endParaRPr lang="en-US" sz="2800" dirty="0">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3"/>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mj-lt"/>
                <a:ea typeface="Cambria" panose="02040503050406030204" pitchFamily="18" charset="0"/>
              </a:rPr>
              <a:t>a) Châu Á đông dân nhất. Châu Đại Dương ít dân nhất.</a:t>
            </a:r>
            <a:endParaRPr lang="en-US" sz="2800" dirty="0">
              <a:latin typeface="+mj-lt"/>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mj-lt"/>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5E88F0C-3AF2-4112-987B-A7E6C75F207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BAI64.BIEUDOHINHQUATTRON"/>
</p:tagLst>
</file>

<file path=ppt/tags/tag10.xml><?xml version="1.0" encoding="utf-8"?>
<p:tagLst xmlns:a="http://schemas.openxmlformats.org/drawingml/2006/main" xmlns:r="http://schemas.openxmlformats.org/officeDocument/2006/relationships" xmlns:p="http://schemas.openxmlformats.org/presentationml/2006/main">
  <p:tag name="GENSWF_SLIDE_UID" val="{9A781D42-61D9-4368-B934-44E9248A69B6}:284"/>
</p:tagLst>
</file>

<file path=ppt/tags/tag11.xml><?xml version="1.0" encoding="utf-8"?>
<p:tagLst xmlns:a="http://schemas.openxmlformats.org/drawingml/2006/main" xmlns:r="http://schemas.openxmlformats.org/officeDocument/2006/relationships" xmlns:p="http://schemas.openxmlformats.org/presentationml/2006/main">
  <p:tag name="GENSWF_SLIDE_UID" val="{4A6A7665-7FBF-4F48-87E7-8ED099A9071D}:271"/>
</p:tagLst>
</file>

<file path=ppt/tags/tag12.xml><?xml version="1.0" encoding="utf-8"?>
<p:tagLst xmlns:a="http://schemas.openxmlformats.org/drawingml/2006/main" xmlns:r="http://schemas.openxmlformats.org/officeDocument/2006/relationships" xmlns:p="http://schemas.openxmlformats.org/presentationml/2006/main">
  <p:tag name="GENSWF_SLIDE_UID" val="{1A5B3837-EC6B-480E-A7F6-91C51FF8047F}:272"/>
</p:tagLst>
</file>

<file path=ppt/tags/tag13.xml><?xml version="1.0" encoding="utf-8"?>
<p:tagLst xmlns:a="http://schemas.openxmlformats.org/drawingml/2006/main" xmlns:r="http://schemas.openxmlformats.org/officeDocument/2006/relationships" xmlns:p="http://schemas.openxmlformats.org/presentationml/2006/main">
  <p:tag name="GENSWF_SLIDE_UID" val="{6DE572B7-B44F-46AA-AEBB-CE16CAB6C6BA}:285"/>
</p:tagLst>
</file>

<file path=ppt/tags/tag14.xml><?xml version="1.0" encoding="utf-8"?>
<p:tagLst xmlns:a="http://schemas.openxmlformats.org/drawingml/2006/main" xmlns:r="http://schemas.openxmlformats.org/officeDocument/2006/relationships" xmlns:p="http://schemas.openxmlformats.org/presentationml/2006/main">
  <p:tag name="GENSWF_SLIDE_UID" val="{A8FED29B-00CB-4CF9-BDB1-5F46E13F5802}:286"/>
</p:tagLst>
</file>

<file path=ppt/tags/tag15.xml><?xml version="1.0" encoding="utf-8"?>
<p:tagLst xmlns:a="http://schemas.openxmlformats.org/drawingml/2006/main" xmlns:r="http://schemas.openxmlformats.org/officeDocument/2006/relationships" xmlns:p="http://schemas.openxmlformats.org/presentationml/2006/main">
  <p:tag name="GENSWF_SLIDE_UID" val="{7286FA93-1241-4B2F-A76E-C92C1A8B2897}:279"/>
</p:tagLst>
</file>

<file path=ppt/tags/tag16.xml><?xml version="1.0" encoding="utf-8"?>
<p:tagLst xmlns:a="http://schemas.openxmlformats.org/drawingml/2006/main" xmlns:r="http://schemas.openxmlformats.org/officeDocument/2006/relationships" xmlns:p="http://schemas.openxmlformats.org/presentationml/2006/main">
  <p:tag name="GENSWF_SLIDE_UID" val="{69880041-197B-44F0-9DBA-17F69390DD80}:280"/>
</p:tagLst>
</file>

<file path=ppt/tags/tag17.xml><?xml version="1.0" encoding="utf-8"?>
<p:tagLst xmlns:a="http://schemas.openxmlformats.org/drawingml/2006/main" xmlns:r="http://schemas.openxmlformats.org/officeDocument/2006/relationships" xmlns:p="http://schemas.openxmlformats.org/presentationml/2006/main">
  <p:tag name="GENSWF_SLIDE_UID" val="{27864CE1-9D19-4678-AF9B-B219735AD9F1}:287"/>
</p:tagLst>
</file>

<file path=ppt/tags/tag18.xml><?xml version="1.0" encoding="utf-8"?>
<p:tagLst xmlns:a="http://schemas.openxmlformats.org/drawingml/2006/main" xmlns:r="http://schemas.openxmlformats.org/officeDocument/2006/relationships" xmlns:p="http://schemas.openxmlformats.org/presentationml/2006/main">
  <p:tag name="GENSWF_SLIDE_UID" val="{694F7662-E387-4762-9ED1-6896D1EF6C2C}:281"/>
</p:tagLst>
</file>

<file path=ppt/tags/tag19.xml><?xml version="1.0" encoding="utf-8"?>
<p:tagLst xmlns:a="http://schemas.openxmlformats.org/drawingml/2006/main" xmlns:r="http://schemas.openxmlformats.org/officeDocument/2006/relationships" xmlns:p="http://schemas.openxmlformats.org/presentationml/2006/main">
  <p:tag name="GENSWF_SLIDE_UID" val="{D6812A03-D5AF-4DA0-BEEF-C547AEE355FB}:282"/>
</p:tagLst>
</file>

<file path=ppt/tags/tag2.xml><?xml version="1.0" encoding="utf-8"?>
<p:tagLst xmlns:a="http://schemas.openxmlformats.org/drawingml/2006/main" xmlns:r="http://schemas.openxmlformats.org/officeDocument/2006/relationships" xmlns:p="http://schemas.openxmlformats.org/presentationml/2006/main">
  <p:tag name="GENSWF_SLIDE_UID" val="{89EE6A4F-57A8-458C-AC34-3BD169C7EDD0}:256"/>
</p:tagLst>
</file>

<file path=ppt/tags/tag3.xml><?xml version="1.0" encoding="utf-8"?>
<p:tagLst xmlns:a="http://schemas.openxmlformats.org/drawingml/2006/main" xmlns:r="http://schemas.openxmlformats.org/officeDocument/2006/relationships" xmlns:p="http://schemas.openxmlformats.org/presentationml/2006/main">
  <p:tag name="GENSWF_SLIDE_UID" val="{544C137D-12D4-4652-946E-8E5ECE861336}:259"/>
</p:tagLst>
</file>

<file path=ppt/tags/tag4.xml><?xml version="1.0" encoding="utf-8"?>
<p:tagLst xmlns:a="http://schemas.openxmlformats.org/drawingml/2006/main" xmlns:r="http://schemas.openxmlformats.org/officeDocument/2006/relationships" xmlns:p="http://schemas.openxmlformats.org/presentationml/2006/main">
  <p:tag name="GENSWF_SLIDE_UID" val="{3A6AFCF8-4D9F-4311-A0DF-C62C784AE95E}:258"/>
</p:tagLst>
</file>

<file path=ppt/tags/tag5.xml><?xml version="1.0" encoding="utf-8"?>
<p:tagLst xmlns:a="http://schemas.openxmlformats.org/drawingml/2006/main" xmlns:r="http://schemas.openxmlformats.org/officeDocument/2006/relationships" xmlns:p="http://schemas.openxmlformats.org/presentationml/2006/main">
  <p:tag name="GENSWF_SLIDE_UID" val="{8E1742BA-6FA4-4FBC-A4A9-AED99AA0B4ED}:265"/>
</p:tagLst>
</file>

<file path=ppt/tags/tag6.xml><?xml version="1.0" encoding="utf-8"?>
<p:tagLst xmlns:a="http://schemas.openxmlformats.org/drawingml/2006/main" xmlns:r="http://schemas.openxmlformats.org/officeDocument/2006/relationships" xmlns:p="http://schemas.openxmlformats.org/presentationml/2006/main">
  <p:tag name="GENSWF_SLIDE_UID" val="{CB91C719-DC50-4E04-A5B4-09D8D6B5DCC3}:269"/>
</p:tagLst>
</file>

<file path=ppt/tags/tag7.xml><?xml version="1.0" encoding="utf-8"?>
<p:tagLst xmlns:a="http://schemas.openxmlformats.org/drawingml/2006/main" xmlns:r="http://schemas.openxmlformats.org/officeDocument/2006/relationships" xmlns:p="http://schemas.openxmlformats.org/presentationml/2006/main">
  <p:tag name="GENSWF_SLIDE_UID" val="{2FDA49E6-FF13-4A31-B330-51020412F1B0}:268"/>
</p:tagLst>
</file>

<file path=ppt/tags/tag8.xml><?xml version="1.0" encoding="utf-8"?>
<p:tagLst xmlns:a="http://schemas.openxmlformats.org/drawingml/2006/main" xmlns:r="http://schemas.openxmlformats.org/officeDocument/2006/relationships" xmlns:p="http://schemas.openxmlformats.org/presentationml/2006/main">
  <p:tag name="GENSWF_SLIDE_UID" val="{59EF2CA2-8533-4F3C-8AF2-DE2A11455FDB}:260"/>
</p:tagLst>
</file>

<file path=ppt/tags/tag9.xml><?xml version="1.0" encoding="utf-8"?>
<p:tagLst xmlns:a="http://schemas.openxmlformats.org/drawingml/2006/main" xmlns:r="http://schemas.openxmlformats.org/officeDocument/2006/relationships" xmlns:p="http://schemas.openxmlformats.org/presentationml/2006/main">
  <p:tag name="GENSWF_SLIDE_UID" val="{11E7F7F0-8CC7-4826-90D6-726BF8719E8C}:2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799</Words>
  <Application>Microsoft Office PowerPoint</Application>
  <PresentationFormat>Widescreen</PresentationFormat>
  <Paragraphs>55</Paragraphs>
  <Slides>18</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T2.BAI64.BIEUDOHINHQUATTRON</dc:title>
  <dc:creator>Huong Thao - 0972115126</dc:creator>
  <cp:lastModifiedBy>Minh Ngọc Bùi</cp:lastModifiedBy>
  <cp:revision>55</cp:revision>
  <dcterms:created xsi:type="dcterms:W3CDTF">2024-12-12T12:28:30Z</dcterms:created>
  <dcterms:modified xsi:type="dcterms:W3CDTF">2025-05-11T14:27:59Z</dcterms:modified>
</cp:coreProperties>
</file>