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6" r:id="rId2"/>
    <p:sldId id="259" r:id="rId3"/>
    <p:sldId id="258" r:id="rId4"/>
    <p:sldId id="265" r:id="rId5"/>
    <p:sldId id="269" r:id="rId6"/>
    <p:sldId id="256" r:id="rId7"/>
    <p:sldId id="260" r:id="rId8"/>
    <p:sldId id="261" r:id="rId9"/>
    <p:sldId id="283" r:id="rId10"/>
    <p:sldId id="284" r:id="rId11"/>
    <p:sldId id="279" r:id="rId12"/>
    <p:sldId id="285" r:id="rId13"/>
    <p:sldId id="282"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3B"/>
    <a:srgbClr val="FFCBFE"/>
    <a:srgbClr val="EAE2FB"/>
    <a:srgbClr val="ECE4FC"/>
    <a:srgbClr val="FF3399"/>
    <a:srgbClr val="FF94FF"/>
    <a:srgbClr val="88FFFF"/>
    <a:srgbClr val="FFFF6E"/>
    <a:srgbClr val="FFFF30"/>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06349-3DA1-401E-BDFE-F7DF3F98F30D}"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80D33-EEF9-475F-AB5A-5BF2BBC06712}" type="slidenum">
              <a:rPr lang="en-US" smtClean="0"/>
              <a:t>‹#›</a:t>
            </a:fld>
            <a:endParaRPr lang="en-US"/>
          </a:p>
        </p:txBody>
      </p:sp>
    </p:spTree>
    <p:extLst>
      <p:ext uri="{BB962C8B-B14F-4D97-AF65-F5344CB8AC3E}">
        <p14:creationId xmlns:p14="http://schemas.microsoft.com/office/powerpoint/2010/main" val="420483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C0CF8-3453-49A9-8745-1C0C740DEE99}" type="slidenum">
              <a:rPr lang="vi-VN" smtClean="0"/>
              <a:t>1</a:t>
            </a:fld>
            <a:endParaRPr lang="vi-VN"/>
          </a:p>
        </p:txBody>
      </p:sp>
    </p:spTree>
    <p:extLst>
      <p:ext uri="{BB962C8B-B14F-4D97-AF65-F5344CB8AC3E}">
        <p14:creationId xmlns:p14="http://schemas.microsoft.com/office/powerpoint/2010/main" val="3493039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08/05/2025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08/05/2025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08/05/2025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08/05/2025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08/05/2025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08/05/2025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08/05/2025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08/05/2025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C524889A-A4EA-F2AB-A88C-E58D8D2B6FF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0256" y="165179"/>
            <a:ext cx="1705663" cy="1705663"/>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556641" y="3987800"/>
            <a:ext cx="2334641" cy="2870200"/>
          </a:xfrm>
          <a:custGeom>
            <a:avLst/>
            <a:gdLst/>
            <a:ahLst/>
            <a:cxnLst/>
            <a:rect l="l" t="t" r="r" b="b"/>
            <a:pathLst>
              <a:path w="3727323" h="8229600">
                <a:moveTo>
                  <a:pt x="3727324" y="0"/>
                </a:moveTo>
                <a:lnTo>
                  <a:pt x="0" y="0"/>
                </a:lnTo>
                <a:lnTo>
                  <a:pt x="0" y="8229600"/>
                </a:lnTo>
                <a:lnTo>
                  <a:pt x="3727324" y="8229600"/>
                </a:lnTo>
                <a:lnTo>
                  <a:pt x="3727324" y="0"/>
                </a:lnTo>
                <a:close/>
              </a:path>
            </a:pathLst>
          </a:custGeom>
          <a:blipFill>
            <a:blip r:embed="rId4"/>
            <a:stretch>
              <a:fillRect/>
            </a:stretch>
          </a:blipFill>
        </p:spPr>
      </p:sp>
      <p:sp>
        <p:nvSpPr>
          <p:cNvPr id="4" name="Freeform 4"/>
          <p:cNvSpPr/>
          <p:nvPr/>
        </p:nvSpPr>
        <p:spPr>
          <a:xfrm>
            <a:off x="-168778"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5" name="Freeform 5"/>
          <p:cNvSpPr/>
          <p:nvPr/>
        </p:nvSpPr>
        <p:spPr>
          <a:xfrm flipH="1">
            <a:off x="3968668" y="5527283"/>
            <a:ext cx="4254664" cy="1451904"/>
          </a:xfrm>
          <a:custGeom>
            <a:avLst/>
            <a:gdLst/>
            <a:ahLst/>
            <a:cxnLst/>
            <a:rect l="l" t="t" r="r" b="b"/>
            <a:pathLst>
              <a:path w="6381996" h="2177856">
                <a:moveTo>
                  <a:pt x="6381996" y="0"/>
                </a:moveTo>
                <a:lnTo>
                  <a:pt x="0" y="0"/>
                </a:lnTo>
                <a:lnTo>
                  <a:pt x="0" y="2177856"/>
                </a:lnTo>
                <a:lnTo>
                  <a:pt x="6381996" y="2177856"/>
                </a:lnTo>
                <a:lnTo>
                  <a:pt x="6381996" y="0"/>
                </a:lnTo>
                <a:close/>
              </a:path>
            </a:pathLst>
          </a:custGeom>
          <a:blipFill>
            <a:blip r:embed="rId5"/>
            <a:stretch>
              <a:fillRect/>
            </a:stretch>
          </a:blipFill>
        </p:spPr>
      </p:sp>
      <p:sp>
        <p:nvSpPr>
          <p:cNvPr id="6" name="Freeform 6"/>
          <p:cNvSpPr/>
          <p:nvPr/>
        </p:nvSpPr>
        <p:spPr>
          <a:xfrm>
            <a:off x="8106114"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7" name="TextBox 7"/>
          <p:cNvSpPr txBox="1"/>
          <p:nvPr/>
        </p:nvSpPr>
        <p:spPr>
          <a:xfrm>
            <a:off x="-168778" y="792269"/>
            <a:ext cx="12360778" cy="4411464"/>
          </a:xfrm>
          <a:prstGeom prst="rect">
            <a:avLst/>
          </a:prstGeom>
        </p:spPr>
        <p:txBody>
          <a:bodyPr wrap="square" lIns="0" tIns="0" rIns="0" bIns="0" rtlCol="0" anchor="t">
            <a:spAutoFit/>
          </a:bodyPr>
          <a:lstStyle/>
          <a:p>
            <a:pPr algn="ctr">
              <a:lnSpc>
                <a:spcPts val="8587"/>
              </a:lnSpc>
            </a:pPr>
            <a:r>
              <a:rPr lang="en-US" sz="3800" b="1" dirty="0">
                <a:solidFill>
                  <a:srgbClr val="FF0000"/>
                </a:solidFill>
                <a:latin typeface="Times New Roman" panose="02020603050405020304" pitchFamily="18" charset="0"/>
                <a:ea typeface="Coiny"/>
                <a:cs typeface="Times New Roman" panose="02020603050405020304" pitchFamily="18" charset="0"/>
                <a:sym typeface="Coiny"/>
              </a:rPr>
              <a:t>MÔN : </a:t>
            </a:r>
            <a:r>
              <a:rPr lang="en-US" sz="3800" b="1" dirty="0" smtClean="0">
                <a:solidFill>
                  <a:srgbClr val="FF0000"/>
                </a:solidFill>
                <a:latin typeface="Times New Roman" panose="02020603050405020304" pitchFamily="18" charset="0"/>
                <a:ea typeface="Coiny"/>
                <a:cs typeface="Times New Roman" panose="02020603050405020304" pitchFamily="18" charset="0"/>
                <a:sym typeface="Coiny"/>
              </a:rPr>
              <a:t>TOÁN</a:t>
            </a:r>
          </a:p>
          <a:p>
            <a:pPr algn="ctr">
              <a:lnSpc>
                <a:spcPts val="8587"/>
              </a:lnSpc>
            </a:pPr>
            <a:r>
              <a:rPr lang="en-US" sz="3800" b="1" dirty="0" smtClean="0">
                <a:solidFill>
                  <a:srgbClr val="FF0000"/>
                </a:solidFill>
                <a:latin typeface="Times New Roman" panose="02020603050405020304" pitchFamily="18" charset="0"/>
                <a:ea typeface="Coiny"/>
                <a:cs typeface="Times New Roman" panose="02020603050405020304" pitchFamily="18" charset="0"/>
                <a:sym typeface="Coiny"/>
              </a:rPr>
              <a:t>BÀI </a:t>
            </a:r>
            <a:r>
              <a:rPr lang="en-US" sz="3800" b="1" dirty="0" smtClean="0">
                <a:solidFill>
                  <a:srgbClr val="FF0000"/>
                </a:solidFill>
                <a:latin typeface="Times New Roman" panose="02020603050405020304" pitchFamily="18" charset="0"/>
                <a:ea typeface="Coiny"/>
                <a:cs typeface="Times New Roman" panose="02020603050405020304" pitchFamily="18" charset="0"/>
                <a:sym typeface="Coiny"/>
              </a:rPr>
              <a:t>70 </a:t>
            </a:r>
            <a:r>
              <a:rPr lang="en-US" sz="3800" b="1" dirty="0" smtClean="0">
                <a:solidFill>
                  <a:srgbClr val="FF0000"/>
                </a:solidFill>
                <a:latin typeface="Times New Roman" panose="02020603050405020304" pitchFamily="18" charset="0"/>
                <a:ea typeface="Coiny"/>
                <a:cs typeface="Times New Roman" panose="02020603050405020304" pitchFamily="18" charset="0"/>
                <a:sym typeface="Coiny"/>
              </a:rPr>
              <a:t>: ÔN </a:t>
            </a:r>
            <a:r>
              <a:rPr lang="en-US" sz="3800" b="1" dirty="0" smtClean="0">
                <a:solidFill>
                  <a:srgbClr val="FF0000"/>
                </a:solidFill>
                <a:latin typeface="Times New Roman" panose="02020603050405020304" pitchFamily="18" charset="0"/>
                <a:ea typeface="Coiny"/>
                <a:cs typeface="Times New Roman" panose="02020603050405020304" pitchFamily="18" charset="0"/>
                <a:sym typeface="Coiny"/>
              </a:rPr>
              <a:t>TẬP TỈ SỐ, TỈ SỐ PHẦN TRĂM  </a:t>
            </a:r>
            <a:r>
              <a:rPr lang="en-US" sz="3800" b="1" dirty="0" smtClean="0">
                <a:solidFill>
                  <a:srgbClr val="FF0000"/>
                </a:solidFill>
                <a:latin typeface="Times New Roman" panose="02020603050405020304" pitchFamily="18" charset="0"/>
                <a:ea typeface="Coiny"/>
                <a:cs typeface="Times New Roman" panose="02020603050405020304" pitchFamily="18" charset="0"/>
                <a:sym typeface="Coiny"/>
              </a:rPr>
              <a:t>(TIẾT </a:t>
            </a:r>
            <a:r>
              <a:rPr lang="en-US" sz="3800" b="1" dirty="0">
                <a:solidFill>
                  <a:srgbClr val="FF0000"/>
                </a:solidFill>
                <a:latin typeface="Times New Roman" panose="02020603050405020304" pitchFamily="18" charset="0"/>
                <a:ea typeface="Coiny"/>
                <a:cs typeface="Times New Roman" panose="02020603050405020304" pitchFamily="18" charset="0"/>
                <a:sym typeface="Coiny"/>
              </a:rPr>
              <a:t>2</a:t>
            </a:r>
            <a:r>
              <a:rPr lang="en-US" sz="3800" b="1" dirty="0" smtClean="0">
                <a:solidFill>
                  <a:srgbClr val="FF0000"/>
                </a:solidFill>
                <a:latin typeface="Times New Roman" panose="02020603050405020304" pitchFamily="18" charset="0"/>
                <a:ea typeface="Coiny"/>
                <a:cs typeface="Times New Roman" panose="02020603050405020304" pitchFamily="18" charset="0"/>
                <a:sym typeface="Coiny"/>
              </a:rPr>
              <a:t>)</a:t>
            </a:r>
            <a:endParaRPr lang="en-US" sz="3800" b="1" dirty="0">
              <a:solidFill>
                <a:srgbClr val="FF0000"/>
              </a:solidFill>
              <a:latin typeface="Times New Roman" panose="02020603050405020304" pitchFamily="18" charset="0"/>
              <a:ea typeface="Coiny"/>
              <a:cs typeface="Times New Roman" panose="02020603050405020304" pitchFamily="18" charset="0"/>
              <a:sym typeface="Coiny"/>
            </a:endParaRPr>
          </a:p>
          <a:p>
            <a:pPr algn="ctr">
              <a:lnSpc>
                <a:spcPts val="8587"/>
              </a:lnSpc>
            </a:pPr>
            <a:r>
              <a:rPr lang="en-US" sz="3800" b="1" dirty="0">
                <a:solidFill>
                  <a:srgbClr val="FF0000"/>
                </a:solidFill>
                <a:latin typeface="Times New Roman" panose="02020603050405020304" pitchFamily="18" charset="0"/>
                <a:ea typeface="Coiny"/>
                <a:cs typeface="Times New Roman" panose="02020603050405020304" pitchFamily="18" charset="0"/>
                <a:sym typeface="Coiny"/>
              </a:rPr>
              <a:t>GIÁO VIÊN: LÊ THỊ HẠNH</a:t>
            </a:r>
          </a:p>
          <a:p>
            <a:pPr algn="ctr">
              <a:lnSpc>
                <a:spcPts val="8587"/>
              </a:lnSpc>
            </a:pPr>
            <a:endParaRPr lang="en-US" sz="6134" dirty="0">
              <a:solidFill>
                <a:srgbClr val="FFFFFF"/>
              </a:solidFill>
              <a:latin typeface="Coiny"/>
              <a:ea typeface="Coiny"/>
              <a:cs typeface="Coiny"/>
              <a:sym typeface="Coiny"/>
            </a:endParaRPr>
          </a:p>
        </p:txBody>
      </p:sp>
    </p:spTree>
    <p:custDataLst>
      <p:tags r:id="rId1"/>
    </p:custDataLst>
    <p:extLst>
      <p:ext uri="{BB962C8B-B14F-4D97-AF65-F5344CB8AC3E}">
        <p14:creationId xmlns:p14="http://schemas.microsoft.com/office/powerpoint/2010/main" val="3853194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2062103"/>
          </a:xfrm>
          <a:prstGeom prst="rect">
            <a:avLst/>
          </a:prstGeom>
          <a:noFill/>
        </p:spPr>
        <p:txBody>
          <a:bodyPr wrap="square" rtlCol="0">
            <a:spAutoFit/>
          </a:bodyPr>
          <a:lstStyle/>
          <a:p>
            <a:pPr lvl="0" algn="just"/>
            <a:r>
              <a:rPr lang="vi-VN" sz="3200" b="1" dirty="0">
                <a:solidFill>
                  <a:prstClr val="black"/>
                </a:solidFill>
                <a:latin typeface="+mj-lt"/>
              </a:rPr>
              <a:t>Giá tiền 1 kg hồng treo gió là 350 000 đồng. Mai mua 1 kg hồng treo gió vào Ngày Quốc tế Thiếu nhi nên được giảm giá 10%. Hỏi Mai phải trả người bán hàng bao nhiêu tiền?</a:t>
            </a:r>
            <a:endParaRPr kumimoji="0" lang="en-US" sz="3200" b="1" i="0" u="none" strike="noStrike" kern="1200" cap="none" spc="0" normalizeH="0" baseline="0" noProof="0" dirty="0">
              <a:ln>
                <a:noFill/>
              </a:ln>
              <a:solidFill>
                <a:prstClr val="black"/>
              </a:solidFill>
              <a:effectLst/>
              <a:uLnTx/>
              <a:uFillTx/>
              <a:latin typeface="+mj-lt"/>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10207256"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2800" dirty="0">
                <a:solidFill>
                  <a:srgbClr val="FF0000"/>
                </a:solidFill>
                <a:latin typeface="Cambria" panose="02040503050406030204" pitchFamily="18" charset="0"/>
                <a:ea typeface="Cambria" panose="02040503050406030204" pitchFamily="18" charset="0"/>
              </a:rPr>
              <a:t>Số tiền Mai được giảm vào ngày Quốc Tế Thiếu nhi là :</a:t>
            </a:r>
          </a:p>
          <a:p>
            <a:pPr lvl="0" algn="ctr"/>
            <a:r>
              <a:rPr lang="vi-VN" sz="2800" dirty="0">
                <a:solidFill>
                  <a:srgbClr val="FF0000"/>
                </a:solidFill>
                <a:latin typeface="Cambria" panose="02040503050406030204" pitchFamily="18" charset="0"/>
                <a:ea typeface="Cambria" panose="02040503050406030204" pitchFamily="18" charset="0"/>
              </a:rPr>
              <a:t>10% × 350 000 = 35 000 (đồng) </a:t>
            </a:r>
          </a:p>
          <a:p>
            <a:pPr lvl="0" algn="ctr"/>
            <a:r>
              <a:rPr lang="vi-VN" sz="2800" dirty="0">
                <a:solidFill>
                  <a:srgbClr val="FF0000"/>
                </a:solidFill>
                <a:latin typeface="Cambria" panose="02040503050406030204" pitchFamily="18" charset="0"/>
                <a:ea typeface="Cambria" panose="02040503050406030204" pitchFamily="18" charset="0"/>
              </a:rPr>
              <a:t>Mai phải trả người bán hàng số tiền là:</a:t>
            </a:r>
          </a:p>
          <a:p>
            <a:pPr lvl="0" algn="ctr"/>
            <a:r>
              <a:rPr lang="vi-VN" sz="2800" dirty="0">
                <a:solidFill>
                  <a:srgbClr val="FF0000"/>
                </a:solidFill>
                <a:latin typeface="Cambria" panose="02040503050406030204" pitchFamily="18" charset="0"/>
                <a:ea typeface="Cambria" panose="02040503050406030204" pitchFamily="18" charset="0"/>
              </a:rPr>
              <a:t>350 000 - 35 000 = 315 000 ( đồng ) </a:t>
            </a:r>
          </a:p>
          <a:p>
            <a:pPr lvl="0" algn="r"/>
            <a:r>
              <a:rPr lang="vi-VN" sz="2800" dirty="0">
                <a:solidFill>
                  <a:srgbClr val="FF0000"/>
                </a:solidFill>
                <a:latin typeface="Cambria" panose="02040503050406030204" pitchFamily="18" charset="0"/>
                <a:ea typeface="Cambria" panose="02040503050406030204" pitchFamily="18" charset="0"/>
              </a:rPr>
              <a:t> Đáp số: 315 000 đồng </a:t>
            </a:r>
            <a:endPar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9418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707886"/>
          </a:xfrm>
          <a:prstGeom prst="rect">
            <a:avLst/>
          </a:prstGeom>
          <a:noFill/>
        </p:spPr>
        <p:txBody>
          <a:bodyPr wrap="square" rtlCol="0">
            <a:spAutoFit/>
          </a:bodyPr>
          <a:lstStyle/>
          <a:p>
            <a:pPr lvl="0" algn="just"/>
            <a:r>
              <a:rPr lang="vi-VN" sz="4000" b="1" dirty="0">
                <a:solidFill>
                  <a:prstClr val="black"/>
                </a:solidFill>
                <a:latin typeface="+mj-lt"/>
              </a:rPr>
              <a:t>Chọn câu trả lời đúng</a:t>
            </a:r>
            <a:endParaRPr kumimoji="0" lang="en-US" sz="4000" b="1" i="0" u="none" strike="noStrike" kern="1200" cap="none" spc="0" normalizeH="0" baseline="0" noProof="0" dirty="0">
              <a:ln>
                <a:noFill/>
              </a:ln>
              <a:solidFill>
                <a:prstClr val="black"/>
              </a:solidFill>
              <a:effectLst/>
              <a:uLnTx/>
              <a:uFillTx/>
              <a:latin typeface="+mj-lt"/>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EF04C9EE-E7F1-1875-D91D-D01166049331}"/>
              </a:ext>
            </a:extLst>
          </p:cNvPr>
          <p:cNvSpPr txBox="1"/>
          <p:nvPr/>
        </p:nvSpPr>
        <p:spPr>
          <a:xfrm>
            <a:off x="446566" y="1265273"/>
            <a:ext cx="10801655" cy="2246769"/>
          </a:xfrm>
          <a:prstGeom prst="rect">
            <a:avLst/>
          </a:prstGeom>
          <a:noFill/>
        </p:spPr>
        <p:txBody>
          <a:bodyPr wrap="square" rtlCol="0">
            <a:spAutoFit/>
          </a:bodyPr>
          <a:lstStyle/>
          <a:p>
            <a:pPr lvl="0" algn="just"/>
            <a:r>
              <a:rPr lang="vi-VN" sz="2800" dirty="0">
                <a:solidFill>
                  <a:prstClr val="black"/>
                </a:solidFill>
                <a:latin typeface="+mj-lt"/>
              </a:rPr>
              <a:t>Lãi suất tiết kiệm là 8% một năm. Cô Hoa gửi tiết kiệm 50 000 000 đồng. Hỏi sau hai năm, cô Hoa sẽ nhận được bao nhiêu tiền lẫi? (Biết rằng tiền lãi năm trước được gộp vào tiễn gốc để gửi năm sau.)</a:t>
            </a:r>
          </a:p>
          <a:p>
            <a:pPr lvl="0" algn="just"/>
            <a:r>
              <a:rPr lang="vi-VN" sz="2800" b="1" dirty="0">
                <a:solidFill>
                  <a:prstClr val="black"/>
                </a:solidFill>
                <a:latin typeface="+mj-lt"/>
              </a:rPr>
              <a:t>A. 4 000 000 đồng                           B. 8 000 000 đồng</a:t>
            </a:r>
          </a:p>
          <a:p>
            <a:pPr lvl="0" algn="just"/>
            <a:r>
              <a:rPr lang="vi-VN" sz="2800" b="1" dirty="0">
                <a:solidFill>
                  <a:prstClr val="black"/>
                </a:solidFill>
                <a:latin typeface="+mj-lt"/>
              </a:rPr>
              <a:t>C. 8 400 000 đồng                        </a:t>
            </a:r>
            <a:r>
              <a:rPr lang="en-US" sz="2800" b="1" dirty="0">
                <a:solidFill>
                  <a:prstClr val="black"/>
                </a:solidFill>
                <a:latin typeface="+mj-lt"/>
              </a:rPr>
              <a:t>    </a:t>
            </a:r>
            <a:r>
              <a:rPr lang="vi-VN" sz="2800" b="1" dirty="0">
                <a:solidFill>
                  <a:prstClr val="black"/>
                </a:solidFill>
                <a:latin typeface="+mj-lt"/>
              </a:rPr>
              <a:t>D. 8 320 000 đồng</a:t>
            </a:r>
            <a:endParaRPr kumimoji="0" lang="en-US" sz="2800" b="1" i="0" u="none" strike="noStrike" kern="1200" cap="none" spc="0" normalizeH="0" baseline="0" noProof="0" dirty="0">
              <a:ln>
                <a:noFill/>
              </a:ln>
              <a:solidFill>
                <a:prstClr val="black"/>
              </a:solidFill>
              <a:effectLst/>
              <a:uLnTx/>
              <a:uFillTx/>
              <a:latin typeface="+mj-lt"/>
            </a:endParaRPr>
          </a:p>
        </p:txBody>
      </p:sp>
      <p:sp>
        <p:nvSpPr>
          <p:cNvPr id="5" name="TextBox 4">
            <a:extLst>
              <a:ext uri="{FF2B5EF4-FFF2-40B4-BE49-F238E27FC236}">
                <a16:creationId xmlns:a16="http://schemas.microsoft.com/office/drawing/2014/main" id="{2BEFF2D7-ADA7-8FD2-9F41-959865C7CF58}"/>
              </a:ext>
            </a:extLst>
          </p:cNvPr>
          <p:cNvSpPr txBox="1"/>
          <p:nvPr/>
        </p:nvSpPr>
        <p:spPr>
          <a:xfrm>
            <a:off x="1584251" y="3795823"/>
            <a:ext cx="8825023" cy="2308324"/>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sau năm thứ nhất là: </a:t>
            </a:r>
          </a:p>
          <a:p>
            <a:pPr algn="ctr"/>
            <a:r>
              <a:rPr lang="vi-VN" sz="2400" b="0" i="0" dirty="0">
                <a:solidFill>
                  <a:srgbClr val="FF0000"/>
                </a:solidFill>
                <a:effectLst/>
                <a:latin typeface="Cambria" panose="02040503050406030204" pitchFamily="18" charset="0"/>
                <a:ea typeface="Cambria" panose="02040503050406030204" pitchFamily="18" charset="0"/>
              </a:rPr>
              <a:t>(50 000 000 : 100) x 8 = 4 000 000 (đồng)</a:t>
            </a:r>
          </a:p>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năm thứ hai là:</a:t>
            </a:r>
          </a:p>
          <a:p>
            <a:pPr algn="ctr"/>
            <a:r>
              <a:rPr lang="vi-VN" sz="2400" b="0" i="0" dirty="0">
                <a:solidFill>
                  <a:srgbClr val="FF0000"/>
                </a:solidFill>
                <a:effectLst/>
                <a:latin typeface="Cambria" panose="02040503050406030204" pitchFamily="18" charset="0"/>
                <a:ea typeface="Cambria" panose="02040503050406030204" pitchFamily="18" charset="0"/>
              </a:rPr>
              <a:t>(54 000 000 : 100) x 8 = 4 320 000 (đồng)</a:t>
            </a:r>
          </a:p>
          <a:p>
            <a:pPr algn="ctr"/>
            <a:r>
              <a:rPr lang="vi-VN" sz="2400" b="0" i="0" dirty="0">
                <a:solidFill>
                  <a:srgbClr val="FF0000"/>
                </a:solidFill>
                <a:effectLst/>
                <a:latin typeface="Cambria" panose="02040503050406030204" pitchFamily="18" charset="0"/>
                <a:ea typeface="Cambria" panose="02040503050406030204" pitchFamily="18" charset="0"/>
              </a:rPr>
              <a:t>=&gt; Vậy sau hai năm, cô Hoa nhận được số tiền lãi là: 4 000 000 + 4 320 000 = 8 320 000 (đồng)</a:t>
            </a:r>
          </a:p>
        </p:txBody>
      </p:sp>
      <p:sp>
        <p:nvSpPr>
          <p:cNvPr id="6" name="Oval 5">
            <a:extLst>
              <a:ext uri="{FF2B5EF4-FFF2-40B4-BE49-F238E27FC236}">
                <a16:creationId xmlns:a16="http://schemas.microsoft.com/office/drawing/2014/main" id="{79EEDA4D-53D3-7507-0148-81AA7F00FB20}"/>
              </a:ext>
            </a:extLst>
          </p:cNvPr>
          <p:cNvSpPr/>
          <p:nvPr/>
        </p:nvSpPr>
        <p:spPr>
          <a:xfrm>
            <a:off x="5590722" y="3031929"/>
            <a:ext cx="446567" cy="41466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377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51009" y="665413"/>
            <a:ext cx="8266610" cy="1354773"/>
            <a:chOff x="5460023" y="707943"/>
            <a:chExt cx="6034564" cy="1354773"/>
          </a:xfrm>
        </p:grpSpPr>
        <p:sp>
          <p:nvSpPr>
            <p:cNvPr id="15" name="Rounded Rectangle 14"/>
            <p:cNvSpPr/>
            <p:nvPr/>
          </p:nvSpPr>
          <p:spPr>
            <a:xfrm>
              <a:off x="5460023" y="707943"/>
              <a:ext cx="6034564" cy="135477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1200329"/>
            </a:xfrm>
            <a:prstGeom prst="rect">
              <a:avLst/>
            </a:prstGeom>
          </p:spPr>
          <p:txBody>
            <a:bodyPr wrap="square">
              <a:spAutoFit/>
            </a:bodyPr>
            <a:lstStyle/>
            <a:p>
              <a:pPr algn="ct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l</a:t>
              </a:r>
              <a:r>
                <a:rPr lang="vi-VN" sz="3600" b="1" i="1" dirty="0">
                  <a:latin typeface="Times New Roman" panose="02020603050405020304" pitchFamily="18" charset="0"/>
                  <a:ea typeface="Calibri" panose="020F0502020204030204" pitchFamily="34" charset="0"/>
                  <a:cs typeface="Times New Roman" panose="02020603050405020304" pitchFamily="18" charset="0"/>
                </a:rPr>
                <a:t>ớp học có 30 HS, trong </a:t>
              </a:r>
              <a:r>
                <a:rPr lang="en-US" sz="3600" b="1" i="1" dirty="0">
                  <a:latin typeface="Times New Roman" panose="02020603050405020304" pitchFamily="18" charset="0"/>
                  <a:ea typeface="Calibri" panose="020F0502020204030204" pitchFamily="34" charset="0"/>
                  <a:cs typeface="Times New Roman" panose="02020603050405020304" pitchFamily="18" charset="0"/>
                </a:rPr>
                <a:t>đ</a:t>
              </a:r>
              <a:r>
                <a:rPr lang="vi-VN" sz="3600" b="1" i="1" dirty="0">
                  <a:latin typeface="Times New Roman" panose="02020603050405020304" pitchFamily="18" charset="0"/>
                  <a:ea typeface="Calibri" panose="020F0502020204030204" pitchFamily="34" charset="0"/>
                  <a:cs typeface="Times New Roman" panose="02020603050405020304" pitchFamily="18" charset="0"/>
                </a:rPr>
                <a:t>ó có 15 em nữ. Hỏi HS nữ chiếm bao nhiêu %</a:t>
              </a:r>
              <a:r>
                <a:rPr lang="en-US" sz="3600" b="1" i="1" dirty="0">
                  <a:latin typeface="Times New Roman" panose="02020603050405020304" pitchFamily="18" charset="0"/>
                  <a:ea typeface="Calibri" panose="020F0502020204030204" pitchFamily="34" charset="0"/>
                  <a:cs typeface="Times New Roman" panose="02020603050405020304" pitchFamily="18" charset="0"/>
                </a:rPr>
                <a:t>?</a:t>
              </a:r>
              <a:endParaRPr lang="vi-VN" sz="3600" i="1" dirty="0">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19" name="Rectangle 18"/>
            <p:cNvSpPr/>
            <p:nvPr/>
          </p:nvSpPr>
          <p:spPr>
            <a:xfrm>
              <a:off x="1775162" y="3759423"/>
              <a:ext cx="3438678"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769441"/>
            </a:xfrm>
            <a:prstGeom prst="rect">
              <a:avLst/>
            </a:prstGeom>
          </p:spPr>
          <p:txBody>
            <a:bodyPr wrap="square">
              <a:spAutoFit/>
            </a:bodyPr>
            <a:lstStyle/>
            <a:p>
              <a:pPr algn="just"/>
              <a:r>
                <a:rPr lang="en-US" sz="4400" dirty="0">
                  <a:latin typeface="Calibri" panose="020F0502020204030204" pitchFamily="34" charset="0"/>
                  <a:ea typeface="Calibri" panose="020F0502020204030204" pitchFamily="34" charset="0"/>
                  <a:cs typeface="Calibri" panose="020F0502020204030204" pitchFamily="34" charset="0"/>
                </a:rPr>
                <a:t>50 %</a:t>
              </a:r>
              <a:endParaRPr lang="vi-VN" sz="4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21" name="Rectangle 20"/>
            <p:cNvSpPr/>
            <p:nvPr/>
          </p:nvSpPr>
          <p:spPr>
            <a:xfrm>
              <a:off x="1804344" y="5117849"/>
              <a:ext cx="3409496"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45 %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2" name="Rectangle 21"/>
            <p:cNvSpPr/>
            <p:nvPr/>
          </p:nvSpPr>
          <p:spPr>
            <a:xfrm>
              <a:off x="7758176" y="5118868"/>
              <a:ext cx="3346510"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60 %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mj-lt"/>
                  <a:ea typeface="Calibri" panose="020F0502020204030204" pitchFamily="34" charset="0"/>
                  <a:cs typeface="Calibri" panose="020F0502020204030204" pitchFamily="34" charset="0"/>
                </a:rPr>
                <a:t>Câu 2: </a:t>
              </a:r>
              <a:r>
                <a:rPr lang="en-US" sz="4000" i="1" dirty="0">
                  <a:latin typeface="Times New Roman" panose="02020603050405020304" pitchFamily="18" charset="0"/>
                  <a:ea typeface="Calibri" panose="020F0502020204030204" pitchFamily="34" charset="0"/>
                  <a:cs typeface="Times New Roman" panose="02020603050405020304" pitchFamily="18" charset="0"/>
                </a:rPr>
                <a:t>Trong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vườn</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i="1" dirty="0">
                  <a:latin typeface="Times New Roman" panose="02020603050405020304" pitchFamily="18" charset="0"/>
                  <a:ea typeface="Calibri" panose="020F0502020204030204" pitchFamily="34" charset="0"/>
                  <a:cs typeface="Times New Roman" panose="02020603050405020304" pitchFamily="18" charset="0"/>
                </a:rPr>
                <a:t> 20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cây</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đó</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i="1" dirty="0">
                  <a:latin typeface="Times New Roman" panose="02020603050405020304" pitchFamily="18" charset="0"/>
                  <a:ea typeface="Calibri" panose="020F0502020204030204" pitchFamily="34" charset="0"/>
                  <a:cs typeface="Times New Roman" panose="02020603050405020304" pitchFamily="18" charset="0"/>
                </a:rPr>
                <a:t> 5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cây</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bưởi</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cây</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bưởi</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chiếm</a:t>
              </a:r>
              <a:r>
                <a:rPr lang="en-US" sz="4000" i="1" dirty="0">
                  <a:latin typeface="Times New Roman" panose="02020603050405020304" pitchFamily="18" charset="0"/>
                  <a:ea typeface="Calibri" panose="020F0502020204030204" pitchFamily="34" charset="0"/>
                  <a:cs typeface="Times New Roman" panose="02020603050405020304" pitchFamily="18" charset="0"/>
                </a:rPr>
                <a:t> bao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trăm</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số</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cây</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trơng</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vườn</a:t>
              </a:r>
              <a:endParaRPr lang="vi-VN" sz="4000" i="1" dirty="0">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20</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25</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4" name="Picture 3"/>
          <p:cNvPicPr>
            <a:picLocks noChangeAspect="1"/>
          </p:cNvPicPr>
          <p:nvPr/>
        </p:nvPicPr>
        <p:blipFill>
          <a:blip r:embed="rId3"/>
          <a:stretch>
            <a:fillRect/>
          </a:stretch>
        </p:blipFill>
        <p:spPr>
          <a:xfrm>
            <a:off x="7035983" y="5160855"/>
            <a:ext cx="2456901" cy="1457070"/>
          </a:xfrm>
          <a:prstGeom prst="rect">
            <a:avLst/>
          </a:prstGeom>
        </p:spPr>
      </p:pic>
      <p:pic>
        <p:nvPicPr>
          <p:cNvPr id="9" name="Picture 8">
            <a:extLst>
              <a:ext uri="{FF2B5EF4-FFF2-40B4-BE49-F238E27FC236}">
                <a16:creationId xmlns:a16="http://schemas.microsoft.com/office/drawing/2014/main" id="{C8F2E5D1-5A38-AE0E-7A01-7594BA56FD10}"/>
              </a:ext>
            </a:extLst>
          </p:cNvPr>
          <p:cNvPicPr>
            <a:picLocks noChangeAspect="1"/>
          </p:cNvPicPr>
          <p:nvPr/>
        </p:nvPicPr>
        <p:blipFill>
          <a:blip r:embed="rId4"/>
          <a:stretch>
            <a:fillRect/>
          </a:stretch>
        </p:blipFill>
        <p:spPr>
          <a:xfrm>
            <a:off x="1287327" y="1781886"/>
            <a:ext cx="9638611" cy="3017782"/>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743740" y="606054"/>
            <a:ext cx="9526772"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hợp</a:t>
            </a:r>
            <a:r>
              <a:rPr lang="en-US" sz="3200" b="1" dirty="0">
                <a:latin typeface="Times New Roman" panose="02020603050405020304" pitchFamily="18" charset="0"/>
                <a:cs typeface="Times New Roman" panose="02020603050405020304" pitchFamily="18" charset="0"/>
              </a:rPr>
              <a:t>.</a:t>
            </a:r>
          </a:p>
        </p:txBody>
      </p:sp>
      <p:sp>
        <p:nvSpPr>
          <p:cNvPr id="3" name="Oval 2">
            <a:extLst>
              <a:ext uri="{FF2B5EF4-FFF2-40B4-BE49-F238E27FC236}">
                <a16:creationId xmlns:a16="http://schemas.microsoft.com/office/drawing/2014/main" id="{7DFD186D-FEA5-EBF1-F746-9DE382B4531F}"/>
              </a:ext>
            </a:extLst>
          </p:cNvPr>
          <p:cNvSpPr/>
          <p:nvPr/>
        </p:nvSpPr>
        <p:spPr>
          <a:xfrm>
            <a:off x="1020726" y="595423"/>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a:t>
            </a:r>
          </a:p>
        </p:txBody>
      </p:sp>
      <p:sp>
        <p:nvSpPr>
          <p:cNvPr id="4" name="TextBox 3">
            <a:extLst>
              <a:ext uri="{FF2B5EF4-FFF2-40B4-BE49-F238E27FC236}">
                <a16:creationId xmlns:a16="http://schemas.microsoft.com/office/drawing/2014/main" id="{2A2D43A5-8905-764E-5DCC-36C556C6A62C}"/>
              </a:ext>
            </a:extLst>
          </p:cNvPr>
          <p:cNvSpPr txBox="1"/>
          <p:nvPr/>
        </p:nvSpPr>
        <p:spPr>
          <a:xfrm>
            <a:off x="606056" y="1414128"/>
            <a:ext cx="11132288" cy="2677656"/>
          </a:xfrm>
          <a:prstGeom prst="rect">
            <a:avLst/>
          </a:prstGeom>
          <a:noFill/>
        </p:spPr>
        <p:txBody>
          <a:bodyPr wrap="square" rtlCol="0">
            <a:spAutoFit/>
          </a:bodyPr>
          <a:lstStyle/>
          <a:p>
            <a:r>
              <a:rPr lang="vi-VN" sz="2800" dirty="0">
                <a:latin typeface="+mj-lt"/>
              </a:rPr>
              <a:t>Lớp 5A có 32 học sinh, kết quả giáo dục cuối năm học của lớp như sau:</a:t>
            </a:r>
            <a:r>
              <a:rPr lang="en-US" sz="2800" dirty="0">
                <a:latin typeface="+mj-lt"/>
              </a:rPr>
              <a:t> </a:t>
            </a:r>
            <a:r>
              <a:rPr lang="vi-VN" sz="2800" dirty="0">
                <a:latin typeface="+mj-lt"/>
              </a:rPr>
              <a:t>8 hoc sinh đat mức Hoàn thành xuất sắc, 12 hoc sinh đat mức Hoàn thành tốt, số học sinh còn lại đạt mức Hoàn thành.</a:t>
            </a:r>
          </a:p>
          <a:p>
            <a:r>
              <a:rPr lang="vi-VN" sz="2800" dirty="0">
                <a:latin typeface="+mj-lt"/>
              </a:rPr>
              <a:t>a) Số học sinh đạt mức Hoàn thành xuất sắc chiếm </a:t>
            </a:r>
            <a:r>
              <a:rPr lang="en-US" sz="2800" dirty="0">
                <a:latin typeface="+mj-lt"/>
              </a:rPr>
              <a:t>     </a:t>
            </a:r>
            <a:r>
              <a:rPr lang="vi-VN" sz="2800" dirty="0">
                <a:latin typeface="+mj-lt"/>
              </a:rPr>
              <a:t> </a:t>
            </a:r>
            <a:r>
              <a:rPr lang="en-US" sz="2800" dirty="0">
                <a:latin typeface="+mj-lt"/>
              </a:rPr>
              <a:t>   </a:t>
            </a:r>
            <a:r>
              <a:rPr lang="vi-VN" sz="2800" dirty="0">
                <a:latin typeface="+mj-lt"/>
              </a:rPr>
              <a:t>số học sinh cả lớp.</a:t>
            </a:r>
          </a:p>
          <a:p>
            <a:r>
              <a:rPr lang="vi-VN" sz="2800" dirty="0">
                <a:latin typeface="+mj-lt"/>
              </a:rPr>
              <a:t>b) Số học sinh đạt mức Hoàn thành tốt chiếm </a:t>
            </a:r>
            <a:r>
              <a:rPr lang="en-US" sz="2800" dirty="0">
                <a:latin typeface="+mj-lt"/>
              </a:rPr>
              <a:t>     </a:t>
            </a:r>
            <a:r>
              <a:rPr lang="vi-VN" sz="2800" dirty="0">
                <a:latin typeface="+mj-lt"/>
              </a:rPr>
              <a:t> </a:t>
            </a:r>
            <a:r>
              <a:rPr lang="en-US" sz="2800" dirty="0">
                <a:latin typeface="+mj-lt"/>
              </a:rPr>
              <a:t>       </a:t>
            </a:r>
            <a:r>
              <a:rPr lang="vi-VN" sz="2800" dirty="0">
                <a:latin typeface="+mj-lt"/>
              </a:rPr>
              <a:t>số học sinh cả lớp.</a:t>
            </a:r>
          </a:p>
          <a:p>
            <a:r>
              <a:rPr lang="vi-VN" sz="2800" dirty="0">
                <a:latin typeface="+mj-lt"/>
              </a:rPr>
              <a:t>c) Số học sinh đạt mức hoàn thành chiếm</a:t>
            </a:r>
            <a:r>
              <a:rPr lang="en-US" sz="2800" dirty="0">
                <a:latin typeface="+mj-lt"/>
              </a:rPr>
              <a:t>     </a:t>
            </a:r>
            <a:r>
              <a:rPr lang="vi-VN" sz="2800" dirty="0">
                <a:latin typeface="+mj-lt"/>
              </a:rPr>
              <a:t> </a:t>
            </a:r>
            <a:r>
              <a:rPr lang="en-US" sz="2800" dirty="0">
                <a:latin typeface="+mj-lt"/>
              </a:rPr>
              <a:t>        </a:t>
            </a:r>
            <a:r>
              <a:rPr lang="vi-VN" sz="2800" dirty="0">
                <a:latin typeface="+mj-lt"/>
              </a:rPr>
              <a:t>số học sinh cả lớp.</a:t>
            </a:r>
            <a:endParaRPr lang="en-US" sz="2800" dirty="0">
              <a:latin typeface="+mj-lt"/>
            </a:endParaRPr>
          </a:p>
        </p:txBody>
      </p:sp>
      <p:sp>
        <p:nvSpPr>
          <p:cNvPr id="8" name="Rectangle: Rounded Corners 7">
            <a:extLst>
              <a:ext uri="{FF2B5EF4-FFF2-40B4-BE49-F238E27FC236}">
                <a16:creationId xmlns:a16="http://schemas.microsoft.com/office/drawing/2014/main" id="{DB044251-E9D2-2D82-546C-47BD31B3B007}"/>
              </a:ext>
            </a:extLst>
          </p:cNvPr>
          <p:cNvSpPr/>
          <p:nvPr/>
        </p:nvSpPr>
        <p:spPr>
          <a:xfrm>
            <a:off x="8030891" y="2635017"/>
            <a:ext cx="56352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BDFA7781-207D-79B8-11B8-41DA855452AC}"/>
              </a:ext>
            </a:extLst>
          </p:cNvPr>
          <p:cNvSpPr/>
          <p:nvPr/>
        </p:nvSpPr>
        <p:spPr>
          <a:xfrm>
            <a:off x="7307876" y="3156013"/>
            <a:ext cx="723015"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FF9C3BC7-AC93-A91E-37DD-A8EF5795E29A}"/>
              </a:ext>
            </a:extLst>
          </p:cNvPr>
          <p:cNvSpPr/>
          <p:nvPr/>
        </p:nvSpPr>
        <p:spPr>
          <a:xfrm>
            <a:off x="6705364" y="3646899"/>
            <a:ext cx="829340"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EE554966-42A6-C8F3-B8D9-5E1ED197505E}"/>
              </a:ext>
            </a:extLst>
          </p:cNvPr>
          <p:cNvSpPr/>
          <p:nvPr/>
        </p:nvSpPr>
        <p:spPr>
          <a:xfrm>
            <a:off x="8063021" y="2642106"/>
            <a:ext cx="65567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25</a:t>
            </a:r>
          </a:p>
        </p:txBody>
      </p:sp>
      <p:sp>
        <p:nvSpPr>
          <p:cNvPr id="15" name="Rectangle: Rounded Corners 14">
            <a:extLst>
              <a:ext uri="{FF2B5EF4-FFF2-40B4-BE49-F238E27FC236}">
                <a16:creationId xmlns:a16="http://schemas.microsoft.com/office/drawing/2014/main" id="{66E11669-F51C-F376-AA36-2DF5C7E36638}"/>
              </a:ext>
            </a:extLst>
          </p:cNvPr>
          <p:cNvSpPr/>
          <p:nvPr/>
        </p:nvSpPr>
        <p:spPr>
          <a:xfrm>
            <a:off x="7307876" y="3125903"/>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
        <p:nvSpPr>
          <p:cNvPr id="16" name="Rectangle: Rounded Corners 15">
            <a:extLst>
              <a:ext uri="{FF2B5EF4-FFF2-40B4-BE49-F238E27FC236}">
                <a16:creationId xmlns:a16="http://schemas.microsoft.com/office/drawing/2014/main" id="{9C2563A4-60B2-8748-A52E-D1266A933FB7}"/>
              </a:ext>
            </a:extLst>
          </p:cNvPr>
          <p:cNvSpPr/>
          <p:nvPr/>
        </p:nvSpPr>
        <p:spPr>
          <a:xfrm>
            <a:off x="6695653" y="3646899"/>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8"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1569660"/>
          </a:xfrm>
          <a:prstGeom prst="rect">
            <a:avLst/>
          </a:prstGeom>
          <a:noFill/>
        </p:spPr>
        <p:txBody>
          <a:bodyPr wrap="square" rtlCol="0">
            <a:spAutoFit/>
          </a:bodyPr>
          <a:lstStyle/>
          <a:p>
            <a:pPr lvl="0" algn="just"/>
            <a:r>
              <a:rPr lang="vi-VN" sz="3200" b="1" dirty="0">
                <a:solidFill>
                  <a:prstClr val="black"/>
                </a:solidFill>
                <a:latin typeface="+mj-lt"/>
              </a:rPr>
              <a:t>Khi làm hồng treo gió, người ta cứ phơi 20 kg quả hồng tươi thì thu được 3,3 kg quả hồng khô. Hỏi lượng nước trong quả hồng tươi đã mất đi là bao nhiêu phần trăm?</a:t>
            </a:r>
            <a:endParaRPr kumimoji="0" lang="en-US" sz="3200" b="1" i="0" u="none" strike="noStrike" kern="1200" cap="none" spc="0" normalizeH="0" baseline="0" noProof="0" dirty="0">
              <a:ln>
                <a:noFill/>
              </a:ln>
              <a:solidFill>
                <a:prstClr val="black"/>
              </a:solidFill>
              <a:effectLst/>
              <a:uLnTx/>
              <a:uFillTx/>
              <a:latin typeface="+mj-lt"/>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pic>
        <p:nvPicPr>
          <p:cNvPr id="6" name="Picture 5">
            <a:extLst>
              <a:ext uri="{FF2B5EF4-FFF2-40B4-BE49-F238E27FC236}">
                <a16:creationId xmlns:a16="http://schemas.microsoft.com/office/drawing/2014/main" id="{36C73DA0-739F-B797-8796-D0C8E436BBEE}"/>
              </a:ext>
            </a:extLst>
          </p:cNvPr>
          <p:cNvPicPr>
            <a:picLocks noChangeAspect="1"/>
          </p:cNvPicPr>
          <p:nvPr/>
        </p:nvPicPr>
        <p:blipFill>
          <a:blip r:embed="rId2"/>
          <a:stretch>
            <a:fillRect/>
          </a:stretch>
        </p:blipFill>
        <p:spPr>
          <a:xfrm>
            <a:off x="6570920" y="2279158"/>
            <a:ext cx="5072948" cy="3082087"/>
          </a:xfrm>
          <a:prstGeom prst="rect">
            <a:avLst/>
          </a:prstGeom>
        </p:spPr>
      </p:pic>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5826642"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Lượng nước trong quả hồng tươi đã mất đi là:</a:t>
            </a:r>
          </a:p>
          <a:p>
            <a:pPr algn="ctr"/>
            <a:r>
              <a:rPr lang="vi-VN" sz="2800" b="0" i="0" dirty="0">
                <a:solidFill>
                  <a:srgbClr val="FF0000"/>
                </a:solidFill>
                <a:effectLst/>
                <a:latin typeface="Cambria" panose="02040503050406030204" pitchFamily="18" charset="0"/>
                <a:ea typeface="Cambria" panose="02040503050406030204" pitchFamily="18" charset="0"/>
              </a:rPr>
              <a:t>20 – 3</a:t>
            </a:r>
            <a:r>
              <a:rPr lang="en-US" sz="2800" dirty="0">
                <a:solidFill>
                  <a:srgbClr val="FF0000"/>
                </a:solidFill>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3 = 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(kg) </a:t>
            </a:r>
          </a:p>
          <a:p>
            <a:pPr algn="ctr"/>
            <a:r>
              <a:rPr lang="vi-VN" sz="2800" b="0" i="0" dirty="0">
                <a:solidFill>
                  <a:srgbClr val="FF0000"/>
                </a:solidFill>
                <a:effectLst/>
                <a:latin typeface="Cambria" panose="02040503050406030204" pitchFamily="18" charset="0"/>
                <a:ea typeface="Cambria" panose="02040503050406030204" pitchFamily="18" charset="0"/>
              </a:rPr>
              <a:t>Lương nước trong quả hồng tươi đã mất chiếm số phần trăm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 20 × 100 = 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endParaRPr lang="en-US" sz="2800" b="0" i="0" dirty="0">
              <a:solidFill>
                <a:srgbClr val="FF0000"/>
              </a:solidFill>
              <a:effectLst/>
              <a:latin typeface="Cambria" panose="02040503050406030204" pitchFamily="18" charset="0"/>
              <a:ea typeface="Cambria" panose="02040503050406030204" pitchFamily="18" charset="0"/>
            </a:endParaRP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a:t>
            </a:r>
            <a:r>
              <a:rPr lang="vi-VN" sz="2800" b="0" i="0" dirty="0">
                <a:solidFill>
                  <a:srgbClr val="FF0000"/>
                </a:solidFill>
                <a:effectLst/>
                <a:latin typeface="Cambria" panose="02040503050406030204" pitchFamily="18" charset="0"/>
                <a:ea typeface="Cambria" panose="02040503050406030204" pitchFamily="18" charset="0"/>
              </a:rPr>
              <a:t>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041449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434893C2-797B-4EAE-962A-6B10EE1EBBC7}:44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469</Words>
  <Application>Microsoft Office PowerPoint</Application>
  <PresentationFormat>Widescreen</PresentationFormat>
  <Paragraphs>52</Paragraphs>
  <Slides>13</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vt:lpstr>
      <vt:lpstr>Coiny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STD</cp:lastModifiedBy>
  <cp:revision>51</cp:revision>
  <dcterms:created xsi:type="dcterms:W3CDTF">2024-12-12T12:28:30Z</dcterms:created>
  <dcterms:modified xsi:type="dcterms:W3CDTF">2025-05-08T09:42:16Z</dcterms:modified>
</cp:coreProperties>
</file>