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342" r:id="rId2"/>
    <p:sldId id="259" r:id="rId3"/>
    <p:sldId id="333" r:id="rId4"/>
    <p:sldId id="256" r:id="rId5"/>
    <p:sldId id="266" r:id="rId6"/>
    <p:sldId id="270" r:id="rId7"/>
    <p:sldId id="301" r:id="rId8"/>
    <p:sldId id="334" r:id="rId9"/>
    <p:sldId id="335" r:id="rId10"/>
    <p:sldId id="336" r:id="rId11"/>
    <p:sldId id="337" r:id="rId12"/>
    <p:sldId id="338" r:id="rId13"/>
    <p:sldId id="339" r:id="rId14"/>
    <p:sldId id="340" r:id="rId15"/>
    <p:sldId id="341"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FF"/>
    <a:srgbClr val="EE5D6A"/>
    <a:srgbClr val="FFE02B"/>
    <a:srgbClr val="3A52EE"/>
    <a:srgbClr val="D0F598"/>
    <a:srgbClr val="8FB0FF"/>
    <a:srgbClr val="DBB0FF"/>
    <a:srgbClr val="FF7D8A"/>
    <a:srgbClr val="7DE7F3"/>
    <a:srgbClr val="FFC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3"/>
    <p:restoredTop sz="92227" autoAdjust="0"/>
  </p:normalViewPr>
  <p:slideViewPr>
    <p:cSldViewPr snapToGrid="0">
      <p:cViewPr varScale="1">
        <p:scale>
          <a:sx n="55" d="100"/>
          <a:sy n="55" d="100"/>
        </p:scale>
        <p:origin x="7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F98CD-6A60-4128-8D8E-774ED0400ECB}"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4E39A-D8C6-46DB-84CE-105C0B1D9DA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8721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4E39A-D8C6-46DB-84CE-105C0B1D9DA6}" type="slidenum">
              <a:rPr lang="en-US" smtClean="0"/>
              <a:t>15</a:t>
            </a:fld>
            <a:endParaRPr lang="en-US"/>
          </a:p>
        </p:txBody>
      </p:sp>
    </p:spTree>
    <p:extLst>
      <p:ext uri="{BB962C8B-B14F-4D97-AF65-F5344CB8AC3E}">
        <p14:creationId xmlns:p14="http://schemas.microsoft.com/office/powerpoint/2010/main" val="156113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round pink circle with white text and a black background&#10;&#10;Description automatically generated">
            <a:extLst>
              <a:ext uri="{FF2B5EF4-FFF2-40B4-BE49-F238E27FC236}">
                <a16:creationId xmlns:a16="http://schemas.microsoft.com/office/drawing/2014/main" id="{E2DDD441-8571-E527-63D8-1628DEC4BDC1}"/>
              </a:ext>
            </a:extLst>
          </p:cNvPr>
          <p:cNvPicPr>
            <a:picLocks noChangeAspect="1"/>
          </p:cNvPicPr>
          <p:nvPr userDrawn="1"/>
        </p:nvPicPr>
        <p:blipFill>
          <a:blip r:embed="rId13"/>
          <a:stretch>
            <a:fillRect/>
          </a:stretch>
        </p:blipFill>
        <p:spPr>
          <a:xfrm>
            <a:off x="-1818289" y="84083"/>
            <a:ext cx="1571655" cy="15716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556641" y="3987800"/>
            <a:ext cx="2334641"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168778"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68778" y="792269"/>
            <a:ext cx="12360778" cy="5514330"/>
          </a:xfrm>
          <a:prstGeom prst="rect">
            <a:avLst/>
          </a:prstGeom>
        </p:spPr>
        <p:txBody>
          <a:bodyPr wrap="square" lIns="0" tIns="0" rIns="0" bIns="0" rtlCol="0" anchor="t">
            <a:spAutoFit/>
          </a:bodyPr>
          <a:lstStyle/>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MÔN : TIẾNG VIỆT</a:t>
            </a:r>
          </a:p>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LTVC: CÁCH VIẾT TÊN NGƯỜI VÀ TÊN ĐỊA LÍ </a:t>
            </a:r>
          </a:p>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NƯỚC NGOÀI</a:t>
            </a:r>
          </a:p>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GIÁO VIÊN: LÊ THỊ HẠNH</a:t>
            </a: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75961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787605"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Tên riêng gồm 1 bộ phận: </a:t>
            </a:r>
            <a:r>
              <a:rPr lang="vi-VN" sz="4000" dirty="0">
                <a:solidFill>
                  <a:srgbClr val="002060"/>
                </a:solidFill>
                <a:latin typeface="Cambria" panose="02040503050406030204" pitchFamily="18" charset="0"/>
                <a:ea typeface="Cambria" panose="02040503050406030204" pitchFamily="18" charset="0"/>
              </a:rPr>
              <a:t>Hi-ma-lay-a, Bu-tan, Nê-pan, Pa-ki-xtan, </a:t>
            </a:r>
            <a:r>
              <a:rPr lang="en-US" sz="4000" dirty="0">
                <a:solidFill>
                  <a:srgbClr val="002060"/>
                </a:solidFill>
                <a:latin typeface="Cambria" panose="02040503050406030204" pitchFamily="18" charset="0"/>
                <a:ea typeface="Cambria" panose="02040503050406030204" pitchFamily="18" charset="0"/>
              </a:rPr>
              <a:t>Ê</a:t>
            </a:r>
            <a:r>
              <a:rPr lang="vi-VN" sz="4000" dirty="0">
                <a:solidFill>
                  <a:srgbClr val="002060"/>
                </a:solidFill>
                <a:latin typeface="Cambria" panose="02040503050406030204" pitchFamily="18" charset="0"/>
                <a:ea typeface="Cambria" panose="02040503050406030204" pitchFamily="18" charset="0"/>
              </a:rPr>
              <a:t>-vơ-rét. </a:t>
            </a:r>
            <a:endParaRPr kumimoji="0" lang="nb-NO"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Tên  riêng gồm 2 bộ phận: </a:t>
            </a:r>
            <a:r>
              <a:rPr lang="en-US" sz="4400" dirty="0">
                <a:solidFill>
                  <a:srgbClr val="002060"/>
                </a:solidFill>
                <a:latin typeface="Cambria" panose="02040503050406030204" pitchFamily="18" charset="0"/>
                <a:ea typeface="Cambria" panose="02040503050406030204" pitchFamily="18" charset="0"/>
              </a:rPr>
              <a:t>É</a:t>
            </a:r>
            <a:r>
              <a:rPr lang="vi-VN" sz="4400" dirty="0">
                <a:solidFill>
                  <a:srgbClr val="002060"/>
                </a:solidFill>
                <a:latin typeface="Cambria" panose="02040503050406030204" pitchFamily="18" charset="0"/>
                <a:ea typeface="Cambria" panose="02040503050406030204" pitchFamily="18" charset="0"/>
              </a:rPr>
              <a:t>t-mun Hi-la-ri, Ten-ding No-gay, Niu Di-lân.</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9295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763929"/>
            <a:ext cx="10787605" cy="2199189"/>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Mỗi bộ phận có thê gồm một tiếng (Niu) hoặc nhiều tiếng (</a:t>
            </a:r>
            <a:r>
              <a:rPr lang="en-US" sz="4000" b="1" dirty="0">
                <a:solidFill>
                  <a:srgbClr val="002060"/>
                </a:solidFill>
                <a:latin typeface="Cambria" panose="02040503050406030204" pitchFamily="18" charset="0"/>
                <a:ea typeface="Cambria" panose="02040503050406030204" pitchFamily="18" charset="0"/>
              </a:rPr>
              <a:t>É</a:t>
            </a:r>
            <a:r>
              <a:rPr lang="vi-VN" sz="4000" b="1" dirty="0">
                <a:solidFill>
                  <a:srgbClr val="002060"/>
                </a:solidFill>
                <a:latin typeface="Cambria" panose="02040503050406030204" pitchFamily="18" charset="0"/>
                <a:ea typeface="Cambria" panose="02040503050406030204" pitchFamily="18" charset="0"/>
              </a:rPr>
              <a:t>t-mun Hi-la-ri, Ten-ding No-gay, Di-lân) </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Nếu một bộ phận gồm nhiều tiếng thì giữa các tiếng có dấu gạch nối.</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25288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B8FCE45-86B0-13D9-A122-4053848594A9}"/>
              </a:ext>
            </a:extLst>
          </p:cNvPr>
          <p:cNvPicPr>
            <a:picLocks noChangeAspect="1"/>
          </p:cNvPicPr>
          <p:nvPr/>
        </p:nvPicPr>
        <p:blipFill>
          <a:blip r:embed="rId3"/>
          <a:stretch>
            <a:fillRect/>
          </a:stretch>
        </p:blipFill>
        <p:spPr>
          <a:xfrm>
            <a:off x="710215" y="1751696"/>
            <a:ext cx="10895366" cy="3433763"/>
          </a:xfrm>
          <a:prstGeom prst="rect">
            <a:avLst/>
          </a:prstGeom>
        </p:spPr>
      </p:pic>
    </p:spTree>
    <p:extLst>
      <p:ext uri="{BB962C8B-B14F-4D97-AF65-F5344CB8AC3E}">
        <p14:creationId xmlns:p14="http://schemas.microsoft.com/office/powerpoint/2010/main" val="1664244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4.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Viết lại vào vở cho đúng tên người, tên địa lí nước ngoài trong đoạn văn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169044" y="2095017"/>
            <a:ext cx="5845214" cy="4031873"/>
          </a:xfrm>
          <a:prstGeom prst="rect">
            <a:avLst/>
          </a:prstGeom>
          <a:noFill/>
        </p:spPr>
        <p:txBody>
          <a:bodyPr wrap="square" rtlCol="0">
            <a:spAutoFit/>
          </a:bodyPr>
          <a:lstStyle/>
          <a:p>
            <a:pPr lvl="0" algn="just"/>
            <a:r>
              <a:rPr lang="en-US" sz="3200" dirty="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Tháp épphen là một công trình kiến trúc bằng thép nổi tiếng nằm ở đại lộ anatôn phrăng xơ của thành phố pari, thủ đô nước pháp. Công trình này do kĩ sư guxtavơ épphen cùng các đồng nghiệp xây dựng từ năm 1887 tới năm 1889.</a:t>
            </a:r>
            <a:endParaRPr kumimoji="0" lang="vi-VN"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5B3A563-CE9A-A461-3ADA-84B374166EE9}"/>
              </a:ext>
            </a:extLst>
          </p:cNvPr>
          <p:cNvPicPr>
            <a:picLocks noChangeAspect="1"/>
          </p:cNvPicPr>
          <p:nvPr/>
        </p:nvPicPr>
        <p:blipFill>
          <a:blip r:embed="rId3"/>
          <a:stretch>
            <a:fillRect/>
          </a:stretch>
        </p:blipFill>
        <p:spPr>
          <a:xfrm>
            <a:off x="7025831" y="1996942"/>
            <a:ext cx="4143738" cy="4550712"/>
          </a:xfrm>
          <a:prstGeom prst="rect">
            <a:avLst/>
          </a:prstGeom>
        </p:spPr>
      </p:pic>
    </p:spTree>
    <p:extLst>
      <p:ext uri="{BB962C8B-B14F-4D97-AF65-F5344CB8AC3E}">
        <p14:creationId xmlns:p14="http://schemas.microsoft.com/office/powerpoint/2010/main" val="2968803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68102" y="1956121"/>
            <a:ext cx="10718156" cy="3125165"/>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 Tháp épphen: </a:t>
            </a:r>
            <a:r>
              <a:rPr lang="vi-VN" sz="3200" dirty="0">
                <a:solidFill>
                  <a:srgbClr val="002060"/>
                </a:solidFill>
                <a:latin typeface="Cambria" panose="02040503050406030204" pitchFamily="18" charset="0"/>
                <a:ea typeface="Cambria" panose="02040503050406030204" pitchFamily="18" charset="0"/>
              </a:rPr>
              <a:t>Tháp Ép-phen </a:t>
            </a:r>
          </a:p>
          <a:p>
            <a:pPr lvl="0" algn="just"/>
            <a:r>
              <a:rPr lang="vi-VN" sz="3200" b="1" dirty="0">
                <a:solidFill>
                  <a:srgbClr val="002060"/>
                </a:solidFill>
                <a:latin typeface="Cambria" panose="02040503050406030204" pitchFamily="18" charset="0"/>
                <a:ea typeface="Cambria" panose="02040503050406030204" pitchFamily="18" charset="0"/>
              </a:rPr>
              <a:t>• đại lộ anatôn phrăngxơ: </a:t>
            </a:r>
            <a:r>
              <a:rPr lang="vi-VN" sz="3200" dirty="0">
                <a:solidFill>
                  <a:srgbClr val="002060"/>
                </a:solidFill>
                <a:latin typeface="Cambria" panose="02040503050406030204" pitchFamily="18" charset="0"/>
                <a:ea typeface="Cambria" panose="02040503050406030204" pitchFamily="18" charset="0"/>
              </a:rPr>
              <a:t>đại lộ A-na-tôn Phrăng-xơ </a:t>
            </a:r>
          </a:p>
          <a:p>
            <a:pPr lvl="0" algn="just"/>
            <a:r>
              <a:rPr lang="vi-VN" sz="3200" b="1" dirty="0">
                <a:solidFill>
                  <a:srgbClr val="002060"/>
                </a:solidFill>
                <a:latin typeface="Cambria" panose="02040503050406030204" pitchFamily="18" charset="0"/>
                <a:ea typeface="Cambria" panose="02040503050406030204" pitchFamily="18" charset="0"/>
              </a:rPr>
              <a:t>• thành phố pari: </a:t>
            </a:r>
            <a:r>
              <a:rPr lang="vi-VN" sz="3200" dirty="0">
                <a:solidFill>
                  <a:srgbClr val="002060"/>
                </a:solidFill>
                <a:latin typeface="Cambria" panose="02040503050406030204" pitchFamily="18" charset="0"/>
                <a:ea typeface="Cambria" panose="02040503050406030204" pitchFamily="18" charset="0"/>
              </a:rPr>
              <a:t>thành phố Pa-ri </a:t>
            </a:r>
          </a:p>
          <a:p>
            <a:pPr lvl="0" algn="just"/>
            <a:r>
              <a:rPr lang="vi-VN" sz="3200" b="1" dirty="0">
                <a:solidFill>
                  <a:srgbClr val="002060"/>
                </a:solidFill>
                <a:latin typeface="Cambria" panose="02040503050406030204" pitchFamily="18" charset="0"/>
                <a:ea typeface="Cambria" panose="02040503050406030204" pitchFamily="18" charset="0"/>
              </a:rPr>
              <a:t>• nước pháp: </a:t>
            </a:r>
            <a:r>
              <a:rPr lang="vi-VN" sz="3200" dirty="0">
                <a:solidFill>
                  <a:srgbClr val="002060"/>
                </a:solidFill>
                <a:latin typeface="Cambria" panose="02040503050406030204" pitchFamily="18" charset="0"/>
                <a:ea typeface="Cambria" panose="02040503050406030204" pitchFamily="18" charset="0"/>
              </a:rPr>
              <a:t>nước Pháp </a:t>
            </a:r>
          </a:p>
          <a:p>
            <a:pPr lvl="0" algn="just"/>
            <a:r>
              <a:rPr lang="vi-VN" sz="3200" b="1" dirty="0">
                <a:solidFill>
                  <a:srgbClr val="002060"/>
                </a:solidFill>
                <a:latin typeface="Cambria" panose="02040503050406030204" pitchFamily="18" charset="0"/>
                <a:ea typeface="Cambria" panose="02040503050406030204" pitchFamily="18" charset="0"/>
              </a:rPr>
              <a:t>• kĩ sư guxtavơ épphen: </a:t>
            </a:r>
            <a:r>
              <a:rPr lang="vi-VN" sz="3200" dirty="0">
                <a:solidFill>
                  <a:srgbClr val="002060"/>
                </a:solidFill>
                <a:latin typeface="Cambria" panose="02040503050406030204" pitchFamily="18" charset="0"/>
                <a:ea typeface="Cambria" panose="02040503050406030204" pitchFamily="18" charset="0"/>
              </a:rPr>
              <a:t>kĩ sư Gu-xta-vơ Ép-phen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428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n w="0"/>
                <a:solidFill>
                  <a:srgbClr val="002060"/>
                </a:solidFill>
                <a:latin typeface="Cambria" panose="02040503050406030204" pitchFamily="18" charset="0"/>
                <a:ea typeface="Cambria" panose="02040503050406030204" pitchFamily="18" charset="0"/>
                <a:cs typeface="LNTH-LuoLuoNotangYuanTi 1" pitchFamily="2" charset="-128"/>
              </a:rPr>
              <a:t>5. </a:t>
            </a:r>
            <a:r>
              <a:rPr lang="vi-VN" sz="2800" b="1" dirty="0">
                <a:ln w="0"/>
                <a:solidFill>
                  <a:srgbClr val="002060"/>
                </a:solidFill>
                <a:latin typeface="Cambria" panose="02040503050406030204" pitchFamily="18" charset="0"/>
                <a:ea typeface="Cambria" panose="02040503050406030204" pitchFamily="18" charset="0"/>
                <a:cs typeface="LNTH-LuoLuoNotangYuanTi 1" pitchFamily="2" charset="-128"/>
              </a:rPr>
              <a:t>Viết 3 – 5 câu giới thiệu về một nhà văn, một câu chuyện hoặc một bộ phim, trong đó có 1 – 2 tên riêng nước ngoài.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FA7609F-5588-C335-C154-268EB748B606}"/>
              </a:ext>
            </a:extLst>
          </p:cNvPr>
          <p:cNvSpPr txBox="1"/>
          <p:nvPr/>
        </p:nvSpPr>
        <p:spPr>
          <a:xfrm>
            <a:off x="1458410" y="2106593"/>
            <a:ext cx="9491241" cy="3416320"/>
          </a:xfrm>
          <a:prstGeom prst="rect">
            <a:avLst/>
          </a:prstGeom>
          <a:noFill/>
        </p:spPr>
        <p:txBody>
          <a:bodyPr wrap="square" rtlCol="0">
            <a:spAutoFit/>
          </a:bodyPr>
          <a:lstStyle/>
          <a:p>
            <a:pPr algn="just"/>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Han Cri-xti-an An-đéc-xen là nhà văn người Đan Mạch. Từ nhỏ An-đéc-xen đã biểu lộ trí thông minh tuyệt vời và một tình yêu nồng nhiệt với văn học. Ông thuộc làu các vở kịch của Uy-li-am Sếch-xpia và thường tự trình diễn các vở kịch đó bằng những con rối gỗ.</a:t>
            </a:r>
          </a:p>
        </p:txBody>
      </p:sp>
    </p:spTree>
    <p:extLst>
      <p:ext uri="{BB962C8B-B14F-4D97-AF65-F5344CB8AC3E}">
        <p14:creationId xmlns:p14="http://schemas.microsoft.com/office/powerpoint/2010/main" val="40110858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5000"/>
          </a:stretch>
        </a:blipFill>
        <a:effectLst/>
      </p:bgPr>
    </p:bg>
    <p:spTree>
      <p:nvGrpSpPr>
        <p:cNvPr id="1" name=""/>
        <p:cNvGrpSpPr/>
        <p:nvPr/>
      </p:nvGrpSpPr>
      <p:grpSpPr>
        <a:xfrm>
          <a:off x="0" y="0"/>
          <a:ext cx="0" cy="0"/>
          <a:chOff x="0" y="0"/>
          <a:chExt cx="0" cy="0"/>
        </a:xfrm>
      </p:grpSpPr>
      <p:pic>
        <p:nvPicPr>
          <p:cNvPr id="3" name="Picture 2" descr="A group of blue and pink letters&#10;&#10;Description automatically generated">
            <a:extLst>
              <a:ext uri="{FF2B5EF4-FFF2-40B4-BE49-F238E27FC236}">
                <a16:creationId xmlns:a16="http://schemas.microsoft.com/office/drawing/2014/main" id="{2724F6AF-447C-20D1-283D-75894025ECF2}"/>
              </a:ext>
            </a:extLst>
          </p:cNvPr>
          <p:cNvPicPr>
            <a:picLocks noChangeAspect="1"/>
          </p:cNvPicPr>
          <p:nvPr/>
        </p:nvPicPr>
        <p:blipFill>
          <a:blip r:embed="rId3"/>
          <a:stretch>
            <a:fillRect/>
          </a:stretch>
        </p:blipFill>
        <p:spPr>
          <a:xfrm>
            <a:off x="1840374" y="2216121"/>
            <a:ext cx="8328011" cy="25304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8512DD-B71C-1810-1318-E8BE58AA073D}"/>
              </a:ext>
            </a:extLst>
          </p:cNvPr>
          <p:cNvPicPr>
            <a:picLocks noChangeAspect="1"/>
          </p:cNvPicPr>
          <p:nvPr/>
        </p:nvPicPr>
        <p:blipFill>
          <a:blip r:embed="rId3"/>
          <a:stretch>
            <a:fillRect/>
          </a:stretch>
        </p:blipFill>
        <p:spPr>
          <a:xfrm>
            <a:off x="1094155" y="1461362"/>
            <a:ext cx="10675021" cy="3078747"/>
          </a:xfrm>
          <a:prstGeom prst="rect">
            <a:avLst/>
          </a:prstGeom>
        </p:spPr>
      </p:pic>
      <p:sp>
        <p:nvSpPr>
          <p:cNvPr id="4" name="Title 3">
            <a:extLst>
              <a:ext uri="{FF2B5EF4-FFF2-40B4-BE49-F238E27FC236}">
                <a16:creationId xmlns:a16="http://schemas.microsoft.com/office/drawing/2014/main" id="{CE38B787-71A9-1FB9-131B-DD0FCC83AE06}"/>
              </a:ext>
            </a:extLst>
          </p:cNvPr>
          <p:cNvSpPr>
            <a:spLocks noGrp="1"/>
          </p:cNvSpPr>
          <p:nvPr>
            <p:ph type="title"/>
          </p:nvPr>
        </p:nvSpPr>
        <p:spPr/>
        <p:txBody>
          <a:bodyPr/>
          <a:lstStyle/>
          <a:p>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pic>
        <p:nvPicPr>
          <p:cNvPr id="4" name="Picture 3" descr="Vector hand drawn smiley face flower illustrati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5" b="91853" l="8307" r="90096">
                        <a14:foregroundMark x1="90096" y1="50319" x2="90096" y2="50319"/>
                        <a14:foregroundMark x1="55272" y1="9585" x2="55272" y2="9585"/>
                        <a14:foregroundMark x1="31150" y1="88978" x2="31150" y2="88978"/>
                        <a14:foregroundMark x1="30990" y1="88818" x2="30990" y2="88818"/>
                        <a14:foregroundMark x1="31310" y1="88498" x2="31789" y2="87380"/>
                        <a14:foregroundMark x1="31310" y1="87061" x2="32588" y2="89936"/>
                        <a14:foregroundMark x1="73163" y1="31949" x2="73163" y2="31949"/>
                        <a14:foregroundMark x1="8626" y1="52077" x2="8626" y2="52077"/>
                        <a14:foregroundMark x1="49201" y1="90415" x2="49201" y2="90415"/>
                        <a14:foregroundMark x1="46006" y1="90415" x2="46006" y2="90415"/>
                        <a14:foregroundMark x1="69169" y1="88339" x2="69169" y2="88339"/>
                        <a14:foregroundMark x1="69169" y1="87700" x2="70447" y2="90096"/>
                        <a14:foregroundMark x1="48562" y1="91853" x2="49042" y2="91054"/>
                        <a14:foregroundMark x1="48882" y1="91693" x2="48562" y2="90575"/>
                        <a14:foregroundMark x1="69010" y1="89617" x2="69329" y2="91374"/>
                        <a14:foregroundMark x1="32268" y1="85783" x2="31629" y2="90415"/>
                      </a14:backgroundRemoval>
                    </a14:imgEffect>
                  </a14:imgLayer>
                </a14:imgProps>
              </a:ext>
              <a:ext uri="{28A0092B-C50C-407E-A947-70E740481C1C}">
                <a14:useLocalDpi xmlns:a14="http://schemas.microsoft.com/office/drawing/2010/main" val="0"/>
              </a:ext>
            </a:extLst>
          </a:blip>
          <a:srcRect/>
          <a:stretch>
            <a:fillRect/>
          </a:stretch>
        </p:blipFill>
        <p:spPr bwMode="auto">
          <a:xfrm>
            <a:off x="7962315" y="3286106"/>
            <a:ext cx="3437206" cy="3437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806FF1-A80E-F57C-1F38-0437491B326A}"/>
              </a:ext>
            </a:extLst>
          </p:cNvPr>
          <p:cNvSpPr txBox="1"/>
          <p:nvPr/>
        </p:nvSpPr>
        <p:spPr>
          <a:xfrm>
            <a:off x="2141316" y="729206"/>
            <a:ext cx="8484243" cy="1446550"/>
          </a:xfrm>
          <a:prstGeom prst="rect">
            <a:avLst/>
          </a:prstGeom>
          <a:noFill/>
        </p:spPr>
        <p:txBody>
          <a:bodyPr wrap="square" rtlCol="0">
            <a:spAutoFit/>
          </a:bodyPr>
          <a:lstStyle/>
          <a:p>
            <a:pPr algn="ct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Trong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hát</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địa</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danh</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nào</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nhắc</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đến</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44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C8E202E-292D-F9C1-D294-25FC4A067738}"/>
              </a:ext>
            </a:extLst>
          </p:cNvPr>
          <p:cNvSpPr txBox="1"/>
          <p:nvPr/>
        </p:nvSpPr>
        <p:spPr>
          <a:xfrm>
            <a:off x="1855566" y="2562831"/>
            <a:ext cx="8484243" cy="1446550"/>
          </a:xfrm>
          <a:prstGeom prst="rect">
            <a:avLst/>
          </a:prstGeom>
          <a:noFill/>
        </p:spPr>
        <p:txBody>
          <a:bodyPr wrap="square" rtlCol="0">
            <a:spAutoFit/>
          </a:bodyPr>
          <a:lstStyle/>
          <a:p>
            <a:pPr algn="ctr"/>
            <a:r>
              <a:rPr lang="vi-VN" sz="4400" b="1" dirty="0">
                <a:solidFill>
                  <a:srgbClr val="0F0F0F"/>
                </a:solidFill>
                <a:latin typeface="+mj-lt"/>
                <a:ea typeface="Cambria" panose="02040503050406030204" pitchFamily="18" charset="0"/>
              </a:rPr>
              <a:t>Em đã được đến những địa danh đó chưa?</a:t>
            </a:r>
            <a:endParaRPr lang="en-US" sz="4400" b="1" dirty="0">
              <a:effectLst/>
              <a:latin typeface="+mj-lt"/>
              <a:ea typeface="Cambria" panose="02040503050406030204" pitchFamily="18" charset="0"/>
            </a:endParaRPr>
          </a:p>
        </p:txBody>
      </p:sp>
    </p:spTree>
    <p:extLst>
      <p:ext uri="{BB962C8B-B14F-4D97-AF65-F5344CB8AC3E}">
        <p14:creationId xmlns:p14="http://schemas.microsoft.com/office/powerpoint/2010/main" val="31940329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58575" y="574964"/>
            <a:ext cx="10315575" cy="5272087"/>
          </a:xfrm>
          <a:prstGeom prst="roundRect">
            <a:avLst/>
          </a:prstGeom>
          <a:solidFill>
            <a:schemeClr val="lt1">
              <a:alpha val="90529"/>
            </a:schemeClr>
          </a:solidFill>
        </p:spPr>
        <p:style>
          <a:lnRef idx="2">
            <a:schemeClr val="accent5"/>
          </a:lnRef>
          <a:fillRef idx="1">
            <a:schemeClr val="lt1"/>
          </a:fillRef>
          <a:effectRef idx="0">
            <a:schemeClr val="accent5"/>
          </a:effectRef>
          <a:fontRef idx="minor">
            <a:schemeClr val="dk1"/>
          </a:fontRef>
        </p:style>
        <p:txBody>
          <a:bodyPr rtlCol="0" anchor="ctr"/>
          <a:lstStyle/>
          <a:p>
            <a:endParaRPr lang="vi-VN" sz="4800" b="1" dirty="0">
              <a:solidFill>
                <a:srgbClr val="2944E9"/>
              </a:solidFill>
            </a:endParaRPr>
          </a:p>
        </p:txBody>
      </p:sp>
      <p:pic>
        <p:nvPicPr>
          <p:cNvPr id="6" name="Picture 5">
            <a:extLst>
              <a:ext uri="{FF2B5EF4-FFF2-40B4-BE49-F238E27FC236}">
                <a16:creationId xmlns:a16="http://schemas.microsoft.com/office/drawing/2014/main" id="{C0C7DA8E-3BDF-BE26-E4A8-5D646AD23641}"/>
              </a:ext>
            </a:extLst>
          </p:cNvPr>
          <p:cNvPicPr>
            <a:picLocks noChangeAspect="1"/>
          </p:cNvPicPr>
          <p:nvPr/>
        </p:nvPicPr>
        <p:blipFill>
          <a:blip r:embed="rId3"/>
          <a:stretch>
            <a:fillRect/>
          </a:stretch>
        </p:blipFill>
        <p:spPr>
          <a:xfrm>
            <a:off x="1838725" y="2637914"/>
            <a:ext cx="8699746" cy="2554445"/>
          </a:xfrm>
          <a:prstGeom prst="rect">
            <a:avLst/>
          </a:prstGeom>
        </p:spPr>
      </p:pic>
      <p:pic>
        <p:nvPicPr>
          <p:cNvPr id="8" name="Picture 7">
            <a:extLst>
              <a:ext uri="{FF2B5EF4-FFF2-40B4-BE49-F238E27FC236}">
                <a16:creationId xmlns:a16="http://schemas.microsoft.com/office/drawing/2014/main" id="{AA6C1313-D397-DEA4-FFAC-7827EFD8DC70}"/>
              </a:ext>
            </a:extLst>
          </p:cNvPr>
          <p:cNvPicPr>
            <a:picLocks noChangeAspect="1"/>
          </p:cNvPicPr>
          <p:nvPr/>
        </p:nvPicPr>
        <p:blipFill>
          <a:blip r:embed="rId4"/>
          <a:stretch>
            <a:fillRect/>
          </a:stretch>
        </p:blipFill>
        <p:spPr>
          <a:xfrm>
            <a:off x="3477454" y="1381439"/>
            <a:ext cx="4775296" cy="1554500"/>
          </a:xfrm>
          <a:prstGeom prst="rect">
            <a:avLst/>
          </a:prstGeom>
        </p:spPr>
      </p:pic>
      <p:pic>
        <p:nvPicPr>
          <p:cNvPr id="9" name="Picture 8" descr="A round pink circle with white text and a black background&#10;&#10;Description automatically generated">
            <a:extLst>
              <a:ext uri="{FF2B5EF4-FFF2-40B4-BE49-F238E27FC236}">
                <a16:creationId xmlns:a16="http://schemas.microsoft.com/office/drawing/2014/main" id="{F4F85F86-F01B-9B07-58FF-786AA8187644}"/>
              </a:ext>
            </a:extLst>
          </p:cNvPr>
          <p:cNvPicPr>
            <a:picLocks noChangeAspect="1"/>
          </p:cNvPicPr>
          <p:nvPr/>
        </p:nvPicPr>
        <p:blipFill>
          <a:blip r:embed="rId5"/>
          <a:stretch>
            <a:fillRect/>
          </a:stretch>
        </p:blipFill>
        <p:spPr>
          <a:xfrm>
            <a:off x="-1818289" y="84083"/>
            <a:ext cx="1571655" cy="15716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A85575-0B61-0662-6374-FAAD40D78548}"/>
              </a:ext>
            </a:extLst>
          </p:cNvPr>
          <p:cNvPicPr>
            <a:picLocks noChangeAspect="1"/>
          </p:cNvPicPr>
          <p:nvPr/>
        </p:nvPicPr>
        <p:blipFill>
          <a:blip r:embed="rId3"/>
          <a:stretch>
            <a:fillRect/>
          </a:stretch>
        </p:blipFill>
        <p:spPr>
          <a:xfrm>
            <a:off x="836507" y="1472937"/>
            <a:ext cx="10565284" cy="3078747"/>
          </a:xfrm>
          <a:prstGeom prst="rect">
            <a:avLst/>
          </a:prstGeom>
        </p:spPr>
      </p:pic>
      <p:sp>
        <p:nvSpPr>
          <p:cNvPr id="6" name="Title 5">
            <a:extLst>
              <a:ext uri="{FF2B5EF4-FFF2-40B4-BE49-F238E27FC236}">
                <a16:creationId xmlns:a16="http://schemas.microsoft.com/office/drawing/2014/main" id="{BC5BAD8E-B8F6-C84C-C6F2-DDF5D1212A11}"/>
              </a:ext>
            </a:extLst>
          </p:cNvPr>
          <p:cNvSpPr>
            <a:spLocks noGrp="1"/>
          </p:cNvSpPr>
          <p:nvPr>
            <p:ph type="title"/>
          </p:nvPr>
        </p:nvSpPr>
        <p:spPr/>
        <p:txBody>
          <a:bodyPr/>
          <a:lstStyle/>
          <a:p>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1</a:t>
            </a:r>
            <a:r>
              <a:rPr lang="en-US"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Tìm tên người và tên địa lí trong các đoạn văn dưới đây và xếp vào nhóm thích hợp.</a:t>
            </a:r>
            <a:endPar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72EAD2-5746-0095-08B7-1D954F863140}"/>
              </a:ext>
            </a:extLst>
          </p:cNvPr>
          <p:cNvPicPr>
            <a:picLocks noChangeAspect="1"/>
          </p:cNvPicPr>
          <p:nvPr/>
        </p:nvPicPr>
        <p:blipFill>
          <a:blip r:embed="rId3"/>
          <a:stretch>
            <a:fillRect/>
          </a:stretch>
        </p:blipFill>
        <p:spPr>
          <a:xfrm>
            <a:off x="1223600" y="2009352"/>
            <a:ext cx="9694856" cy="39053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451939"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Tên người nước ngoài: </a:t>
            </a:r>
            <a:r>
              <a:rPr lang="nb-NO"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Ét-mun Hi-la-ri, Ten-ding No-gay</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7" y="3321979"/>
            <a:ext cx="10741307" cy="2326466"/>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mj-lt"/>
                <a:ea typeface="Cambria" panose="02040503050406030204" pitchFamily="18" charset="0"/>
              </a:rPr>
              <a:t>Tên địa lí nước ngoài:</a:t>
            </a:r>
            <a:r>
              <a:rPr lang="en-US" sz="4400" b="1" dirty="0">
                <a:solidFill>
                  <a:srgbClr val="002060"/>
                </a:solidFill>
                <a:latin typeface="+mj-lt"/>
                <a:ea typeface="Cambria" panose="02040503050406030204" pitchFamily="18" charset="0"/>
              </a:rPr>
              <a:t> </a:t>
            </a:r>
            <a:r>
              <a:rPr lang="vi-VN" sz="4400" dirty="0">
                <a:solidFill>
                  <a:srgbClr val="002060"/>
                </a:solidFill>
                <a:latin typeface="+mj-lt"/>
                <a:ea typeface="Cambria" panose="02040503050406030204" pitchFamily="18" charset="0"/>
              </a:rPr>
              <a:t>Hi-ma-lay-a, Bu-tan,</a:t>
            </a:r>
            <a:r>
              <a:rPr lang="en-US" sz="4400" dirty="0">
                <a:solidFill>
                  <a:srgbClr val="002060"/>
                </a:solidFill>
                <a:latin typeface="+mj-lt"/>
                <a:ea typeface="Cambria" panose="02040503050406030204" pitchFamily="18" charset="0"/>
              </a:rPr>
              <a:t> </a:t>
            </a:r>
            <a:r>
              <a:rPr lang="vi-VN" sz="4400" dirty="0">
                <a:solidFill>
                  <a:srgbClr val="002060"/>
                </a:solidFill>
                <a:latin typeface="+mj-lt"/>
                <a:ea typeface="Cambria" panose="02040503050406030204" pitchFamily="18" charset="0"/>
              </a:rPr>
              <a:t>Trung Quốc, </a:t>
            </a:r>
            <a:r>
              <a:rPr lang="en-US" sz="4400" dirty="0">
                <a:solidFill>
                  <a:srgbClr val="002060"/>
                </a:solidFill>
                <a:latin typeface="+mj-lt"/>
                <a:ea typeface="Cambria" panose="02040503050406030204" pitchFamily="18" charset="0"/>
              </a:rPr>
              <a:t>Ấ</a:t>
            </a:r>
            <a:r>
              <a:rPr lang="vi-VN" sz="4400" dirty="0">
                <a:solidFill>
                  <a:srgbClr val="002060"/>
                </a:solidFill>
                <a:latin typeface="+mj-lt"/>
                <a:ea typeface="Cambria" panose="02040503050406030204" pitchFamily="18" charset="0"/>
              </a:rPr>
              <a:t>n Ð</a:t>
            </a:r>
            <a:r>
              <a:rPr lang="en-US" sz="4400" dirty="0">
                <a:solidFill>
                  <a:srgbClr val="002060"/>
                </a:solidFill>
                <a:latin typeface="+mj-lt"/>
                <a:ea typeface="Cambria" panose="02040503050406030204" pitchFamily="18" charset="0"/>
              </a:rPr>
              <a:t>ộ</a:t>
            </a:r>
            <a:r>
              <a:rPr lang="vi-VN" sz="4400" dirty="0">
                <a:solidFill>
                  <a:srgbClr val="002060"/>
                </a:solidFill>
                <a:latin typeface="+mj-lt"/>
                <a:ea typeface="Cambria" panose="02040503050406030204" pitchFamily="18" charset="0"/>
              </a:rPr>
              <a:t>, Nê-pan, Pa-ki-xtan, </a:t>
            </a:r>
            <a:r>
              <a:rPr lang="en-US" sz="4400" dirty="0">
                <a:solidFill>
                  <a:srgbClr val="002060"/>
                </a:solidFill>
                <a:latin typeface="+mj-lt"/>
                <a:ea typeface="Cambria" panose="02040503050406030204" pitchFamily="18" charset="0"/>
              </a:rPr>
              <a:t>Ê</a:t>
            </a:r>
            <a:r>
              <a:rPr lang="vi-VN" sz="4400" dirty="0">
                <a:solidFill>
                  <a:srgbClr val="002060"/>
                </a:solidFill>
                <a:latin typeface="+mj-lt"/>
                <a:ea typeface="Cambria" panose="02040503050406030204" pitchFamily="18" charset="0"/>
              </a:rPr>
              <a:t>-v</a:t>
            </a:r>
            <a:r>
              <a:rPr lang="en-US" sz="4400" dirty="0">
                <a:solidFill>
                  <a:srgbClr val="002060"/>
                </a:solidFill>
                <a:latin typeface="+mj-lt"/>
                <a:ea typeface="Cambria" panose="02040503050406030204" pitchFamily="18" charset="0"/>
              </a:rPr>
              <a:t>ơ</a:t>
            </a:r>
            <a:r>
              <a:rPr lang="vi-VN" sz="4400" dirty="0">
                <a:solidFill>
                  <a:srgbClr val="002060"/>
                </a:solidFill>
                <a:latin typeface="+mj-lt"/>
                <a:ea typeface="Cambria" panose="02040503050406030204" pitchFamily="18" charset="0"/>
              </a:rPr>
              <a:t>-rét, Niu Di-lân.</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 </a:t>
            </a:r>
            <a:r>
              <a:rPr lang="vi-VN"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 kết quả ở bài tập 1, xếp tên người và tên địa lí nước ngoài vào 1 trong 2 nhóm dưới đây:</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D36B109-4801-3720-5D94-62E94CB31F1A}"/>
              </a:ext>
            </a:extLst>
          </p:cNvPr>
          <p:cNvPicPr>
            <a:picLocks noChangeAspect="1"/>
          </p:cNvPicPr>
          <p:nvPr/>
        </p:nvPicPr>
        <p:blipFill>
          <a:blip r:embed="rId3"/>
          <a:stretch>
            <a:fillRect/>
          </a:stretch>
        </p:blipFill>
        <p:spPr>
          <a:xfrm>
            <a:off x="1052090" y="2351770"/>
            <a:ext cx="10133794" cy="1757243"/>
          </a:xfrm>
          <a:prstGeom prst="rect">
            <a:avLst/>
          </a:prstGeom>
        </p:spPr>
      </p:pic>
      <p:sp>
        <p:nvSpPr>
          <p:cNvPr id="6" name="Arrow: Down 5">
            <a:extLst>
              <a:ext uri="{FF2B5EF4-FFF2-40B4-BE49-F238E27FC236}">
                <a16:creationId xmlns:a16="http://schemas.microsoft.com/office/drawing/2014/main" id="{01E5F72E-C3C8-83E5-A980-C8164E5148A7}"/>
              </a:ext>
            </a:extLst>
          </p:cNvPr>
          <p:cNvSpPr/>
          <p:nvPr/>
        </p:nvSpPr>
        <p:spPr>
          <a:xfrm>
            <a:off x="3703899" y="4039565"/>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BC8EF40-E358-B6BC-D589-6FD80A87FEAB}"/>
              </a:ext>
            </a:extLst>
          </p:cNvPr>
          <p:cNvSpPr/>
          <p:nvPr/>
        </p:nvSpPr>
        <p:spPr>
          <a:xfrm>
            <a:off x="2060294" y="4861368"/>
            <a:ext cx="3808071" cy="96069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3200" dirty="0">
                <a:solidFill>
                  <a:srgbClr val="002060"/>
                </a:solidFill>
                <a:latin typeface="Cambria" panose="02040503050406030204" pitchFamily="18" charset="0"/>
                <a:ea typeface="Cambria" panose="02040503050406030204" pitchFamily="18" charset="0"/>
              </a:rPr>
              <a:t>Trung Quốc, Ấn Độ.</a:t>
            </a:r>
          </a:p>
        </p:txBody>
      </p:sp>
      <p:sp>
        <p:nvSpPr>
          <p:cNvPr id="8" name="Arrow: Down 7">
            <a:extLst>
              <a:ext uri="{FF2B5EF4-FFF2-40B4-BE49-F238E27FC236}">
                <a16:creationId xmlns:a16="http://schemas.microsoft.com/office/drawing/2014/main" id="{E9CD327F-58B7-0479-DCEB-DE3267ADDEE9}"/>
              </a:ext>
            </a:extLst>
          </p:cNvPr>
          <p:cNvSpPr/>
          <p:nvPr/>
        </p:nvSpPr>
        <p:spPr>
          <a:xfrm>
            <a:off x="8495818" y="4027990"/>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0CB451-EC52-EB7E-1D68-ABDD6453DF68}"/>
              </a:ext>
            </a:extLst>
          </p:cNvPr>
          <p:cNvSpPr/>
          <p:nvPr/>
        </p:nvSpPr>
        <p:spPr>
          <a:xfrm>
            <a:off x="6481823" y="4849793"/>
            <a:ext cx="4896091" cy="189824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Ét-mun Hi-la-ri; Ten-ding No-gay;</a:t>
            </a: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Hi-ma-lay-a; Bu-tan, Nê-pan, Pa-ki-xtan; Ê-vơ-rét; Niu Di-lân</a:t>
            </a:r>
            <a:endParaRPr lang="nb-NO"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885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3. </a:t>
            </a:r>
            <a:r>
              <a:rPr lang="vi-VN"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Đọc các tên riêng nước ngoài trong nhóm 2 (bài tập 2) và trả lời các câu hỏi sau:</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469985" y="2558005"/>
            <a:ext cx="9491239" cy="2862322"/>
          </a:xfrm>
          <a:prstGeom prst="rect">
            <a:avLst/>
          </a:prstGeom>
          <a:noFill/>
        </p:spPr>
        <p:txBody>
          <a:bodyPr wrap="square" rtlCol="0">
            <a:spAutoFit/>
          </a:bodyPr>
          <a:lstStyle/>
          <a:p>
            <a:pPr algn="just"/>
            <a:r>
              <a:rPr lang="vi-VN" sz="3600" b="0" i="0" dirty="0">
                <a:solidFill>
                  <a:srgbClr val="7030A0"/>
                </a:solidFill>
                <a:effectLst/>
                <a:latin typeface="Cambria" panose="02040503050406030204" pitchFamily="18" charset="0"/>
                <a:ea typeface="Cambria" panose="02040503050406030204" pitchFamily="18" charset="0"/>
              </a:rPr>
              <a:t>– Mỗi tên riêng gồm mấy bộ phận?</a:t>
            </a:r>
          </a:p>
          <a:p>
            <a:pPr algn="just"/>
            <a:r>
              <a:rPr lang="vi-VN" sz="3600" b="1" i="0" dirty="0">
                <a:solidFill>
                  <a:srgbClr val="7030A0"/>
                </a:solidFill>
                <a:effectLst/>
                <a:latin typeface="Cambria" panose="02040503050406030204" pitchFamily="18" charset="0"/>
                <a:ea typeface="Cambria" panose="02040503050406030204" pitchFamily="18" charset="0"/>
              </a:rPr>
              <a:t>G</a:t>
            </a:r>
            <a:r>
              <a:rPr lang="vi-VN" sz="3600" b="0" i="0" dirty="0">
                <a:solidFill>
                  <a:srgbClr val="7030A0"/>
                </a:solidFill>
                <a:effectLst/>
                <a:latin typeface="Cambria" panose="02040503050406030204" pitchFamily="18" charset="0"/>
                <a:ea typeface="Cambria" panose="02040503050406030204" pitchFamily="18" charset="0"/>
              </a:rPr>
              <a:t>: Chữ cái đầu của mỗi bộ phận được viết hoa.</a:t>
            </a:r>
          </a:p>
          <a:p>
            <a:pPr algn="just"/>
            <a:r>
              <a:rPr lang="vi-VN" sz="3600" b="0" i="0" dirty="0">
                <a:solidFill>
                  <a:srgbClr val="7030A0"/>
                </a:solidFill>
                <a:effectLst/>
                <a:latin typeface="Cambria" panose="02040503050406030204" pitchFamily="18" charset="0"/>
                <a:ea typeface="Cambria" panose="02040503050406030204" pitchFamily="18" charset="0"/>
              </a:rPr>
              <a:t>– Mỗi bộ phận gồm mấy tiếng?</a:t>
            </a:r>
          </a:p>
          <a:p>
            <a:pPr algn="just"/>
            <a:r>
              <a:rPr lang="vi-VN" sz="3600" b="0" i="0" dirty="0">
                <a:solidFill>
                  <a:srgbClr val="7030A0"/>
                </a:solidFill>
                <a:effectLst/>
                <a:latin typeface="Cambria" panose="02040503050406030204" pitchFamily="18" charset="0"/>
                <a:ea typeface="Cambria" panose="02040503050406030204" pitchFamily="18" charset="0"/>
              </a:rPr>
              <a:t>– Nếu một bộ phận gồm nhiều tiếng thì các tiếng được viết như thế nào?</a:t>
            </a:r>
          </a:p>
        </p:txBody>
      </p:sp>
    </p:spTree>
    <p:extLst>
      <p:ext uri="{BB962C8B-B14F-4D97-AF65-F5344CB8AC3E}">
        <p14:creationId xmlns:p14="http://schemas.microsoft.com/office/powerpoint/2010/main" val="1316177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EAD82AEE-D31A-4223-9BB1-AE9E32A6686F}:286"/>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TotalTime>
  <Words>507</Words>
  <Application>Microsoft Office PowerPoint</Application>
  <PresentationFormat>Widescreen</PresentationFormat>
  <Paragraphs>32</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Cambria</vt:lpstr>
      <vt:lpstr>Coiny</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Minh Ngọc Bùi</cp:lastModifiedBy>
  <cp:revision>55</cp:revision>
  <dcterms:created xsi:type="dcterms:W3CDTF">2023-09-23T14:20:00Z</dcterms:created>
  <dcterms:modified xsi:type="dcterms:W3CDTF">2025-05-11T13:17:13Z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998E705585B942BEBF3C48D9CF4E23D3_12</vt:lpwstr>
  </property>
  <property fmtid="{D5CDD505-2E9C-101B-9397-08002B2CF9AE}" pid="3" name="KSOProductBuildVer">
    <vt:lpwstr>1033-12.2.0.18283</vt:lpwstr>
  </property>
</Properties>
</file>