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9" r:id="rId2"/>
    <p:sldId id="332" r:id="rId3"/>
    <p:sldId id="334" r:id="rId4"/>
    <p:sldId id="357" r:id="rId5"/>
    <p:sldId id="345" r:id="rId6"/>
    <p:sldId id="359" r:id="rId7"/>
    <p:sldId id="360" r:id="rId8"/>
    <p:sldId id="361" r:id="rId9"/>
    <p:sldId id="348" r:id="rId10"/>
    <p:sldId id="363" r:id="rId11"/>
    <p:sldId id="364" r:id="rId12"/>
    <p:sldId id="365" r:id="rId13"/>
    <p:sldId id="366" r:id="rId14"/>
    <p:sldId id="367" r:id="rId15"/>
    <p:sldId id="3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A4EE6-C53D-4451-A5AD-FF87635D380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9E7ED-4A1C-4E36-A881-F61C2296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53A6-0853-4640-949F-8FE358B924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C208-1C3B-4245-104B-9A47F546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70918-340A-92CB-3AE9-5D5D0368D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3591-E217-11AB-DC53-1BF4A4F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BEAA-C136-FEA3-9EAE-6BB590C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4342C-8F93-46CE-5B2A-5324A90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3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8EDB-4EAD-AD06-B1CF-010AAFA2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82D09-347E-8F82-5787-3F1EDD80C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3F45C-4195-9F89-256D-AA2078EB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0EF41-0BBC-9066-47DD-B3D979B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B5D-C607-D04C-6E39-E27BC0B0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D7121-7869-0EF9-7A2E-18A2657A2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1638A-4D1E-4911-1BF9-A0786943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9B90A-E170-0105-D886-265D111D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606D-8D89-DD13-0F3B-6738DF33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666-3894-AD16-126A-3E72C2B3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0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0850-C859-3AC0-DB86-86675219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5877-E8A2-295F-9A8D-1A564C50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A2618-9207-BD6E-4C40-36BEB00E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DB718-40A9-1B09-0BBA-22C26E2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705D-7AE4-E468-B7FE-A9607A54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FFA4-AC06-43D2-DFCD-E3993671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48E5-983E-EEC1-85FA-727A8E94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CD27-CF24-2488-E219-A9C52CDD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A658-AB25-4468-D66E-5FE3F28D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E13F3-F824-7DCF-3F26-B0C9D5FF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6926-6B80-93CA-C828-01CA6396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CDED-67DB-02D5-FDD8-82DE1DCCD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AD323-F380-1664-79AB-BAD691C4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A5D5A-F3BF-8277-0580-19E688FF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5964-9D18-A71E-D0AE-1676B8C6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D75F7-FF9B-E51D-7943-344CF9C9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13EA-2CFC-41D5-3FF8-AC4E2BBB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A5B0-ED4F-8108-D013-72588463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B838-965E-E81B-8653-002554959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99B6B-E821-19E6-6E00-B9734DBEB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0051B-38B7-77D1-E0FA-56A8E654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19BA7-8996-6B3B-7BAC-D5CC1F37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1B2F4-A066-D55E-EBDA-D85F65D0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54CD0-07BE-3FC5-F9AA-D5B6F89A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A91-4CC6-67FB-4337-83A5B798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98C38-4A20-B6D4-FFD5-47C6A67C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BB4FE-ABB2-4FCE-CB30-561F5F2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FA6CC-49FF-54AD-80E3-8631D0EE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40E2-6661-355C-FA42-680CEC68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F64F0-9F73-06DD-9B0E-43B8DCDE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8E76-6BFE-F7F1-6049-DF5ECB28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57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097C-A0DF-6B3C-B7A2-5496499D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7854-5762-553F-EDF2-FE550FF7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D306-503E-0F15-BE22-3984D991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999E-794A-3CF7-DA43-383062DF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5C88-C346-FB23-824E-C744A517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BD176-F98F-8F14-6147-FA09C94D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E8BD-0F82-5281-9316-86415A0D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C6D4B-CEFB-B07D-C4ED-01F8B88CD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AF62F-4242-3449-3262-66696252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DFA3-9751-468E-9F72-2C8AD584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21B53-0ADF-B147-545D-12140C6F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F85AC-2394-EB96-B751-71CB787A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8A7ECBA-F288-7138-F4CF-EB73CB5B30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164" y="86216"/>
            <a:ext cx="1440926" cy="14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0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4C7C2D-A001-D3DC-9046-6BCD09394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781" y="414379"/>
            <a:ext cx="8583912" cy="3438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6F82F2-95EA-5FC7-8CC7-D2412334E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690" y="1660673"/>
            <a:ext cx="6815919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19074" y="247650"/>
            <a:ext cx="11515725" cy="6528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1009648" y="765935"/>
            <a:ext cx="9934575" cy="763103"/>
            <a:chOff x="1890445" y="606185"/>
            <a:chExt cx="6554912" cy="883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120793" y="618236"/>
              <a:ext cx="6169632" cy="49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Chọn những câu mô tả đúng về đồ chơi dân gian: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D4CD66-4F68-2E27-819F-327E4EDBADBE}"/>
              </a:ext>
            </a:extLst>
          </p:cNvPr>
          <p:cNvSpPr txBox="1"/>
          <p:nvPr/>
        </p:nvSpPr>
        <p:spPr>
          <a:xfrm>
            <a:off x="676275" y="1695450"/>
            <a:ext cx="10534650" cy="241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SimSun" panose="02010600030101010101" pitchFamily="2" charset="-122"/>
              </a:rPr>
              <a:t>a.</a:t>
            </a:r>
            <a:r>
              <a:rPr lang="vi-VN" sz="3200" dirty="0">
                <a:effectLst/>
                <a:ea typeface="SimSun" panose="02010600030101010101" pitchFamily="2" charset="-122"/>
              </a:rPr>
              <a:t> Đồ chơi dân gian được làm từ vật liệu dễ kiếm, gần gũi.</a:t>
            </a:r>
            <a:endParaRPr lang="en-US" sz="3200" dirty="0">
              <a:effectLst/>
              <a:ea typeface="SimSun" panose="02010600030101010101" pitchFamily="2" charset="-122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ea typeface="SimSun" panose="02010600030101010101" pitchFamily="2" charset="-122"/>
              </a:rPr>
              <a:t>b.</a:t>
            </a:r>
            <a:r>
              <a:rPr lang="en-US" sz="3200" dirty="0">
                <a:effectLst/>
                <a:ea typeface="SimSun" panose="02010600030101010101" pitchFamily="2" charset="-122"/>
              </a:rPr>
              <a:t> </a:t>
            </a:r>
            <a:r>
              <a:rPr lang="vi-VN" sz="3200" dirty="0">
                <a:effectLst/>
                <a:ea typeface="SimSun" panose="02010600030101010101" pitchFamily="2" charset="-122"/>
              </a:rPr>
              <a:t>Đồ chơi dân gian là loại đồ chơi do thợ thủ công làm ra. </a:t>
            </a:r>
            <a:endParaRPr lang="en-US" sz="3200" dirty="0">
              <a:effectLst/>
              <a:ea typeface="SimSun" panose="02010600030101010101" pitchFamily="2" charset="-122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ea typeface="SimSun" panose="02010600030101010101" pitchFamily="2" charset="-122"/>
              </a:rPr>
              <a:t>c.</a:t>
            </a:r>
            <a:r>
              <a:rPr lang="en-US" sz="3200" dirty="0">
                <a:effectLst/>
                <a:ea typeface="SimSun" panose="02010600030101010101" pitchFamily="2" charset="-122"/>
              </a:rPr>
              <a:t> </a:t>
            </a:r>
            <a:r>
              <a:rPr lang="vi-VN" sz="3200" dirty="0">
                <a:effectLst/>
                <a:ea typeface="SimSun" panose="02010600030101010101" pitchFamily="2" charset="-122"/>
              </a:rPr>
              <a:t>Đồ chơi dân gian là đồ chơi quen thuộc của nhiều thế hệ. </a:t>
            </a:r>
            <a:endParaRPr lang="en-US" sz="3200" dirty="0">
              <a:effectLst/>
              <a:ea typeface="SimSun" panose="02010600030101010101" pitchFamily="2" charset="-122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ea typeface="SimSun" panose="02010600030101010101" pitchFamily="2" charset="-122"/>
              </a:rPr>
              <a:t>d.</a:t>
            </a:r>
            <a:r>
              <a:rPr lang="en-US" sz="3200" dirty="0">
                <a:effectLst/>
                <a:ea typeface="SimSun" panose="02010600030101010101" pitchFamily="2" charset="-122"/>
              </a:rPr>
              <a:t> </a:t>
            </a:r>
            <a:r>
              <a:rPr lang="vi-VN" sz="3200" dirty="0">
                <a:effectLst/>
                <a:ea typeface="SimSun" panose="02010600030101010101" pitchFamily="2" charset="-122"/>
              </a:rPr>
              <a:t>Mọi người đều có thể tự làm ra đồ chơi dân gian.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C5FF16-E4AC-DC58-36D1-DF30D6C0857B}"/>
              </a:ext>
            </a:extLst>
          </p:cNvPr>
          <p:cNvSpPr/>
          <p:nvPr/>
        </p:nvSpPr>
        <p:spPr>
          <a:xfrm>
            <a:off x="561975" y="1819275"/>
            <a:ext cx="53340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572AEF-F7FF-19DB-3558-E6522E89F86E}"/>
              </a:ext>
            </a:extLst>
          </p:cNvPr>
          <p:cNvSpPr/>
          <p:nvPr/>
        </p:nvSpPr>
        <p:spPr>
          <a:xfrm>
            <a:off x="590550" y="3000375"/>
            <a:ext cx="53340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D7C9B2-1343-AEB3-8433-E73D9018E5E7}"/>
              </a:ext>
            </a:extLst>
          </p:cNvPr>
          <p:cNvSpPr/>
          <p:nvPr/>
        </p:nvSpPr>
        <p:spPr>
          <a:xfrm>
            <a:off x="581025" y="3590925"/>
            <a:ext cx="53340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6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305051" y="1790700"/>
            <a:ext cx="750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FF00"/>
                </a:solidFill>
                <a:ea typeface="SimSun" panose="02010600030101010101" pitchFamily="2" charset="-122"/>
              </a:rPr>
              <a:t>3. Em đã làm được đồ chơi dân gian nào? </a:t>
            </a:r>
            <a:r>
              <a:rPr lang="en-US" sz="4800" b="1" dirty="0">
                <a:solidFill>
                  <a:srgbClr val="FFFF00"/>
                </a:solidFill>
                <a:ea typeface="SimSun" panose="02010600030101010101" pitchFamily="2" charset="-122"/>
              </a:rPr>
              <a:t>N</a:t>
            </a:r>
            <a:r>
              <a:rPr lang="vi-VN" sz="4800" b="1" dirty="0">
                <a:solidFill>
                  <a:srgbClr val="FFFF00"/>
                </a:solidFill>
                <a:ea typeface="SimSun" panose="02010600030101010101" pitchFamily="2" charset="-122"/>
              </a:rPr>
              <a:t>êu cách em làm, chơi và bảo quản nó?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3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286001" y="923925"/>
            <a:ext cx="750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4.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Kể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tên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vật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liệu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cần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có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để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làm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đèn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lồng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9049D-CE6A-4E54-1AD5-C366523EC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630" y="2428875"/>
            <a:ext cx="4712492" cy="29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290762" y="762000"/>
            <a:ext cx="750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5.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Kể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tên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vật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liệu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cần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có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để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làm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chuồn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chuồn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thăng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bằng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0FDDD-AF37-F75E-249D-32DBE16AF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085439"/>
            <a:ext cx="4467224" cy="33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2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B807A7D-91B8-6B7C-88B0-DF3963D05982}"/>
              </a:ext>
            </a:extLst>
          </p:cNvPr>
          <p:cNvSpPr txBox="1"/>
          <p:nvPr/>
        </p:nvSpPr>
        <p:spPr>
          <a:xfrm>
            <a:off x="2333625" y="1619250"/>
            <a:ext cx="76009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FFFF00"/>
                </a:solidFill>
                <a:ea typeface="Calibri" panose="020F0502020204030204" pitchFamily="34" charset="0"/>
              </a:rPr>
              <a:t>Đồ chơi dân gian có nhiều loại được làm thủ công từ những chất liệu có s</a:t>
            </a:r>
            <a:r>
              <a:rPr lang="en-US" sz="4000" b="1" dirty="0">
                <a:solidFill>
                  <a:srgbClr val="FFFF00"/>
                </a:solidFill>
                <a:ea typeface="Calibri" panose="020F0502020204030204" pitchFamily="34" charset="0"/>
              </a:rPr>
              <a:t>ẵ</a:t>
            </a:r>
            <a:r>
              <a:rPr lang="vi-VN" sz="4000" b="1" dirty="0">
                <a:solidFill>
                  <a:srgbClr val="FFFF00"/>
                </a:solidFill>
                <a:ea typeface="Calibri" panose="020F0502020204030204" pitchFamily="34" charset="0"/>
              </a:rPr>
              <a:t>n trong tự nhiên và đời sống của con người như mây tre nứa, giấy bột gạo.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73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设计\PPT\图片3.png图片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0" y="1023621"/>
            <a:ext cx="12206605" cy="5834380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636" y="3690621"/>
            <a:ext cx="12192351" cy="3167380"/>
            <a:chOff x="-1" y="6744"/>
            <a:chExt cx="15613" cy="4056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>
              <a:off x="-1" y="6744"/>
              <a:ext cx="14261" cy="4056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 flipH="1">
              <a:off x="1351" y="6744"/>
              <a:ext cx="14261" cy="4056"/>
            </a:xfrm>
            <a:prstGeom prst="rect">
              <a:avLst/>
            </a:prstGeom>
          </p:spPr>
        </p:pic>
      </p:grpSp>
      <p:pic>
        <p:nvPicPr>
          <p:cNvPr id="2" name="图片 1" descr="微信截图_20220503125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780" y="4312465"/>
            <a:ext cx="5323291" cy="2616927"/>
          </a:xfrm>
          <a:prstGeom prst="rect">
            <a:avLst/>
          </a:prstGeom>
        </p:spPr>
      </p:pic>
      <p:pic>
        <p:nvPicPr>
          <p:cNvPr id="15" name="图片 14" descr="E:\PPT\形状 2.png形状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645779" y="2973818"/>
            <a:ext cx="4581985" cy="431725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-708025" y="-1741806"/>
            <a:ext cx="13550900" cy="3722371"/>
            <a:chOff x="-1115" y="-2743"/>
            <a:chExt cx="21340" cy="5862"/>
          </a:xfrm>
        </p:grpSpPr>
        <p:grpSp>
          <p:nvGrpSpPr>
            <p:cNvPr id="34" name="组合 33"/>
            <p:cNvGrpSpPr/>
            <p:nvPr/>
          </p:nvGrpSpPr>
          <p:grpSpPr>
            <a:xfrm>
              <a:off x="-1115" y="-2743"/>
              <a:ext cx="5754" cy="5862"/>
              <a:chOff x="-1115" y="-2668"/>
              <a:chExt cx="5754" cy="5862"/>
            </a:xfrm>
          </p:grpSpPr>
          <p:sp>
            <p:nvSpPr>
              <p:cNvPr id="33" name="等腰三角形 32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5" name="等腰三角形 4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6" name="等腰三角形 5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7" name="等腰三角形 6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" name="等腰三角形 7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" name="等腰三角形 8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3" name="弧形 2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flipH="1">
              <a:off x="14471" y="-2743"/>
              <a:ext cx="5754" cy="5862"/>
              <a:chOff x="-1115" y="-2668"/>
              <a:chExt cx="5754" cy="5862"/>
            </a:xfrm>
          </p:grpSpPr>
          <p:sp>
            <p:nvSpPr>
              <p:cNvPr id="36" name="等腰三角形 35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39" name="等腰三角形 38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0" name="等腰三角形 39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1" name="等腰三角形 40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2" name="等腰三角形 41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3" name="等腰三角形 42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44" name="弧形 43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766C6-105A-21D5-B487-7FF56D4BE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671" y="659250"/>
            <a:ext cx="9102117" cy="3761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4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B85BA-6C6C-E529-207D-061F7A820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785" y="2072909"/>
            <a:ext cx="8376630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1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A350E5-17D5-7828-02FB-B5AB9C1B9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125" y="1847731"/>
            <a:ext cx="781574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2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0" y="44833"/>
            <a:ext cx="12192000" cy="6629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2124075" y="2230613"/>
            <a:ext cx="7943850" cy="2112042"/>
            <a:chOff x="1890445" y="606185"/>
            <a:chExt cx="6554912" cy="11723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083085" y="687115"/>
              <a:ext cx="6169632" cy="1091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600" b="1" dirty="0">
                  <a:effectLst/>
                  <a:ea typeface="Calibri" panose="020F0502020204030204" pitchFamily="34" charset="0"/>
                </a:rPr>
                <a:t>Em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hãy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quan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sát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hộp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đồ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dùng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và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kể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tên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các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chi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tiết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trong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bộ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lắp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ghép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? </a:t>
              </a:r>
              <a:endParaRPr lang="en-US" sz="3600" b="1" dirty="0"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9" name="Hình chữ nhật: Góc Tròn 32">
            <a:extLst>
              <a:ext uri="{FF2B5EF4-FFF2-40B4-BE49-F238E27FC236}">
                <a16:creationId xmlns:a16="http://schemas.microsoft.com/office/drawing/2014/main" id="{00AA9A0F-7F28-76BB-A90E-51A9144C487B}"/>
              </a:ext>
            </a:extLst>
          </p:cNvPr>
          <p:cNvSpPr/>
          <p:nvPr/>
        </p:nvSpPr>
        <p:spPr>
          <a:xfrm>
            <a:off x="1828800" y="256253"/>
            <a:ext cx="8382000" cy="16472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EC66B-7104-6684-0CB3-BDDB9C4A0440}"/>
              </a:ext>
            </a:extLst>
          </p:cNvPr>
          <p:cNvSpPr txBox="1"/>
          <p:nvPr/>
        </p:nvSpPr>
        <p:spPr>
          <a:xfrm>
            <a:off x="2015182" y="418161"/>
            <a:ext cx="7858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4000" b="1" dirty="0" err="1">
                <a:ea typeface="Calibri" panose="020F0502020204030204" pitchFamily="34" charset="0"/>
              </a:rPr>
              <a:t>Ôn</a:t>
            </a:r>
            <a:r>
              <a:rPr lang="en-US" sz="4000" b="1" dirty="0"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a typeface="Calibri" panose="020F0502020204030204" pitchFamily="34" charset="0"/>
              </a:rPr>
              <a:t>tập</a:t>
            </a:r>
            <a:r>
              <a:rPr lang="en-US" sz="4000" b="1" dirty="0"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a typeface="Calibri" panose="020F0502020204030204" pitchFamily="34" charset="0"/>
              </a:rPr>
              <a:t>l</a:t>
            </a:r>
            <a:r>
              <a:rPr lang="en-US" sz="4000" b="1" dirty="0" err="1">
                <a:effectLst/>
                <a:ea typeface="Calibri" panose="020F0502020204030204" pitchFamily="34" charset="0"/>
              </a:rPr>
              <a:t>ắp</a:t>
            </a:r>
            <a:r>
              <a:rPr lang="en-US" sz="4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</a:rPr>
              <a:t>ghép</a:t>
            </a:r>
            <a:r>
              <a:rPr lang="en-US" sz="4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</a:rPr>
              <a:t>mô</a:t>
            </a:r>
            <a:r>
              <a:rPr lang="en-US" sz="4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</a:rPr>
              <a:t>hình</a:t>
            </a:r>
            <a:r>
              <a:rPr lang="en-US" sz="4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</a:rPr>
              <a:t>kĩ</a:t>
            </a:r>
            <a:r>
              <a:rPr lang="en-US" sz="4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</a:rPr>
              <a:t>thuật</a:t>
            </a:r>
            <a:endParaRPr lang="en-US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2124075" y="4342655"/>
            <a:ext cx="7943850" cy="2200409"/>
            <a:chOff x="1890445" y="606185"/>
            <a:chExt cx="6554912" cy="1020328"/>
          </a:xfrm>
        </p:grpSpPr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115135" y="652718"/>
              <a:ext cx="6169632" cy="973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600" b="1" dirty="0">
                  <a:solidFill>
                    <a:srgbClr val="FF0000"/>
                  </a:solidFill>
                </a:rPr>
                <a:t>1 </a:t>
              </a:r>
              <a:r>
                <a:rPr lang="vi-VN" sz="3600" b="1" dirty="0">
                  <a:solidFill>
                    <a:srgbClr val="FF0000"/>
                  </a:solidFill>
                </a:rPr>
                <a:t>người đọc tên 1 </a:t>
              </a:r>
              <a:r>
                <a:rPr lang="en-US" sz="3600" b="1" dirty="0" err="1">
                  <a:solidFill>
                    <a:srgbClr val="FF0000"/>
                  </a:solidFill>
                </a:rPr>
                <a:t>người</a:t>
              </a:r>
              <a:r>
                <a:rPr lang="vi-VN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chọn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đồ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</a:rPr>
                <a:t>hoặc một người nhặt đồ dung</a:t>
              </a:r>
              <a:r>
                <a:rPr lang="en-US" sz="3600" b="1" dirty="0">
                  <a:solidFill>
                    <a:srgbClr val="FF0000"/>
                  </a:solidFill>
                </a:rPr>
                <a:t>,</a:t>
              </a:r>
              <a:r>
                <a:rPr lang="vi-VN" sz="3600" b="1" dirty="0">
                  <a:solidFill>
                    <a:srgbClr val="FF0000"/>
                  </a:solidFill>
                </a:rPr>
                <a:t> người còn lại đọc tên.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82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B807A7D-91B8-6B7C-88B0-DF3963D05982}"/>
              </a:ext>
            </a:extLst>
          </p:cNvPr>
          <p:cNvSpPr txBox="1"/>
          <p:nvPr/>
        </p:nvSpPr>
        <p:spPr>
          <a:xfrm>
            <a:off x="2333625" y="1619250"/>
            <a:ext cx="7600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Bộ lắp ghép mô hình kỹ thuật gồm 35 chi tiết, chia thành 4 nhóm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nhóm chi tiết hình tấm, nhóm chi tiết hình than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h,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nhóm chi tiết chuyển động và nhóm chi tiết kết nối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cùng với 2 dụng cụ lắp ghép mô hình 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cờ lê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,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tua vít.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)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9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47650" y="171450"/>
            <a:ext cx="11696700" cy="6581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1009648" y="1637197"/>
            <a:ext cx="9934575" cy="1115528"/>
            <a:chOff x="1890445" y="606185"/>
            <a:chExt cx="6554912" cy="883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120793" y="618236"/>
              <a:ext cx="6169632" cy="66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Sắp xếp nối các bước lắp ghép mô hình kĩ thuật với phù hợp: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78B47A-3440-868D-9E74-F7C7067B4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51954"/>
              </p:ext>
            </p:extLst>
          </p:nvPr>
        </p:nvGraphicFramePr>
        <p:xfrm>
          <a:off x="2000249" y="3009900"/>
          <a:ext cx="7953375" cy="3619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910">
                  <a:extLst>
                    <a:ext uri="{9D8B030D-6E8A-4147-A177-3AD203B41FA5}">
                      <a16:colId xmlns:a16="http://schemas.microsoft.com/office/drawing/2014/main" val="651297091"/>
                    </a:ext>
                  </a:extLst>
                </a:gridCol>
                <a:gridCol w="6347465">
                  <a:extLst>
                    <a:ext uri="{9D8B030D-6E8A-4147-A177-3AD203B41FA5}">
                      <a16:colId xmlns:a16="http://schemas.microsoft.com/office/drawing/2014/main" val="152981078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Bước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Nội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thực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hiện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09629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Lắp ghép theo mẫu.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9925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Lựa chọn chi tiết và dụng cụ.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1258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 Tháo và cất dọn đồ dùng.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4033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4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Giới thiệu và nhận xét sản phẩm.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176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2276475" y="354276"/>
            <a:ext cx="6934200" cy="1100096"/>
            <a:chOff x="1890445" y="606185"/>
            <a:chExt cx="6554912" cy="883568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016501" y="775121"/>
              <a:ext cx="6302317" cy="56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ea typeface="Calibri" panose="020F0502020204030204" pitchFamily="34" charset="0"/>
                </a:rPr>
                <a:t>Hoạt</a:t>
              </a:r>
              <a:r>
                <a:rPr lang="en-US" sz="4000" b="1" dirty="0">
                  <a:solidFill>
                    <a:srgbClr val="FF0000"/>
                  </a:solidFill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a typeface="Calibri" panose="020F0502020204030204" pitchFamily="34" charset="0"/>
                </a:rPr>
                <a:t>động</a:t>
              </a:r>
              <a:r>
                <a:rPr lang="en-US" sz="4000" b="1" dirty="0">
                  <a:solidFill>
                    <a:srgbClr val="FF0000"/>
                  </a:solidFill>
                  <a:ea typeface="Calibri" panose="020F0502020204030204" pitchFamily="34" charset="0"/>
                </a:rPr>
                <a:t> 2: Chia </a:t>
              </a:r>
              <a:r>
                <a:rPr lang="en-US" sz="4000" b="1" dirty="0" err="1">
                  <a:solidFill>
                    <a:srgbClr val="FF0000"/>
                  </a:solidFill>
                  <a:ea typeface="Calibri" panose="020F0502020204030204" pitchFamily="34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a typeface="Calibri" panose="020F0502020204030204" pitchFamily="34" charset="0"/>
                </a:rPr>
                <a:t>cùng</a:t>
              </a:r>
              <a:r>
                <a:rPr lang="en-US" sz="4000" b="1" dirty="0">
                  <a:solidFill>
                    <a:srgbClr val="FF0000"/>
                  </a:solidFill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a typeface="Calibri" panose="020F0502020204030204" pitchFamily="34" charset="0"/>
                </a:rPr>
                <a:t>bạn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90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495300" y="352425"/>
            <a:ext cx="11125200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3886201" y="198922"/>
            <a:ext cx="4324350" cy="810728"/>
            <a:chOff x="1890445" y="606185"/>
            <a:chExt cx="6554912" cy="883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120793" y="618236"/>
              <a:ext cx="6169632" cy="65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tự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đúng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78B47A-3440-868D-9E74-F7C7067B4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53675"/>
              </p:ext>
            </p:extLst>
          </p:nvPr>
        </p:nvGraphicFramePr>
        <p:xfrm>
          <a:off x="1981199" y="1809750"/>
          <a:ext cx="7953375" cy="3619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910">
                  <a:extLst>
                    <a:ext uri="{9D8B030D-6E8A-4147-A177-3AD203B41FA5}">
                      <a16:colId xmlns:a16="http://schemas.microsoft.com/office/drawing/2014/main" val="651297091"/>
                    </a:ext>
                  </a:extLst>
                </a:gridCol>
                <a:gridCol w="6347465">
                  <a:extLst>
                    <a:ext uri="{9D8B030D-6E8A-4147-A177-3AD203B41FA5}">
                      <a16:colId xmlns:a16="http://schemas.microsoft.com/office/drawing/2014/main" val="152981078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Bước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Nội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thực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hiện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09629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Lựa chọn chi tiết và dụng cụ.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9925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>
                          <a:effectLst/>
                        </a:rPr>
                        <a:t>Lắp ghép theo mẫu.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1258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>
                          <a:effectLst/>
                        </a:rPr>
                        <a:t> Giới thiệu và nhận xét sản phẩm.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4033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Tháo và cất dọn đồ dùng.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1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2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597078" y="352425"/>
            <a:ext cx="11023421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CC4715-20B2-1A24-3F42-51090675583A}"/>
              </a:ext>
            </a:extLst>
          </p:cNvPr>
          <p:cNvGrpSpPr/>
          <p:nvPr/>
        </p:nvGrpSpPr>
        <p:grpSpPr>
          <a:xfrm>
            <a:off x="597079" y="3806064"/>
            <a:ext cx="4278451" cy="2175001"/>
            <a:chOff x="892354" y="3758439"/>
            <a:chExt cx="4278451" cy="21750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CB538E-294A-0B68-0DE6-6253347F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8BABFF7-808E-A83D-D27E-DB2B02618825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C9FA0C64-6DD7-D38F-E9A9-C6ADBA8C1851}"/>
              </a:ext>
            </a:extLst>
          </p:cNvPr>
          <p:cNvGrpSpPr/>
          <p:nvPr/>
        </p:nvGrpSpPr>
        <p:grpSpPr>
          <a:xfrm>
            <a:off x="1908932" y="1641391"/>
            <a:ext cx="8578093" cy="2444834"/>
            <a:chOff x="3260771" y="693960"/>
            <a:chExt cx="8213555" cy="1393919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51082946-B27E-D54F-E07C-5A45D7148677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8578093"/>
                        <a:gd name="connsiteY0" fmla="*/ 250598 h 1503557"/>
                        <a:gd name="connsiteX1" fmla="*/ 137883 w 8578093"/>
                        <a:gd name="connsiteY1" fmla="*/ 0 h 1503557"/>
                        <a:gd name="connsiteX2" fmla="*/ 802069 w 8578093"/>
                        <a:gd name="connsiteY2" fmla="*/ 0 h 1503557"/>
                        <a:gd name="connsiteX3" fmla="*/ 1466255 w 8578093"/>
                        <a:gd name="connsiteY3" fmla="*/ 0 h 1503557"/>
                        <a:gd name="connsiteX4" fmla="*/ 2296488 w 8578093"/>
                        <a:gd name="connsiteY4" fmla="*/ 0 h 1503557"/>
                        <a:gd name="connsiteX5" fmla="*/ 3292767 w 8578093"/>
                        <a:gd name="connsiteY5" fmla="*/ 0 h 1503557"/>
                        <a:gd name="connsiteX6" fmla="*/ 4206023 w 8578093"/>
                        <a:gd name="connsiteY6" fmla="*/ 0 h 1503557"/>
                        <a:gd name="connsiteX7" fmla="*/ 5119278 w 8578093"/>
                        <a:gd name="connsiteY7" fmla="*/ 0 h 1503557"/>
                        <a:gd name="connsiteX8" fmla="*/ 5866488 w 8578093"/>
                        <a:gd name="connsiteY8" fmla="*/ 0 h 1503557"/>
                        <a:gd name="connsiteX9" fmla="*/ 6862768 w 8578093"/>
                        <a:gd name="connsiteY9" fmla="*/ 0 h 1503557"/>
                        <a:gd name="connsiteX10" fmla="*/ 7693000 w 8578093"/>
                        <a:gd name="connsiteY10" fmla="*/ 0 h 1503557"/>
                        <a:gd name="connsiteX11" fmla="*/ 8440209 w 8578093"/>
                        <a:gd name="connsiteY11" fmla="*/ 0 h 1503557"/>
                        <a:gd name="connsiteX12" fmla="*/ 8578093 w 8578093"/>
                        <a:gd name="connsiteY12" fmla="*/ 250598 h 1503557"/>
                        <a:gd name="connsiteX13" fmla="*/ 8578093 w 8578093"/>
                        <a:gd name="connsiteY13" fmla="*/ 1252958 h 1503557"/>
                        <a:gd name="connsiteX14" fmla="*/ 8440209 w 8578093"/>
                        <a:gd name="connsiteY14" fmla="*/ 1503557 h 1503557"/>
                        <a:gd name="connsiteX15" fmla="*/ 7776023 w 8578093"/>
                        <a:gd name="connsiteY15" fmla="*/ 1503557 h 1503557"/>
                        <a:gd name="connsiteX16" fmla="*/ 6945790 w 8578093"/>
                        <a:gd name="connsiteY16" fmla="*/ 1503557 h 1503557"/>
                        <a:gd name="connsiteX17" fmla="*/ 6364628 w 8578093"/>
                        <a:gd name="connsiteY17" fmla="*/ 1503557 h 1503557"/>
                        <a:gd name="connsiteX18" fmla="*/ 5617418 w 8578093"/>
                        <a:gd name="connsiteY18" fmla="*/ 1503557 h 1503557"/>
                        <a:gd name="connsiteX19" fmla="*/ 4704162 w 8578093"/>
                        <a:gd name="connsiteY19" fmla="*/ 1503557 h 1503557"/>
                        <a:gd name="connsiteX20" fmla="*/ 3873930 w 8578093"/>
                        <a:gd name="connsiteY20" fmla="*/ 1503557 h 1503557"/>
                        <a:gd name="connsiteX21" fmla="*/ 3043697 w 8578093"/>
                        <a:gd name="connsiteY21" fmla="*/ 1503557 h 1503557"/>
                        <a:gd name="connsiteX22" fmla="*/ 2296488 w 8578093"/>
                        <a:gd name="connsiteY22" fmla="*/ 1503557 h 1503557"/>
                        <a:gd name="connsiteX23" fmla="*/ 1549278 w 8578093"/>
                        <a:gd name="connsiteY23" fmla="*/ 1503557 h 1503557"/>
                        <a:gd name="connsiteX24" fmla="*/ 137883 w 8578093"/>
                        <a:gd name="connsiteY24" fmla="*/ 1503557 h 1503557"/>
                        <a:gd name="connsiteX25" fmla="*/ 0 w 8578093"/>
                        <a:gd name="connsiteY25" fmla="*/ 1252958 h 1503557"/>
                        <a:gd name="connsiteX26" fmla="*/ 0 w 8578093"/>
                        <a:gd name="connsiteY26" fmla="*/ 250598 h 1503557"/>
                        <a:gd name="connsiteX0" fmla="*/ 0 w 8578093"/>
                        <a:gd name="connsiteY0" fmla="*/ 250598 h 1503557"/>
                        <a:gd name="connsiteX1" fmla="*/ 137883 w 8578093"/>
                        <a:gd name="connsiteY1" fmla="*/ 0 h 1503557"/>
                        <a:gd name="connsiteX2" fmla="*/ 1051138 w 8578093"/>
                        <a:gd name="connsiteY2" fmla="*/ 0 h 1503557"/>
                        <a:gd name="connsiteX3" fmla="*/ 1798348 w 8578093"/>
                        <a:gd name="connsiteY3" fmla="*/ 0 h 1503557"/>
                        <a:gd name="connsiteX4" fmla="*/ 2379511 w 8578093"/>
                        <a:gd name="connsiteY4" fmla="*/ 0 h 1503557"/>
                        <a:gd name="connsiteX5" fmla="*/ 3043697 w 8578093"/>
                        <a:gd name="connsiteY5" fmla="*/ 0 h 1503557"/>
                        <a:gd name="connsiteX6" fmla="*/ 3624860 w 8578093"/>
                        <a:gd name="connsiteY6" fmla="*/ 0 h 1503557"/>
                        <a:gd name="connsiteX7" fmla="*/ 4206023 w 8578093"/>
                        <a:gd name="connsiteY7" fmla="*/ 0 h 1503557"/>
                        <a:gd name="connsiteX8" fmla="*/ 5036255 w 8578093"/>
                        <a:gd name="connsiteY8" fmla="*/ 0 h 1503557"/>
                        <a:gd name="connsiteX9" fmla="*/ 5783464 w 8578093"/>
                        <a:gd name="connsiteY9" fmla="*/ 0 h 1503557"/>
                        <a:gd name="connsiteX10" fmla="*/ 6613697 w 8578093"/>
                        <a:gd name="connsiteY10" fmla="*/ 0 h 1503557"/>
                        <a:gd name="connsiteX11" fmla="*/ 7443930 w 8578093"/>
                        <a:gd name="connsiteY11" fmla="*/ 0 h 1503557"/>
                        <a:gd name="connsiteX12" fmla="*/ 8440209 w 8578093"/>
                        <a:gd name="connsiteY12" fmla="*/ 0 h 1503557"/>
                        <a:gd name="connsiteX13" fmla="*/ 8578093 w 8578093"/>
                        <a:gd name="connsiteY13" fmla="*/ 250598 h 1503557"/>
                        <a:gd name="connsiteX14" fmla="*/ 8578093 w 8578093"/>
                        <a:gd name="connsiteY14" fmla="*/ 1252958 h 1503557"/>
                        <a:gd name="connsiteX15" fmla="*/ 8440209 w 8578093"/>
                        <a:gd name="connsiteY15" fmla="*/ 1503557 h 1503557"/>
                        <a:gd name="connsiteX16" fmla="*/ 7859047 w 8578093"/>
                        <a:gd name="connsiteY16" fmla="*/ 1503557 h 1503557"/>
                        <a:gd name="connsiteX17" fmla="*/ 6945790 w 8578093"/>
                        <a:gd name="connsiteY17" fmla="*/ 1503557 h 1503557"/>
                        <a:gd name="connsiteX18" fmla="*/ 6032535 w 8578093"/>
                        <a:gd name="connsiteY18" fmla="*/ 1503557 h 1503557"/>
                        <a:gd name="connsiteX19" fmla="*/ 5285325 w 8578093"/>
                        <a:gd name="connsiteY19" fmla="*/ 1503557 h 1503557"/>
                        <a:gd name="connsiteX20" fmla="*/ 4621138 w 8578093"/>
                        <a:gd name="connsiteY20" fmla="*/ 1503557 h 1503557"/>
                        <a:gd name="connsiteX21" fmla="*/ 4039976 w 8578093"/>
                        <a:gd name="connsiteY21" fmla="*/ 1503557 h 1503557"/>
                        <a:gd name="connsiteX22" fmla="*/ 3126721 w 8578093"/>
                        <a:gd name="connsiteY22" fmla="*/ 1503557 h 1503557"/>
                        <a:gd name="connsiteX23" fmla="*/ 2379511 w 8578093"/>
                        <a:gd name="connsiteY23" fmla="*/ 1503557 h 1503557"/>
                        <a:gd name="connsiteX24" fmla="*/ 1715324 w 8578093"/>
                        <a:gd name="connsiteY24" fmla="*/ 1503557 h 1503557"/>
                        <a:gd name="connsiteX25" fmla="*/ 1134162 w 8578093"/>
                        <a:gd name="connsiteY25" fmla="*/ 1503557 h 1503557"/>
                        <a:gd name="connsiteX26" fmla="*/ 137883 w 8578093"/>
                        <a:gd name="connsiteY26" fmla="*/ 1503557 h 1503557"/>
                        <a:gd name="connsiteX27" fmla="*/ 0 w 8578093"/>
                        <a:gd name="connsiteY27" fmla="*/ 1252958 h 1503557"/>
                        <a:gd name="connsiteX28" fmla="*/ 0 w 8578093"/>
                        <a:gd name="connsiteY28" fmla="*/ 250598 h 15035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78093" h="1503557" fill="none" extrusionOk="0">
                          <a:moveTo>
                            <a:pt x="0" y="250598"/>
                          </a:moveTo>
                          <a:cubicBezTo>
                            <a:pt x="10240" y="117781"/>
                            <a:pt x="51258" y="16673"/>
                            <a:pt x="137883" y="0"/>
                          </a:cubicBezTo>
                          <a:cubicBezTo>
                            <a:pt x="275558" y="-35127"/>
                            <a:pt x="649380" y="23740"/>
                            <a:pt x="802069" y="0"/>
                          </a:cubicBezTo>
                          <a:cubicBezTo>
                            <a:pt x="996183" y="-28829"/>
                            <a:pt x="1340065" y="-7617"/>
                            <a:pt x="1466255" y="0"/>
                          </a:cubicBezTo>
                          <a:cubicBezTo>
                            <a:pt x="1571692" y="-10914"/>
                            <a:pt x="2134700" y="71828"/>
                            <a:pt x="2296488" y="0"/>
                          </a:cubicBezTo>
                          <a:cubicBezTo>
                            <a:pt x="2463074" y="-74678"/>
                            <a:pt x="3050772" y="-3564"/>
                            <a:pt x="3292767" y="0"/>
                          </a:cubicBezTo>
                          <a:cubicBezTo>
                            <a:pt x="3488085" y="15853"/>
                            <a:pt x="3872071" y="-48362"/>
                            <a:pt x="4206023" y="0"/>
                          </a:cubicBezTo>
                          <a:cubicBezTo>
                            <a:pt x="4531011" y="84835"/>
                            <a:pt x="4849166" y="35875"/>
                            <a:pt x="5119278" y="0"/>
                          </a:cubicBezTo>
                          <a:cubicBezTo>
                            <a:pt x="5387303" y="-68900"/>
                            <a:pt x="5585124" y="-69553"/>
                            <a:pt x="5866488" y="0"/>
                          </a:cubicBezTo>
                          <a:cubicBezTo>
                            <a:pt x="6188735" y="116130"/>
                            <a:pt x="6456808" y="136314"/>
                            <a:pt x="6862768" y="0"/>
                          </a:cubicBezTo>
                          <a:cubicBezTo>
                            <a:pt x="7284681" y="-57085"/>
                            <a:pt x="7278387" y="66675"/>
                            <a:pt x="7693000" y="0"/>
                          </a:cubicBezTo>
                          <a:cubicBezTo>
                            <a:pt x="8112845" y="-51927"/>
                            <a:pt x="8092050" y="-1091"/>
                            <a:pt x="8440209" y="0"/>
                          </a:cubicBezTo>
                          <a:cubicBezTo>
                            <a:pt x="8512140" y="13713"/>
                            <a:pt x="8566418" y="84106"/>
                            <a:pt x="8578093" y="250598"/>
                          </a:cubicBezTo>
                          <a:cubicBezTo>
                            <a:pt x="8519173" y="711974"/>
                            <a:pt x="8609528" y="902535"/>
                            <a:pt x="8578093" y="1252958"/>
                          </a:cubicBezTo>
                          <a:cubicBezTo>
                            <a:pt x="8589044" y="1421192"/>
                            <a:pt x="8501860" y="1501262"/>
                            <a:pt x="8440209" y="1503557"/>
                          </a:cubicBezTo>
                          <a:cubicBezTo>
                            <a:pt x="8284072" y="1528360"/>
                            <a:pt x="7932009" y="1552472"/>
                            <a:pt x="7776023" y="1503557"/>
                          </a:cubicBezTo>
                          <a:cubicBezTo>
                            <a:pt x="7595252" y="1462853"/>
                            <a:pt x="7207440" y="1483472"/>
                            <a:pt x="6945790" y="1503557"/>
                          </a:cubicBezTo>
                          <a:cubicBezTo>
                            <a:pt x="6687555" y="1556302"/>
                            <a:pt x="6557241" y="1556148"/>
                            <a:pt x="6364628" y="1503557"/>
                          </a:cubicBezTo>
                          <a:cubicBezTo>
                            <a:pt x="6184081" y="1461965"/>
                            <a:pt x="5798998" y="1452080"/>
                            <a:pt x="5617418" y="1503557"/>
                          </a:cubicBezTo>
                          <a:cubicBezTo>
                            <a:pt x="5392175" y="1576317"/>
                            <a:pt x="5042571" y="1439803"/>
                            <a:pt x="4704162" y="1503557"/>
                          </a:cubicBezTo>
                          <a:cubicBezTo>
                            <a:pt x="4297547" y="1584653"/>
                            <a:pt x="4238226" y="1502090"/>
                            <a:pt x="3873930" y="1503557"/>
                          </a:cubicBezTo>
                          <a:cubicBezTo>
                            <a:pt x="3497093" y="1537607"/>
                            <a:pt x="3255147" y="1538543"/>
                            <a:pt x="3043697" y="1503557"/>
                          </a:cubicBezTo>
                          <a:cubicBezTo>
                            <a:pt x="2852373" y="1422133"/>
                            <a:pt x="2418772" y="1425504"/>
                            <a:pt x="2296488" y="1503557"/>
                          </a:cubicBezTo>
                          <a:cubicBezTo>
                            <a:pt x="2136676" y="1591854"/>
                            <a:pt x="1772202" y="1541068"/>
                            <a:pt x="1549278" y="1503557"/>
                          </a:cubicBezTo>
                          <a:cubicBezTo>
                            <a:pt x="1403764" y="1543623"/>
                            <a:pt x="428493" y="1407933"/>
                            <a:pt x="137883" y="1503557"/>
                          </a:cubicBezTo>
                          <a:cubicBezTo>
                            <a:pt x="51537" y="1514323"/>
                            <a:pt x="2337" y="1400742"/>
                            <a:pt x="0" y="1252958"/>
                          </a:cubicBezTo>
                          <a:cubicBezTo>
                            <a:pt x="16929" y="905356"/>
                            <a:pt x="19922" y="731295"/>
                            <a:pt x="0" y="250598"/>
                          </a:cubicBezTo>
                          <a:close/>
                        </a:path>
                        <a:path w="8578093" h="1503557" stroke="0" extrusionOk="0">
                          <a:moveTo>
                            <a:pt x="0" y="250598"/>
                          </a:moveTo>
                          <a:cubicBezTo>
                            <a:pt x="7720" y="139563"/>
                            <a:pt x="62342" y="30233"/>
                            <a:pt x="137883" y="0"/>
                          </a:cubicBezTo>
                          <a:cubicBezTo>
                            <a:pt x="469964" y="-76824"/>
                            <a:pt x="809478" y="-72134"/>
                            <a:pt x="1051138" y="0"/>
                          </a:cubicBezTo>
                          <a:cubicBezTo>
                            <a:pt x="1340135" y="41711"/>
                            <a:pt x="1611215" y="28599"/>
                            <a:pt x="1798348" y="0"/>
                          </a:cubicBezTo>
                          <a:cubicBezTo>
                            <a:pt x="2010376" y="-23046"/>
                            <a:pt x="2191501" y="22663"/>
                            <a:pt x="2379511" y="0"/>
                          </a:cubicBezTo>
                          <a:cubicBezTo>
                            <a:pt x="2637926" y="10303"/>
                            <a:pt x="2820700" y="-5961"/>
                            <a:pt x="3043697" y="0"/>
                          </a:cubicBezTo>
                          <a:cubicBezTo>
                            <a:pt x="3291706" y="17224"/>
                            <a:pt x="3467791" y="14271"/>
                            <a:pt x="3624860" y="0"/>
                          </a:cubicBezTo>
                          <a:cubicBezTo>
                            <a:pt x="3825785" y="6981"/>
                            <a:pt x="3969357" y="-27320"/>
                            <a:pt x="4206023" y="0"/>
                          </a:cubicBezTo>
                          <a:cubicBezTo>
                            <a:pt x="4487111" y="58153"/>
                            <a:pt x="4752601" y="45757"/>
                            <a:pt x="5036255" y="0"/>
                          </a:cubicBezTo>
                          <a:cubicBezTo>
                            <a:pt x="5257614" y="-49708"/>
                            <a:pt x="5563656" y="-42368"/>
                            <a:pt x="5783464" y="0"/>
                          </a:cubicBezTo>
                          <a:cubicBezTo>
                            <a:pt x="6074328" y="-13386"/>
                            <a:pt x="6355017" y="47405"/>
                            <a:pt x="6613697" y="0"/>
                          </a:cubicBezTo>
                          <a:cubicBezTo>
                            <a:pt x="6893667" y="-35643"/>
                            <a:pt x="7225708" y="44725"/>
                            <a:pt x="7443930" y="0"/>
                          </a:cubicBezTo>
                          <a:cubicBezTo>
                            <a:pt x="7706336" y="28751"/>
                            <a:pt x="7956323" y="-62176"/>
                            <a:pt x="8440209" y="0"/>
                          </a:cubicBezTo>
                          <a:cubicBezTo>
                            <a:pt x="8490626" y="18238"/>
                            <a:pt x="8594400" y="149966"/>
                            <a:pt x="8578093" y="250598"/>
                          </a:cubicBezTo>
                          <a:cubicBezTo>
                            <a:pt x="8590973" y="619157"/>
                            <a:pt x="8580673" y="785752"/>
                            <a:pt x="8578093" y="1252958"/>
                          </a:cubicBezTo>
                          <a:cubicBezTo>
                            <a:pt x="8575752" y="1380880"/>
                            <a:pt x="8521957" y="1467483"/>
                            <a:pt x="8440209" y="1503557"/>
                          </a:cubicBezTo>
                          <a:cubicBezTo>
                            <a:pt x="8221863" y="1549091"/>
                            <a:pt x="8052805" y="1522856"/>
                            <a:pt x="7859047" y="1503557"/>
                          </a:cubicBezTo>
                          <a:cubicBezTo>
                            <a:pt x="7628686" y="1477502"/>
                            <a:pt x="7296451" y="1521813"/>
                            <a:pt x="6945790" y="1503557"/>
                          </a:cubicBezTo>
                          <a:cubicBezTo>
                            <a:pt x="6651553" y="1491626"/>
                            <a:pt x="6276555" y="1569033"/>
                            <a:pt x="6032535" y="1503557"/>
                          </a:cubicBezTo>
                          <a:cubicBezTo>
                            <a:pt x="5824782" y="1448006"/>
                            <a:pt x="5418234" y="1474605"/>
                            <a:pt x="5285325" y="1503557"/>
                          </a:cubicBezTo>
                          <a:cubicBezTo>
                            <a:pt x="5119652" y="1538620"/>
                            <a:pt x="4856476" y="1465027"/>
                            <a:pt x="4621138" y="1503557"/>
                          </a:cubicBezTo>
                          <a:cubicBezTo>
                            <a:pt x="4336247" y="1534035"/>
                            <a:pt x="4252580" y="1524642"/>
                            <a:pt x="4039976" y="1503557"/>
                          </a:cubicBezTo>
                          <a:cubicBezTo>
                            <a:pt x="3848726" y="1484546"/>
                            <a:pt x="3517231" y="1577612"/>
                            <a:pt x="3126721" y="1503557"/>
                          </a:cubicBezTo>
                          <a:cubicBezTo>
                            <a:pt x="2691321" y="1440926"/>
                            <a:pt x="2566406" y="1448047"/>
                            <a:pt x="2379511" y="1503557"/>
                          </a:cubicBezTo>
                          <a:cubicBezTo>
                            <a:pt x="2240172" y="1552027"/>
                            <a:pt x="1895698" y="1589158"/>
                            <a:pt x="1715324" y="1503557"/>
                          </a:cubicBezTo>
                          <a:cubicBezTo>
                            <a:pt x="1533830" y="1415465"/>
                            <a:pt x="1342178" y="1526269"/>
                            <a:pt x="1134162" y="1503557"/>
                          </a:cubicBezTo>
                          <a:cubicBezTo>
                            <a:pt x="857296" y="1437687"/>
                            <a:pt x="509083" y="1571016"/>
                            <a:pt x="137883" y="1503557"/>
                          </a:cubicBezTo>
                          <a:cubicBezTo>
                            <a:pt x="71869" y="1477860"/>
                            <a:pt x="995" y="1406069"/>
                            <a:pt x="0" y="1252958"/>
                          </a:cubicBezTo>
                          <a:cubicBezTo>
                            <a:pt x="70085" y="1018566"/>
                            <a:pt x="28293" y="666431"/>
                            <a:pt x="0" y="250598"/>
                          </a:cubicBezTo>
                          <a:close/>
                        </a:path>
                        <a:path w="8578093" h="1503557" fill="none" stroke="0" extrusionOk="0">
                          <a:moveTo>
                            <a:pt x="0" y="250598"/>
                          </a:moveTo>
                          <a:cubicBezTo>
                            <a:pt x="17271" y="121176"/>
                            <a:pt x="75984" y="37185"/>
                            <a:pt x="137883" y="0"/>
                          </a:cubicBezTo>
                          <a:cubicBezTo>
                            <a:pt x="289420" y="-23444"/>
                            <a:pt x="569233" y="28093"/>
                            <a:pt x="802069" y="0"/>
                          </a:cubicBezTo>
                          <a:cubicBezTo>
                            <a:pt x="967759" y="-22247"/>
                            <a:pt x="1332668" y="-16193"/>
                            <a:pt x="1466255" y="0"/>
                          </a:cubicBezTo>
                          <a:cubicBezTo>
                            <a:pt x="1609638" y="7277"/>
                            <a:pt x="2122273" y="87477"/>
                            <a:pt x="2296488" y="0"/>
                          </a:cubicBezTo>
                          <a:cubicBezTo>
                            <a:pt x="2487974" y="-115701"/>
                            <a:pt x="3055577" y="-51784"/>
                            <a:pt x="3292767" y="0"/>
                          </a:cubicBezTo>
                          <a:cubicBezTo>
                            <a:pt x="3475308" y="17394"/>
                            <a:pt x="3885278" y="-100115"/>
                            <a:pt x="4206023" y="0"/>
                          </a:cubicBezTo>
                          <a:cubicBezTo>
                            <a:pt x="4456331" y="85190"/>
                            <a:pt x="4857241" y="36838"/>
                            <a:pt x="5119278" y="0"/>
                          </a:cubicBezTo>
                          <a:cubicBezTo>
                            <a:pt x="5337978" y="-85531"/>
                            <a:pt x="5605673" y="-69601"/>
                            <a:pt x="5866488" y="0"/>
                          </a:cubicBezTo>
                          <a:cubicBezTo>
                            <a:pt x="6197569" y="101633"/>
                            <a:pt x="6431113" y="42586"/>
                            <a:pt x="6862768" y="0"/>
                          </a:cubicBezTo>
                          <a:cubicBezTo>
                            <a:pt x="7311490" y="-51958"/>
                            <a:pt x="7251990" y="67836"/>
                            <a:pt x="7693000" y="0"/>
                          </a:cubicBezTo>
                          <a:cubicBezTo>
                            <a:pt x="8107510" y="-61001"/>
                            <a:pt x="8087442" y="-3392"/>
                            <a:pt x="8440209" y="0"/>
                          </a:cubicBezTo>
                          <a:cubicBezTo>
                            <a:pt x="8534690" y="-4880"/>
                            <a:pt x="8572379" y="96131"/>
                            <a:pt x="8578093" y="250598"/>
                          </a:cubicBezTo>
                          <a:cubicBezTo>
                            <a:pt x="8536772" y="635938"/>
                            <a:pt x="8557330" y="930437"/>
                            <a:pt x="8578093" y="1252958"/>
                          </a:cubicBezTo>
                          <a:cubicBezTo>
                            <a:pt x="8588267" y="1414902"/>
                            <a:pt x="8497709" y="1490161"/>
                            <a:pt x="8440209" y="1503557"/>
                          </a:cubicBezTo>
                          <a:cubicBezTo>
                            <a:pt x="8279049" y="1553781"/>
                            <a:pt x="7987078" y="1551839"/>
                            <a:pt x="7776023" y="1503557"/>
                          </a:cubicBezTo>
                          <a:cubicBezTo>
                            <a:pt x="7525127" y="1465699"/>
                            <a:pt x="7170832" y="1489230"/>
                            <a:pt x="6945790" y="1503557"/>
                          </a:cubicBezTo>
                          <a:cubicBezTo>
                            <a:pt x="6717315" y="1521055"/>
                            <a:pt x="6558797" y="1517934"/>
                            <a:pt x="6364628" y="1503557"/>
                          </a:cubicBezTo>
                          <a:cubicBezTo>
                            <a:pt x="6153922" y="1459585"/>
                            <a:pt x="5801556" y="1446966"/>
                            <a:pt x="5617418" y="1503557"/>
                          </a:cubicBezTo>
                          <a:cubicBezTo>
                            <a:pt x="5333385" y="1593610"/>
                            <a:pt x="5038879" y="1430292"/>
                            <a:pt x="4704162" y="1503557"/>
                          </a:cubicBezTo>
                          <a:cubicBezTo>
                            <a:pt x="4284339" y="1564826"/>
                            <a:pt x="4230586" y="1508978"/>
                            <a:pt x="3873930" y="1503557"/>
                          </a:cubicBezTo>
                          <a:cubicBezTo>
                            <a:pt x="3527607" y="1504953"/>
                            <a:pt x="3279594" y="1520439"/>
                            <a:pt x="3043697" y="1503557"/>
                          </a:cubicBezTo>
                          <a:cubicBezTo>
                            <a:pt x="2813598" y="1474415"/>
                            <a:pt x="2447142" y="1462742"/>
                            <a:pt x="2296488" y="1503557"/>
                          </a:cubicBezTo>
                          <a:cubicBezTo>
                            <a:pt x="2154244" y="1575633"/>
                            <a:pt x="1761758" y="1539155"/>
                            <a:pt x="1549278" y="1503557"/>
                          </a:cubicBezTo>
                          <a:cubicBezTo>
                            <a:pt x="1332641" y="1487209"/>
                            <a:pt x="524760" y="1455895"/>
                            <a:pt x="137883" y="1503557"/>
                          </a:cubicBezTo>
                          <a:cubicBezTo>
                            <a:pt x="65707" y="1493273"/>
                            <a:pt x="12759" y="1413616"/>
                            <a:pt x="0" y="1252958"/>
                          </a:cubicBezTo>
                          <a:cubicBezTo>
                            <a:pt x="687" y="969179"/>
                            <a:pt x="-23376" y="697489"/>
                            <a:pt x="0" y="25059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76407EE-342C-21D9-A209-63C469CCF8F7}"/>
                </a:ext>
              </a:extLst>
            </p:cNvPr>
            <p:cNvSpPr txBox="1"/>
            <p:nvPr/>
          </p:nvSpPr>
          <p:spPr>
            <a:xfrm>
              <a:off x="3485012" y="693960"/>
              <a:ext cx="7975137" cy="1393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vi-V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Giới thiệu ý tưởng lắp ghép 1 mô hình đồ chơi mình thích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32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219325" y="1085850"/>
            <a:ext cx="77819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err="1">
                <a:solidFill>
                  <a:schemeClr val="bg1"/>
                </a:solidFill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chemeClr val="bg1"/>
                </a:solidFill>
                <a:ea typeface="Calibri" panose="020F0502020204030204" pitchFamily="34" charset="0"/>
              </a:rPr>
              <a:t> 3: </a:t>
            </a:r>
            <a:r>
              <a:rPr lang="en-US" sz="5400" b="1" dirty="0" err="1">
                <a:solidFill>
                  <a:schemeClr val="bg1"/>
                </a:solidFill>
                <a:ea typeface="Calibri" panose="020F0502020204030204" pitchFamily="34" charset="0"/>
              </a:rPr>
              <a:t>Ôn</a:t>
            </a:r>
            <a:r>
              <a:rPr lang="en-US" sz="54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a typeface="Calibri" panose="020F0502020204030204" pitchFamily="34" charset="0"/>
              </a:rPr>
              <a:t>tập</a:t>
            </a:r>
            <a:r>
              <a:rPr lang="en-US" sz="54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a typeface="Calibri" panose="020F0502020204030204" pitchFamily="34" charset="0"/>
              </a:rPr>
              <a:t>về</a:t>
            </a:r>
            <a:r>
              <a:rPr lang="en-US" sz="54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a typeface="Calibri" panose="020F0502020204030204" pitchFamily="34" charset="0"/>
              </a:rPr>
              <a:t>làm</a:t>
            </a:r>
            <a:r>
              <a:rPr lang="en-US" sz="54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a typeface="Calibri" panose="020F0502020204030204" pitchFamily="34" charset="0"/>
              </a:rPr>
              <a:t>đồ</a:t>
            </a:r>
            <a:r>
              <a:rPr lang="en-US" sz="54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a typeface="Calibri" panose="020F0502020204030204" pitchFamily="34" charset="0"/>
              </a:rPr>
              <a:t>chơi</a:t>
            </a:r>
            <a:r>
              <a:rPr lang="en-US" sz="54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a typeface="Calibri" panose="020F0502020204030204" pitchFamily="34" charset="0"/>
              </a:rPr>
              <a:t>dân</a:t>
            </a:r>
            <a:r>
              <a:rPr lang="en-US" sz="54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gian</a:t>
            </a:r>
            <a:endParaRPr lang="en-US" sz="5400" b="1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lvl="0" algn="ctr"/>
            <a:endParaRPr lang="en-US" sz="4800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1</a:t>
            </a:r>
            <a:r>
              <a:rPr lang="en-US" sz="4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 </a:t>
            </a:r>
            <a:r>
              <a:rPr lang="vi-VN" sz="4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Kể tên một số loại đồ chơi dân gian mà mình biết</a:t>
            </a:r>
            <a:r>
              <a:rPr lang="en-US" sz="4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001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5 Tùy chỉnh">
      <a:majorFont>
        <a:latin typeface="UVN Banh 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456</Words>
  <Application>Microsoft Office PowerPoint</Application>
  <PresentationFormat>Widescreen</PresentationFormat>
  <Paragraphs>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Cambria</vt:lpstr>
      <vt:lpstr>Times New Roman</vt:lpstr>
      <vt:lpstr>UVN Banh Mi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HaiPhong</cp:lastModifiedBy>
  <cp:revision>21</cp:revision>
  <dcterms:created xsi:type="dcterms:W3CDTF">2024-02-07T15:27:11Z</dcterms:created>
  <dcterms:modified xsi:type="dcterms:W3CDTF">2025-05-10T04:26:13Z</dcterms:modified>
</cp:coreProperties>
</file>