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0" r:id="rId2"/>
    <p:sldId id="259" r:id="rId3"/>
    <p:sldId id="281" r:id="rId4"/>
    <p:sldId id="256" r:id="rId5"/>
    <p:sldId id="261" r:id="rId6"/>
    <p:sldId id="293" r:id="rId7"/>
    <p:sldId id="294" r:id="rId8"/>
    <p:sldId id="295" r:id="rId9"/>
    <p:sldId id="296" r:id="rId10"/>
    <p:sldId id="297" r:id="rId11"/>
    <p:sldId id="298" r:id="rId12"/>
    <p:sldId id="280" r:id="rId13"/>
    <p:sldId id="299" r:id="rId14"/>
    <p:sldId id="284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5F298-817A-4CA5-B413-994D0EB48E1D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8D9B8-C52E-4880-B398-298FA788B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873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C0CF8-3453-49A9-8745-1C0C740DEE9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141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013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01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1031631" y="1978269"/>
            <a:ext cx="10128738" cy="4114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08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"/>
            <a:ext cx="12213752" cy="6845808"/>
          </a:xfrm>
          <a:prstGeom prst="rect">
            <a:avLst/>
          </a:prstGeom>
        </p:spPr>
      </p:pic>
      <p:sp>
        <p:nvSpPr>
          <p:cNvPr id="8" name="Rounded Rectangle 7"/>
          <p:cNvSpPr/>
          <p:nvPr userDrawn="1"/>
        </p:nvSpPr>
        <p:spPr>
          <a:xfrm>
            <a:off x="486508" y="325820"/>
            <a:ext cx="11218985" cy="630620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4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644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33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77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55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133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1CFE6E-BEF3-481E-9F1A-037C4BF11B35}" type="datetimeFigureOut">
              <a:rPr lang="vi-VN" smtClean="0"/>
              <a:t>11/05/2025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FCE114-F7E8-4623-86D4-9B46FC85B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726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8644D4D-C31C-5FA1-ACD9-662D9463B61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008" y="173405"/>
            <a:ext cx="1416856" cy="14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5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-556641" y="3987800"/>
            <a:ext cx="2334641" cy="2870200"/>
          </a:xfrm>
          <a:custGeom>
            <a:avLst/>
            <a:gdLst/>
            <a:ahLst/>
            <a:cxnLst/>
            <a:rect l="l" t="t" r="r" b="b"/>
            <a:pathLst>
              <a:path w="3727323" h="8229600">
                <a:moveTo>
                  <a:pt x="3727324" y="0"/>
                </a:moveTo>
                <a:lnTo>
                  <a:pt x="0" y="0"/>
                </a:lnTo>
                <a:lnTo>
                  <a:pt x="0" y="8229600"/>
                </a:lnTo>
                <a:lnTo>
                  <a:pt x="3727324" y="8229600"/>
                </a:lnTo>
                <a:lnTo>
                  <a:pt x="372732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68778" y="5527283"/>
            <a:ext cx="4254664" cy="1451904"/>
          </a:xfrm>
          <a:custGeom>
            <a:avLst/>
            <a:gdLst/>
            <a:ahLst/>
            <a:cxnLst/>
            <a:rect l="l" t="t" r="r" b="b"/>
            <a:pathLst>
              <a:path w="6381996" h="2177856">
                <a:moveTo>
                  <a:pt x="0" y="0"/>
                </a:moveTo>
                <a:lnTo>
                  <a:pt x="6381996" y="0"/>
                </a:lnTo>
                <a:lnTo>
                  <a:pt x="6381996" y="2177856"/>
                </a:lnTo>
                <a:lnTo>
                  <a:pt x="0" y="21778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3968668" y="5527283"/>
            <a:ext cx="4254664" cy="1451904"/>
          </a:xfrm>
          <a:custGeom>
            <a:avLst/>
            <a:gdLst/>
            <a:ahLst/>
            <a:cxnLst/>
            <a:rect l="l" t="t" r="r" b="b"/>
            <a:pathLst>
              <a:path w="6381996" h="2177856">
                <a:moveTo>
                  <a:pt x="6381996" y="0"/>
                </a:moveTo>
                <a:lnTo>
                  <a:pt x="0" y="0"/>
                </a:lnTo>
                <a:lnTo>
                  <a:pt x="0" y="2177856"/>
                </a:lnTo>
                <a:lnTo>
                  <a:pt x="6381996" y="2177856"/>
                </a:lnTo>
                <a:lnTo>
                  <a:pt x="6381996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106114" y="5527283"/>
            <a:ext cx="4254664" cy="1451904"/>
          </a:xfrm>
          <a:custGeom>
            <a:avLst/>
            <a:gdLst/>
            <a:ahLst/>
            <a:cxnLst/>
            <a:rect l="l" t="t" r="r" b="b"/>
            <a:pathLst>
              <a:path w="6381996" h="2177856">
                <a:moveTo>
                  <a:pt x="0" y="0"/>
                </a:moveTo>
                <a:lnTo>
                  <a:pt x="6381996" y="0"/>
                </a:lnTo>
                <a:lnTo>
                  <a:pt x="6381996" y="2177856"/>
                </a:lnTo>
                <a:lnTo>
                  <a:pt x="0" y="21778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-168778" y="792269"/>
            <a:ext cx="12360778" cy="441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oiny"/>
                <a:cs typeface="Times New Roman" panose="02020603050405020304" pitchFamily="18" charset="0"/>
                <a:sym typeface="Coiny"/>
              </a:rPr>
              <a:t>MÔN: TOÁN</a:t>
            </a:r>
          </a:p>
          <a:p>
            <a:pPr algn="ctr">
              <a:lnSpc>
                <a:spcPts val="8587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oiny"/>
                <a:cs typeface="Times New Roman" panose="02020603050405020304" pitchFamily="18" charset="0"/>
                <a:sym typeface="Coiny"/>
              </a:rPr>
              <a:t>BÀI 71 : ÔN TẬP HÌNH HỌC (TIẾT 3)</a:t>
            </a:r>
          </a:p>
          <a:p>
            <a:pPr algn="ctr">
              <a:lnSpc>
                <a:spcPts val="8587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oiny"/>
                <a:cs typeface="Times New Roman" panose="02020603050405020304" pitchFamily="18" charset="0"/>
                <a:sym typeface="Coiny"/>
              </a:rPr>
              <a:t>GIÁO VIÊN: LÊ THỊ HẠNH</a:t>
            </a:r>
          </a:p>
          <a:p>
            <a:pPr algn="ctr">
              <a:lnSpc>
                <a:spcPts val="8587"/>
              </a:lnSpc>
            </a:pPr>
            <a:endParaRPr lang="en-US" sz="6134" dirty="0">
              <a:solidFill>
                <a:srgbClr val="FFFFFF"/>
              </a:solidFill>
              <a:latin typeface="Coiny"/>
              <a:ea typeface="Coiny"/>
              <a:cs typeface="Coiny"/>
              <a:sym typeface="Coiny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066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53435-FEF2-309E-4411-701909D87F8E}"/>
              </a:ext>
            </a:extLst>
          </p:cNvPr>
          <p:cNvSpPr txBox="1"/>
          <p:nvPr/>
        </p:nvSpPr>
        <p:spPr>
          <a:xfrm>
            <a:off x="1031358" y="839972"/>
            <a:ext cx="99095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ctr">
              <a:buAutoNum type="alphaLcParenR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hình lập phương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5 x 4 = 100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hình hộp chữ nhật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(8,5 + 4) x 2 x 4 = 100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b)Diện tích toàn phần của hình lập phương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x 5 x 6 = 150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toàn phần của hình hộp chữ nhật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 + 8,5 x 4 x 2 = 168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Vì 168 &gt; 150 nên diện tích toàn phần của khối gỗ hình hộp chữ nhật lớn hơn và lớn hơn 168 – 150 = 18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 ta quét vôi xung quanh tường và trần một phòng họp cao 4 m. chiều rộng 6m, chiều dài 8 m. Hỏi diện tích cần quét vôi là bao nhiêu mét vuông, biết tất cả các cửa của phòng họp có tổng diện tích là 6</a:t>
            </a:r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m².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A17D93-3611-D8A9-C1D2-93F8F0509402}"/>
              </a:ext>
            </a:extLst>
          </p:cNvPr>
          <p:cNvSpPr txBox="1"/>
          <p:nvPr/>
        </p:nvSpPr>
        <p:spPr>
          <a:xfrm>
            <a:off x="1212111" y="2402958"/>
            <a:ext cx="9909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phòng họp là: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(8 + 6) x 2 x 4 = 112 (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trần phòng học là: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6 = 48 (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cần quét vôi là: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112 + 48 – 6,5 = 153,5 (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 số: 153,5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30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709989"/>
            <a:ext cx="9461812" cy="2371550"/>
          </a:xfrm>
          <a:prstGeom prst="rect">
            <a:avLst/>
          </a:prstGeom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64E0511-7021-C222-0209-7B97DF80C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008" y="173405"/>
            <a:ext cx="1416856" cy="14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444FB7-0B5C-C2ED-EF69-C55A174C64E4}"/>
              </a:ext>
            </a:extLst>
          </p:cNvPr>
          <p:cNvSpPr txBox="1"/>
          <p:nvPr/>
        </p:nvSpPr>
        <p:spPr>
          <a:xfrm>
            <a:off x="680482" y="1265275"/>
            <a:ext cx="10792047" cy="295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xếp 27 khối gỗ lập phương nhỏ thành một khối lập phương lớn rồi sơn tất có các mặt của khối lập phương lớn đó như hình vẽ.</a:t>
            </a:r>
          </a:p>
          <a:p>
            <a:pPr lvl="0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Số khối lập phương nhỏ được sơn 3 mặt là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</a:p>
          <a:p>
            <a:pPr lvl="0">
              <a:lnSpc>
                <a:spcPct val="150000"/>
              </a:lnSpc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Số khối lập phương nhỏ được sơn 2 mặt là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CE9A05C-CE35-70B6-E758-0A77A1FC7432}"/>
              </a:ext>
            </a:extLst>
          </p:cNvPr>
          <p:cNvSpPr/>
          <p:nvPr/>
        </p:nvSpPr>
        <p:spPr>
          <a:xfrm>
            <a:off x="8601738" y="2870791"/>
            <a:ext cx="616689" cy="4997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3CEF830-8641-011D-79B0-9217C1460730}"/>
              </a:ext>
            </a:extLst>
          </p:cNvPr>
          <p:cNvSpPr/>
          <p:nvPr/>
        </p:nvSpPr>
        <p:spPr>
          <a:xfrm>
            <a:off x="8623003" y="3615070"/>
            <a:ext cx="616689" cy="4997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50DEB-7ECA-D84A-6D54-58DD2DFA8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805" y="4190877"/>
            <a:ext cx="3903588" cy="244417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323BB9E-859D-F2B3-5714-15D39410CC68}"/>
              </a:ext>
            </a:extLst>
          </p:cNvPr>
          <p:cNvSpPr/>
          <p:nvPr/>
        </p:nvSpPr>
        <p:spPr>
          <a:xfrm>
            <a:off x="8584017" y="2874336"/>
            <a:ext cx="634411" cy="49973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C8AE1D-1EBC-8F5D-5235-7DC419B272B6}"/>
              </a:ext>
            </a:extLst>
          </p:cNvPr>
          <p:cNvSpPr/>
          <p:nvPr/>
        </p:nvSpPr>
        <p:spPr>
          <a:xfrm>
            <a:off x="8605282" y="3604437"/>
            <a:ext cx="687574" cy="5351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82559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3" grpId="0"/>
      <p:bldP spid="4" grpId="0" animBg="1"/>
      <p:bldP spid="6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804" y="497552"/>
            <a:ext cx="9498391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01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51796"/>
            <a:ext cx="9461812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50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15790" y="1162774"/>
            <a:ext cx="5986791" cy="4511431"/>
            <a:chOff x="4815790" y="1162774"/>
            <a:chExt cx="5986791" cy="451143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15790" y="1162774"/>
              <a:ext cx="5986791" cy="4511431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399450" y="2141216"/>
              <a:ext cx="5097517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r>
                <a:rPr lang="vi-VN" sz="3200" b="1" i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hắc lại công thức tính diện tích xung quanh, diện tích toàn phần và thể tích của hình lập phương, hình hộp chữ nhật.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6" name="Graphic 8">
            <a:extLst>
              <a:ext uri="{FF2B5EF4-FFF2-40B4-BE49-F238E27FC236}">
                <a16:creationId xmlns:a16="http://schemas.microsoft.com/office/drawing/2014/main" id="{1317CB79-41F5-E41D-EA7E-AD2332960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79525" y="1032145"/>
            <a:ext cx="3030479" cy="52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472" y="2916676"/>
            <a:ext cx="6516634" cy="4344423"/>
          </a:xfrm>
          <a:prstGeom prst="rect">
            <a:avLst/>
          </a:prstGeom>
        </p:spPr>
      </p:pic>
      <p:pic>
        <p:nvPicPr>
          <p:cNvPr id="5" name="Picture 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D694DE0-EF5B-B7F6-07D8-7B8BD07D61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7008" y="173405"/>
            <a:ext cx="1416856" cy="14168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8764023-49E0-434D-5FBC-9AE67476F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7840" y="1507826"/>
            <a:ext cx="9238583" cy="1937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BCA976-817A-B549-B192-B34045793C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6920" y="3177878"/>
            <a:ext cx="2249619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683" y="2934260"/>
            <a:ext cx="6516634" cy="43444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94" y="645425"/>
            <a:ext cx="9461812" cy="238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0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Hoàn thành công thức tính diện tính và thể tích hình hộp chữ nhật, hình l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ập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phương.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96482A-0882-B5A2-7F42-1B7FA40DD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888" y="1863420"/>
            <a:ext cx="10074792" cy="4423079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74D23CC-1518-B9C1-5AE1-0B15456623CE}"/>
              </a:ext>
            </a:extLst>
          </p:cNvPr>
          <p:cNvSpPr/>
          <p:nvPr/>
        </p:nvSpPr>
        <p:spPr>
          <a:xfrm>
            <a:off x="9005777" y="2115879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9E26FAC-2AD3-BA2E-75DE-E4B8DC0A2F22}"/>
              </a:ext>
            </a:extLst>
          </p:cNvPr>
          <p:cNvSpPr/>
          <p:nvPr/>
        </p:nvSpPr>
        <p:spPr>
          <a:xfrm>
            <a:off x="9898912" y="2743200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602136-8FB2-7CD8-44CB-05F821CDC201}"/>
              </a:ext>
            </a:extLst>
          </p:cNvPr>
          <p:cNvSpPr/>
          <p:nvPr/>
        </p:nvSpPr>
        <p:spPr>
          <a:xfrm>
            <a:off x="8176437" y="4306186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1FD8165-3901-6072-3D8E-3F7DDE1880E2}"/>
              </a:ext>
            </a:extLst>
          </p:cNvPr>
          <p:cNvSpPr/>
          <p:nvPr/>
        </p:nvSpPr>
        <p:spPr>
          <a:xfrm>
            <a:off x="6826102" y="4976038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E8D6D7-2829-E549-8DF5-85D183DA8CA1}"/>
              </a:ext>
            </a:extLst>
          </p:cNvPr>
          <p:cNvSpPr/>
          <p:nvPr/>
        </p:nvSpPr>
        <p:spPr>
          <a:xfrm>
            <a:off x="7634176" y="4954773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33EA4BC-310C-E226-F73E-6A11438C9EE2}"/>
              </a:ext>
            </a:extLst>
          </p:cNvPr>
          <p:cNvSpPr/>
          <p:nvPr/>
        </p:nvSpPr>
        <p:spPr>
          <a:xfrm>
            <a:off x="5699051" y="5582094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E5DCB8-689E-B251-40C8-AE76EF8CF951}"/>
              </a:ext>
            </a:extLst>
          </p:cNvPr>
          <p:cNvSpPr/>
          <p:nvPr/>
        </p:nvSpPr>
        <p:spPr>
          <a:xfrm>
            <a:off x="6549655" y="5592727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F07710-C2F4-6AFD-05E0-882DA29F84A2}"/>
              </a:ext>
            </a:extLst>
          </p:cNvPr>
          <p:cNvSpPr/>
          <p:nvPr/>
        </p:nvSpPr>
        <p:spPr>
          <a:xfrm>
            <a:off x="7347097" y="5624625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a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7A8C456-2D4B-D67C-29F8-005DE82F2F0D}"/>
              </a:ext>
            </a:extLst>
          </p:cNvPr>
          <p:cNvSpPr/>
          <p:nvPr/>
        </p:nvSpPr>
        <p:spPr>
          <a:xfrm>
            <a:off x="6889898" y="3434317"/>
            <a:ext cx="510363" cy="4359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2106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 diện tích xung quanh và diện tích toàn phần một thùng hàng dạng hình hộp chữ nhật với kích thước như hình bên.</a:t>
            </a:r>
            <a:endParaRPr lang="en-US" sz="28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Tính diện tích xung quanh và diện tích toàn phần một </a:t>
            </a:r>
            <a:r>
              <a:rPr lang="en-US" sz="2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ru-bích hình lập phương có cạnh 8,5 cm.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143997-343C-6107-CA27-3BD0F5BF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557" y="2870791"/>
            <a:ext cx="3367367" cy="339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7BB617-817D-5E25-5D03-916D76829E9A}"/>
              </a:ext>
            </a:extLst>
          </p:cNvPr>
          <p:cNvSpPr txBox="1"/>
          <p:nvPr/>
        </p:nvSpPr>
        <p:spPr>
          <a:xfrm>
            <a:off x="1212112" y="733647"/>
            <a:ext cx="97181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indent="-342900" algn="ctr">
              <a:buAutoNum type="alphaLcParenR"/>
            </a:pP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xung quanh của thùng hàng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 + 3,5) x 2 x 4 = 76 (d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một mặt đáy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x 3,5 = 21 (d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toàn phần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76 + 21 x 2 = 118 (d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Diện tích xung quanh của khối ru-bích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8,5 x 8,5 x 4 = 289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Diện tích toàn phần của khối ru-bích là: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8,5 x 8,5 x 6 = 433,5 (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 số: a) 76 dm2; 118 d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289 cm2; 433,5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8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4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9AD3899C-6131-6E22-43E8-02E4817E018A}"/>
              </a:ext>
            </a:extLst>
          </p:cNvPr>
          <p:cNvSpPr/>
          <p:nvPr/>
        </p:nvSpPr>
        <p:spPr>
          <a:xfrm>
            <a:off x="882502" y="584791"/>
            <a:ext cx="669851" cy="606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F42F66-3A6E-E5CE-5B9B-A11B40735A21}"/>
              </a:ext>
            </a:extLst>
          </p:cNvPr>
          <p:cNvSpPr txBox="1"/>
          <p:nvPr/>
        </p:nvSpPr>
        <p:spPr>
          <a:xfrm>
            <a:off x="1562985" y="531628"/>
            <a:ext cx="9548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Khối gỗ hình lập phương A và khối gỗ hình hộp chữ nhật B có kích thước như hình dưới đây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3B684-A2C9-75FF-4FFB-FB0FD9D3B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086" y="1769878"/>
            <a:ext cx="6619875" cy="255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E9D7B3-6A3B-6592-BCEB-9CCC1E592026}"/>
              </a:ext>
            </a:extLst>
          </p:cNvPr>
          <p:cNvSpPr txBox="1"/>
          <p:nvPr/>
        </p:nvSpPr>
        <p:spPr>
          <a:xfrm>
            <a:off x="1467293" y="4465674"/>
            <a:ext cx="93779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 diện tích xung quanh của mỗi khối gỗ</a:t>
            </a:r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28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28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 tích toàn phần của khối gỗ nào lớn hơn và lớn hơn bao nhiêu xăng-ti-mét vuông?</a:t>
            </a:r>
          </a:p>
        </p:txBody>
      </p:sp>
    </p:spTree>
    <p:extLst>
      <p:ext uri="{BB962C8B-B14F-4D97-AF65-F5344CB8AC3E}">
        <p14:creationId xmlns:p14="http://schemas.microsoft.com/office/powerpoint/2010/main" val="38604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A38637-22C9-43D7-90A2-9D0409CF0F1E}:4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608</Words>
  <Application>Microsoft Office PowerPoint</Application>
  <PresentationFormat>Widescreen</PresentationFormat>
  <Paragraphs>65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Coiny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Minh Ngọc Bùi</cp:lastModifiedBy>
  <cp:revision>96</cp:revision>
  <dcterms:created xsi:type="dcterms:W3CDTF">2024-10-11T14:48:55Z</dcterms:created>
  <dcterms:modified xsi:type="dcterms:W3CDTF">2025-05-11T13:30:44Z</dcterms:modified>
</cp:coreProperties>
</file>