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423" r:id="rId2"/>
    <p:sldId id="4417" r:id="rId3"/>
    <p:sldId id="320" r:id="rId4"/>
    <p:sldId id="327" r:id="rId5"/>
    <p:sldId id="324" r:id="rId6"/>
    <p:sldId id="4419" r:id="rId7"/>
    <p:sldId id="4420" r:id="rId8"/>
    <p:sldId id="4421" r:id="rId9"/>
    <p:sldId id="4422" r:id="rId10"/>
    <p:sldId id="4413" r:id="rId11"/>
    <p:sldId id="300" r:id="rId12"/>
    <p:sldId id="3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24" autoAdjust="0"/>
  </p:normalViewPr>
  <p:slideViewPr>
    <p:cSldViewPr snapToGrid="0">
      <p:cViewPr varScale="1">
        <p:scale>
          <a:sx n="55" d="100"/>
          <a:sy n="55" d="100"/>
        </p:scale>
        <p:origin x="109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EF7EE-97C4-40E1-9997-50F54AA64C2F}"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FB42-B208-4215-9A83-C28E1B9F6CF9}" type="slidenum">
              <a:rPr lang="en-US" smtClean="0"/>
              <a:t>‹#›</a:t>
            </a:fld>
            <a:endParaRPr lang="en-US"/>
          </a:p>
        </p:txBody>
      </p:sp>
    </p:spTree>
    <p:extLst>
      <p:ext uri="{BB962C8B-B14F-4D97-AF65-F5344CB8AC3E}">
        <p14:creationId xmlns:p14="http://schemas.microsoft.com/office/powerpoint/2010/main" val="9248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52372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6271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463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BB91B81-12F9-1D53-B4A4-ECA1B15E360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25B60838-63A3-5A3E-0A94-05AC2B2DEFA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87062" y="81095"/>
            <a:ext cx="1371959" cy="1371959"/>
          </a:xfrm>
          <a:prstGeom prst="rect">
            <a:avLst/>
          </a:prstGeom>
        </p:spPr>
      </p:pic>
    </p:spTree>
    <p:extLst>
      <p:ext uri="{BB962C8B-B14F-4D97-AF65-F5344CB8AC3E}">
        <p14:creationId xmlns:p14="http://schemas.microsoft.com/office/powerpoint/2010/main" val="119649342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4411464"/>
          </a:xfrm>
          <a:prstGeom prst="rect">
            <a:avLst/>
          </a:prstGeom>
        </p:spPr>
        <p:txBody>
          <a:bodyPr wrap="square" lIns="0" tIns="0" rIns="0" bIns="0" rtlCol="0" anchor="t">
            <a:spAutoFit/>
          </a:bodyPr>
          <a:lstStyle/>
          <a:p>
            <a:pPr algn="ctr">
              <a:lnSpc>
                <a:spcPts val="8587"/>
              </a:lnSpc>
            </a:pPr>
            <a:r>
              <a:rPr lang="en-US" sz="5400" b="1" dirty="0">
                <a:solidFill>
                  <a:srgbClr val="FF0000"/>
                </a:solidFill>
                <a:latin typeface="Times New Roman" panose="02020603050405020304" pitchFamily="18" charset="0"/>
                <a:ea typeface="Coiny"/>
                <a:cs typeface="Times New Roman" panose="02020603050405020304" pitchFamily="18" charset="0"/>
                <a:sym typeface="Coiny"/>
              </a:rPr>
              <a:t>MÔN : TOÁN</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BÀI 71 : ÔN TẬP HÌNH HỌC (TIẾT 4)</a:t>
            </a:r>
          </a:p>
          <a:p>
            <a:pPr algn="ctr">
              <a:lnSpc>
                <a:spcPts val="8587"/>
              </a:lnSpc>
            </a:pPr>
            <a:r>
              <a:rPr lang="en-US" sz="4000" b="1" dirty="0">
                <a:solidFill>
                  <a:srgbClr val="FF0000"/>
                </a:solidFill>
                <a:latin typeface="Times New Roman" panose="02020603050405020304" pitchFamily="18" charset="0"/>
                <a:ea typeface="Coiny"/>
                <a:cs typeface="Times New Roman" panose="02020603050405020304" pitchFamily="18" charset="0"/>
                <a:sym typeface="Coiny"/>
              </a:rPr>
              <a:t>GIÁO VIÊN</a:t>
            </a:r>
            <a:r>
              <a:rPr lang="en-US" sz="4000" b="1">
                <a:solidFill>
                  <a:srgbClr val="FF0000"/>
                </a:solidFill>
                <a:latin typeface="Times New Roman" panose="02020603050405020304" pitchFamily="18" charset="0"/>
                <a:ea typeface="Coiny"/>
                <a:cs typeface="Times New Roman" panose="02020603050405020304" pitchFamily="18" charset="0"/>
                <a:sym typeface="Coiny"/>
              </a:rPr>
              <a:t>: ĐÀO THỊ MAI</a:t>
            </a:r>
            <a:endParaRPr lang="en-US" sz="4000" b="1" dirty="0">
              <a:solidFill>
                <a:srgbClr val="FF0000"/>
              </a:solidFill>
              <a:latin typeface="Times New Roman" panose="02020603050405020304" pitchFamily="18" charset="0"/>
              <a:ea typeface="Coiny"/>
              <a:cs typeface="Times New Roman" panose="02020603050405020304" pitchFamily="18" charset="0"/>
              <a:sym typeface="Coiny"/>
            </a:endParaRP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1610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DFFCE72-8890-8C5A-F5F8-84D7F5EACD92}"/>
              </a:ext>
            </a:extLst>
          </p:cNvPr>
          <p:cNvSpPr txBox="1"/>
          <p:nvPr/>
        </p:nvSpPr>
        <p:spPr>
          <a:xfrm>
            <a:off x="777240" y="365760"/>
            <a:ext cx="10424160" cy="6063198"/>
          </a:xfrm>
          <a:prstGeom prst="rect">
            <a:avLst/>
          </a:prstGeom>
          <a:noFill/>
        </p:spPr>
        <p:txBody>
          <a:bodyPr wrap="square" rtlCol="0">
            <a:spAutoFit/>
          </a:bodyPr>
          <a:lstStyle/>
          <a:p>
            <a:pPr algn="ctr"/>
            <a:r>
              <a:rPr lang="vi-VN" sz="2400" dirty="0">
                <a:solidFill>
                  <a:srgbClr val="FF0000"/>
                </a:solidFill>
                <a:latin typeface="Cambria" panose="02040503050406030204" pitchFamily="18" charset="0"/>
                <a:ea typeface="Cambria" panose="02040503050406030204" pitchFamily="18" charset="0"/>
              </a:rPr>
              <a:t>Cạnh hình lập phương sau khi tăng lên 2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2 = 6 (cm)</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6 = 54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Diện tích toàn phần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54 = 4 (lần)</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ban đầu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3 x 3 x 3 = 27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của hình lập phương lúc sau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6 x 6 x 6  = 216 (c</a:t>
            </a:r>
            <a:r>
              <a:rPr lang="en-US" sz="2400" dirty="0">
                <a:solidFill>
                  <a:srgbClr val="FF0000"/>
                </a:solidFill>
                <a:latin typeface="Cambria" panose="02040503050406030204" pitchFamily="18" charset="0"/>
                <a:ea typeface="Cambria" panose="02040503050406030204" pitchFamily="18" charset="0"/>
              </a:rPr>
              <a:t>m</a:t>
            </a:r>
            <a:r>
              <a:rPr lang="en-US" sz="2400" baseline="30000" dirty="0">
                <a:solidFill>
                  <a:srgbClr val="FF0000"/>
                </a:solidFill>
                <a:latin typeface="Cambria" panose="02040503050406030204" pitchFamily="18" charset="0"/>
                <a:ea typeface="Cambria" panose="02040503050406030204" pitchFamily="18" charset="0"/>
              </a:rPr>
              <a:t>2</a:t>
            </a:r>
            <a:r>
              <a:rPr lang="vi-VN" sz="2400" dirty="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Thể tích hình lập phương tăng lên số lần là:</a:t>
            </a:r>
            <a:endParaRPr lang="en-US" sz="2400" dirty="0">
              <a:solidFill>
                <a:srgbClr val="FF0000"/>
              </a:solidFill>
              <a:latin typeface="Cambria" panose="02040503050406030204" pitchFamily="18" charset="0"/>
              <a:ea typeface="Cambria" panose="02040503050406030204" pitchFamily="18" charset="0"/>
            </a:endParaRPr>
          </a:p>
          <a:p>
            <a:pPr algn="ctr"/>
            <a:r>
              <a:rPr lang="vi-VN" sz="2400" dirty="0">
                <a:solidFill>
                  <a:srgbClr val="FF0000"/>
                </a:solidFill>
                <a:latin typeface="Cambria" panose="02040503050406030204" pitchFamily="18" charset="0"/>
                <a:ea typeface="Cambria" panose="02040503050406030204" pitchFamily="18" charset="0"/>
              </a:rPr>
              <a:t>216 : 27= 8 (lần)</a:t>
            </a:r>
            <a:endParaRPr lang="en-US" sz="2400" dirty="0">
              <a:solidFill>
                <a:srgbClr val="FF0000"/>
              </a:solidFill>
              <a:latin typeface="Cambria" panose="02040503050406030204" pitchFamily="18" charset="0"/>
              <a:ea typeface="Cambria" panose="02040503050406030204" pitchFamily="18" charset="0"/>
            </a:endParaRPr>
          </a:p>
          <a:p>
            <a:pPr marL="342900" indent="-342900" algn="just">
              <a:buAutoNum type="alphaLcParenR"/>
            </a:pPr>
            <a:r>
              <a:rPr lang="vi-VN" sz="2400" b="1" dirty="0">
                <a:solidFill>
                  <a:srgbClr val="FF0000"/>
                </a:solidFill>
                <a:latin typeface="Cambria" panose="02040503050406030204" pitchFamily="18" charset="0"/>
                <a:ea typeface="Cambria" panose="02040503050406030204" pitchFamily="18" charset="0"/>
              </a:rPr>
              <a:t>Diện tích toàn phần hình lập phương tăng lên 4 lần.</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b="1" dirty="0">
                <a:solidFill>
                  <a:srgbClr val="FF0000"/>
                </a:solidFill>
                <a:latin typeface="Cambria" panose="02040503050406030204" pitchFamily="18" charset="0"/>
                <a:ea typeface="Cambria" panose="02040503050406030204" pitchFamily="18" charset="0"/>
              </a:rPr>
              <a:t>b) Thể tích hình lập phương tăng lên 8 lần.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7180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şļïdê">
            <a:extLst>
              <a:ext uri="{FF2B5EF4-FFF2-40B4-BE49-F238E27FC236}">
                <a16:creationId xmlns:a16="http://schemas.microsoft.com/office/drawing/2014/main" id="{5048C95B-C820-4827-9D9A-36366EA7C004}"/>
              </a:ext>
            </a:extLst>
          </p:cNvPr>
          <p:cNvSpPr/>
          <p:nvPr/>
        </p:nvSpPr>
        <p:spPr>
          <a:xfrm flipH="1">
            <a:off x="6096000" y="2678667"/>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3" name="îS1íḋe">
            <a:extLst>
              <a:ext uri="{FF2B5EF4-FFF2-40B4-BE49-F238E27FC236}">
                <a16:creationId xmlns:a16="http://schemas.microsoft.com/office/drawing/2014/main" id="{D15CEFA9-0B59-4C42-BB66-0D6081B939AE}"/>
              </a:ext>
            </a:extLst>
          </p:cNvPr>
          <p:cNvSpPr/>
          <p:nvPr/>
        </p:nvSpPr>
        <p:spPr>
          <a:xfrm flipH="1">
            <a:off x="10873569" y="3117434"/>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solidFill>
            <a:schemeClr val="tx1">
              <a:lumMod val="50000"/>
              <a:lumOff val="50000"/>
            </a:schemeClr>
          </a:solidFill>
          <a:ln w="12700" cap="flat">
            <a:noFill/>
            <a:miter lim="400000"/>
          </a:ln>
          <a:effectLst/>
        </p:spPr>
        <p:txBody>
          <a:bodyPr wrap="square" lIns="91440" tIns="45720" rIns="91440" bIns="45720" numCol="1" anchor="ctr">
            <a:normAutofit fontScale="8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4" name="îṩḻíḓê">
            <a:extLst>
              <a:ext uri="{FF2B5EF4-FFF2-40B4-BE49-F238E27FC236}">
                <a16:creationId xmlns:a16="http://schemas.microsoft.com/office/drawing/2014/main" id="{AF2FC814-FC21-478F-B7D1-3DF4E7FBAA54}"/>
              </a:ext>
            </a:extLst>
          </p:cNvPr>
          <p:cNvSpPr/>
          <p:nvPr/>
        </p:nvSpPr>
        <p:spPr>
          <a:xfrm flipH="1">
            <a:off x="6341885" y="2820305"/>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01</a:t>
            </a:r>
            <a:endParaRPr kumimoji="0" sz="2400" b="1"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5" name="îṥļïḑè">
            <a:extLst>
              <a:ext uri="{FF2B5EF4-FFF2-40B4-BE49-F238E27FC236}">
                <a16:creationId xmlns:a16="http://schemas.microsoft.com/office/drawing/2014/main" id="{2615EEC3-B3B3-49E5-9B35-385636425C3A}"/>
              </a:ext>
            </a:extLst>
          </p:cNvPr>
          <p:cNvSpPr/>
          <p:nvPr/>
        </p:nvSpPr>
        <p:spPr>
          <a:xfrm flipH="1">
            <a:off x="7058189" y="2784360"/>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35" name="ïsḻíḍe">
            <a:extLst>
              <a:ext uri="{FF2B5EF4-FFF2-40B4-BE49-F238E27FC236}">
                <a16:creationId xmlns:a16="http://schemas.microsoft.com/office/drawing/2014/main" id="{923804C8-6D77-452F-9061-5F9D702E0173}"/>
              </a:ext>
            </a:extLst>
          </p:cNvPr>
          <p:cNvSpPr txBox="1"/>
          <p:nvPr/>
        </p:nvSpPr>
        <p:spPr bwMode="auto">
          <a:xfrm flipH="1">
            <a:off x="7726016" y="3064588"/>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Hoàn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thành</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tập</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7" name="iṡ1îḑè">
            <a:extLst>
              <a:ext uri="{FF2B5EF4-FFF2-40B4-BE49-F238E27FC236}">
                <a16:creationId xmlns:a16="http://schemas.microsoft.com/office/drawing/2014/main" id="{9913E9F4-A232-4462-9AE5-9BB84555F952}"/>
              </a:ext>
            </a:extLst>
          </p:cNvPr>
          <p:cNvSpPr/>
          <p:nvPr/>
        </p:nvSpPr>
        <p:spPr>
          <a:xfrm flipH="1">
            <a:off x="6096000" y="4613874"/>
            <a:ext cx="4996160" cy="1308539"/>
          </a:xfrm>
          <a:custGeom>
            <a:avLst/>
            <a:gdLst/>
            <a:ahLst/>
            <a:cxnLst>
              <a:cxn ang="0">
                <a:pos x="wd2" y="hd2"/>
              </a:cxn>
              <a:cxn ang="5400000">
                <a:pos x="wd2" y="hd2"/>
              </a:cxn>
              <a:cxn ang="10800000">
                <a:pos x="wd2" y="hd2"/>
              </a:cxn>
              <a:cxn ang="16200000">
                <a:pos x="wd2" y="hd2"/>
              </a:cxn>
            </a:cxnLst>
            <a:rect l="0" t="0" r="r" b="b"/>
            <a:pathLst>
              <a:path w="21600" h="21600" extrusionOk="0">
                <a:moveTo>
                  <a:pt x="8" y="7053"/>
                </a:moveTo>
                <a:lnTo>
                  <a:pt x="1857" y="0"/>
                </a:lnTo>
                <a:lnTo>
                  <a:pt x="18828" y="0"/>
                </a:lnTo>
                <a:lnTo>
                  <a:pt x="21600" y="10843"/>
                </a:lnTo>
                <a:lnTo>
                  <a:pt x="18751" y="21600"/>
                </a:lnTo>
                <a:lnTo>
                  <a:pt x="1831" y="21600"/>
                </a:lnTo>
                <a:lnTo>
                  <a:pt x="0" y="14446"/>
                </a:lnTo>
                <a:lnTo>
                  <a:pt x="8" y="7053"/>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18" name="íṩḻiḍe">
            <a:extLst>
              <a:ext uri="{FF2B5EF4-FFF2-40B4-BE49-F238E27FC236}">
                <a16:creationId xmlns:a16="http://schemas.microsoft.com/office/drawing/2014/main" id="{21531383-16E0-4C53-A290-1D7789339C58}"/>
              </a:ext>
            </a:extLst>
          </p:cNvPr>
          <p:cNvSpPr/>
          <p:nvPr/>
        </p:nvSpPr>
        <p:spPr>
          <a:xfrm flipH="1">
            <a:off x="10873569" y="5052641"/>
            <a:ext cx="223612" cy="431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834"/>
                </a:lnTo>
                <a:lnTo>
                  <a:pt x="1088" y="0"/>
                </a:lnTo>
                <a:lnTo>
                  <a:pt x="0" y="21600"/>
                </a:lnTo>
                <a:close/>
              </a:path>
            </a:pathLst>
          </a:custGeom>
          <a:gradFill>
            <a:gsLst>
              <a:gs pos="0">
                <a:srgbClr val="564A94">
                  <a:alpha val="0"/>
                </a:srgbClr>
              </a:gs>
              <a:gs pos="100000">
                <a:srgbClr val="D09E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19" name="ïSḷiḓe">
            <a:extLst>
              <a:ext uri="{FF2B5EF4-FFF2-40B4-BE49-F238E27FC236}">
                <a16:creationId xmlns:a16="http://schemas.microsoft.com/office/drawing/2014/main" id="{2C477A07-2EDD-4A22-A7AC-93A30BB87240}"/>
              </a:ext>
            </a:extLst>
          </p:cNvPr>
          <p:cNvSpPr/>
          <p:nvPr/>
        </p:nvSpPr>
        <p:spPr>
          <a:xfrm flipH="1">
            <a:off x="6341885" y="4755511"/>
            <a:ext cx="1019328" cy="1025264"/>
          </a:xfrm>
          <a:custGeom>
            <a:avLst/>
            <a:gdLst/>
            <a:ahLst/>
            <a:cxnLst>
              <a:cxn ang="0">
                <a:pos x="wd2" y="hd2"/>
              </a:cxn>
              <a:cxn ang="5400000">
                <a:pos x="wd2" y="hd2"/>
              </a:cxn>
              <a:cxn ang="10800000">
                <a:pos x="wd2" y="hd2"/>
              </a:cxn>
              <a:cxn ang="16200000">
                <a:pos x="wd2" y="hd2"/>
              </a:cxn>
            </a:cxnLst>
            <a:rect l="0" t="0" r="r" b="b"/>
            <a:pathLst>
              <a:path w="21600" h="21600" extrusionOk="0">
                <a:moveTo>
                  <a:pt x="0" y="10807"/>
                </a:moveTo>
                <a:lnTo>
                  <a:pt x="10690" y="0"/>
                </a:lnTo>
                <a:lnTo>
                  <a:pt x="21600" y="10896"/>
                </a:lnTo>
                <a:lnTo>
                  <a:pt x="10740" y="21600"/>
                </a:lnTo>
                <a:lnTo>
                  <a:pt x="0" y="108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rPr>
              <a:t>02</a:t>
            </a:r>
            <a:endParaRPr kumimoji="0" sz="2400" b="0" i="0" u="none" strike="noStrike" kern="1200" cap="none" spc="0" normalizeH="0" baseline="0" noProof="0" dirty="0">
              <a:ln>
                <a:noFill/>
              </a:ln>
              <a:solidFill>
                <a:prstClr val="white"/>
              </a:solidFill>
              <a:effectLst/>
              <a:uLnTx/>
              <a:uFillTx/>
              <a:latin typeface="仓耳玄三M W05" panose="02020400000000000000" pitchFamily="18" charset="-122"/>
              <a:ea typeface="+mn-ea"/>
              <a:cs typeface="+mn-cs"/>
            </a:endParaRPr>
          </a:p>
        </p:txBody>
      </p:sp>
      <p:sp>
        <p:nvSpPr>
          <p:cNvPr id="20" name="ïṡľiḍè">
            <a:extLst>
              <a:ext uri="{FF2B5EF4-FFF2-40B4-BE49-F238E27FC236}">
                <a16:creationId xmlns:a16="http://schemas.microsoft.com/office/drawing/2014/main" id="{49810BE9-3A4C-465B-B8B7-5A30DF0178D0}"/>
              </a:ext>
            </a:extLst>
          </p:cNvPr>
          <p:cNvSpPr/>
          <p:nvPr/>
        </p:nvSpPr>
        <p:spPr>
          <a:xfrm flipH="1">
            <a:off x="7058189" y="4719567"/>
            <a:ext cx="577543" cy="1097153"/>
          </a:xfrm>
          <a:custGeom>
            <a:avLst/>
            <a:gdLst/>
            <a:ahLst/>
            <a:cxnLst>
              <a:cxn ang="0">
                <a:pos x="wd2" y="hd2"/>
              </a:cxn>
              <a:cxn ang="5400000">
                <a:pos x="wd2" y="hd2"/>
              </a:cxn>
              <a:cxn ang="10800000">
                <a:pos x="wd2" y="hd2"/>
              </a:cxn>
              <a:cxn ang="16200000">
                <a:pos x="wd2" y="hd2"/>
              </a:cxn>
            </a:cxnLst>
            <a:rect l="0" t="0" r="r" b="b"/>
            <a:pathLst>
              <a:path w="21600" h="21600" extrusionOk="0">
                <a:moveTo>
                  <a:pt x="21052" y="0"/>
                </a:moveTo>
                <a:lnTo>
                  <a:pt x="0" y="10594"/>
                </a:lnTo>
                <a:lnTo>
                  <a:pt x="21600" y="21600"/>
                </a:lnTo>
              </a:path>
            </a:pathLst>
          </a:custGeom>
          <a:noFill/>
          <a:ln w="25400" cap="rnd">
            <a:solidFill>
              <a:schemeClr val="tx1">
                <a:lumMod val="50000"/>
                <a:lumOff val="50000"/>
              </a:schemeClr>
            </a:solidFill>
            <a:custDash>
              <a:ds d="100000" sp="200000"/>
            </a:custDash>
            <a:round/>
          </a:ln>
          <a:effectLst/>
        </p:spPr>
        <p:txBody>
          <a:bodyPr wrap="square" lIns="91440" tIns="45720" rIns="91440" bIns="45720" numCol="1"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sz="3200" cap="none">
                <a:solidFill>
                  <a:srgbClr val="000000"/>
                </a:solidFill>
              </a:defRPr>
            </a:pPr>
            <a:endParaRPr kumimoji="0" sz="3200" b="0" i="0" u="none" strike="noStrike" kern="1200" cap="none" spc="0" normalizeH="0" baseline="0" noProof="0" dirty="0">
              <a:ln>
                <a:noFill/>
              </a:ln>
              <a:solidFill>
                <a:srgbClr val="000000"/>
              </a:solidFill>
              <a:effectLst/>
              <a:uLnTx/>
              <a:uFillTx/>
              <a:latin typeface="仓耳玄三M W05" panose="02020400000000000000" pitchFamily="18" charset="-122"/>
              <a:ea typeface="+mn-ea"/>
              <a:cs typeface="+mn-cs"/>
            </a:endParaRPr>
          </a:p>
        </p:txBody>
      </p:sp>
      <p:sp>
        <p:nvSpPr>
          <p:cNvPr id="28" name="箭头: 五边形 27">
            <a:extLst>
              <a:ext uri="{FF2B5EF4-FFF2-40B4-BE49-F238E27FC236}">
                <a16:creationId xmlns:a16="http://schemas.microsoft.com/office/drawing/2014/main" id="{A5F600B7-0A42-47AE-BA7B-B12399CA76AD}"/>
              </a:ext>
            </a:extLst>
          </p:cNvPr>
          <p:cNvSpPr/>
          <p:nvPr/>
        </p:nvSpPr>
        <p:spPr>
          <a:xfrm>
            <a:off x="0" y="533400"/>
            <a:ext cx="1429689" cy="502920"/>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29" name="箭头: V 形 28">
            <a:extLst>
              <a:ext uri="{FF2B5EF4-FFF2-40B4-BE49-F238E27FC236}">
                <a16:creationId xmlns:a16="http://schemas.microsoft.com/office/drawing/2014/main" id="{77ED0B42-E591-4F22-A33A-1FDCA20BDF98}"/>
              </a:ext>
            </a:extLst>
          </p:cNvPr>
          <p:cNvSpPr/>
          <p:nvPr/>
        </p:nvSpPr>
        <p:spPr>
          <a:xfrm>
            <a:off x="1235946" y="533400"/>
            <a:ext cx="2254767" cy="502920"/>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0" name="箭头: V 形 29">
            <a:extLst>
              <a:ext uri="{FF2B5EF4-FFF2-40B4-BE49-F238E27FC236}">
                <a16:creationId xmlns:a16="http://schemas.microsoft.com/office/drawing/2014/main" id="{5907271C-4FAE-4681-ADBC-8B6DEA1EF0E5}"/>
              </a:ext>
            </a:extLst>
          </p:cNvPr>
          <p:cNvSpPr/>
          <p:nvPr/>
        </p:nvSpPr>
        <p:spPr>
          <a:xfrm>
            <a:off x="3313159" y="533400"/>
            <a:ext cx="832713" cy="502920"/>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仓耳玄三M W05" panose="02020400000000000000" pitchFamily="18" charset="-122"/>
              <a:ea typeface="仓耳玄三M W05" panose="02020400000000000000" pitchFamily="18" charset="-122"/>
              <a:cs typeface="+mn-cs"/>
            </a:endParaRPr>
          </a:p>
        </p:txBody>
      </p:sp>
      <p:sp>
        <p:nvSpPr>
          <p:cNvPr id="32" name="椭圆 31">
            <a:extLst>
              <a:ext uri="{FF2B5EF4-FFF2-40B4-BE49-F238E27FC236}">
                <a16:creationId xmlns:a16="http://schemas.microsoft.com/office/drawing/2014/main" id="{280D89C6-BC71-4ACA-B709-83149DCED708}"/>
              </a:ext>
            </a:extLst>
          </p:cNvPr>
          <p:cNvSpPr/>
          <p:nvPr/>
        </p:nvSpPr>
        <p:spPr>
          <a:xfrm>
            <a:off x="714844" y="677262"/>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sp>
        <p:nvSpPr>
          <p:cNvPr id="39" name="椭圆 38">
            <a:extLst>
              <a:ext uri="{FF2B5EF4-FFF2-40B4-BE49-F238E27FC236}">
                <a16:creationId xmlns:a16="http://schemas.microsoft.com/office/drawing/2014/main" id="{6605C0C1-0304-4DD7-94E0-8E4F376F9C66}"/>
              </a:ext>
            </a:extLst>
          </p:cNvPr>
          <p:cNvSpPr/>
          <p:nvPr/>
        </p:nvSpPr>
        <p:spPr>
          <a:xfrm>
            <a:off x="3690823" y="677261"/>
            <a:ext cx="215195" cy="215195"/>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panose="02020400000000000000" pitchFamily="18" charset="-122"/>
              <a:ea typeface="仓耳玄三M W05" panose="02020400000000000000" pitchFamily="18" charset="-122"/>
              <a:cs typeface="+mn-cs"/>
            </a:endParaRPr>
          </a:p>
        </p:txBody>
      </p:sp>
      <p:pic>
        <p:nvPicPr>
          <p:cNvPr id="27"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367" y="1909263"/>
            <a:ext cx="6921037" cy="5582729"/>
          </a:xfrm>
          <a:prstGeom prst="rect">
            <a:avLst/>
          </a:prstGeom>
        </p:spPr>
      </p:pic>
      <p:sp>
        <p:nvSpPr>
          <p:cNvPr id="40" name="ïsḻíḍe">
            <a:extLst>
              <a:ext uri="{FF2B5EF4-FFF2-40B4-BE49-F238E27FC236}">
                <a16:creationId xmlns:a16="http://schemas.microsoft.com/office/drawing/2014/main" id="{923804C8-6D77-452F-9061-5F9D702E0173}"/>
              </a:ext>
            </a:extLst>
          </p:cNvPr>
          <p:cNvSpPr txBox="1"/>
          <p:nvPr/>
        </p:nvSpPr>
        <p:spPr bwMode="auto">
          <a:xfrm flipH="1">
            <a:off x="7671815" y="4973236"/>
            <a:ext cx="2987519" cy="5104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Chuẩn</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bị</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bài</a:t>
            </a:r>
            <a:r>
              <a:rPr kumimoji="0" lang="en-US" altLang="zh-CN"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sau</a:t>
            </a:r>
            <a:endParaRPr kumimoji="0" lang="zh-CN" altLang="en-US" sz="2400" b="1" i="0" u="none" strike="noStrike" kern="1200" cap="none" spc="0" normalizeH="0" baseline="0" noProof="0" dirty="0">
              <a:ln>
                <a:noFill/>
              </a:ln>
              <a:solidFill>
                <a:srgbClr val="C0504D">
                  <a:lumMod val="75000"/>
                </a:srgb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pic>
        <p:nvPicPr>
          <p:cNvPr id="2" name="Picture 1">
            <a:extLst>
              <a:ext uri="{FF2B5EF4-FFF2-40B4-BE49-F238E27FC236}">
                <a16:creationId xmlns:a16="http://schemas.microsoft.com/office/drawing/2014/main" id="{A4A6CD6F-E50D-1576-0564-B1EEE5B44999}"/>
              </a:ext>
            </a:extLst>
          </p:cNvPr>
          <p:cNvPicPr>
            <a:picLocks noChangeAspect="1"/>
          </p:cNvPicPr>
          <p:nvPr/>
        </p:nvPicPr>
        <p:blipFill>
          <a:blip r:embed="rId3"/>
          <a:stretch>
            <a:fillRect/>
          </a:stretch>
        </p:blipFill>
        <p:spPr>
          <a:xfrm>
            <a:off x="470669" y="4795899"/>
            <a:ext cx="5688061" cy="2981202"/>
          </a:xfrm>
          <a:prstGeom prst="rect">
            <a:avLst/>
          </a:prstGeom>
        </p:spPr>
      </p:pic>
    </p:spTree>
    <p:extLst>
      <p:ext uri="{BB962C8B-B14F-4D97-AF65-F5344CB8AC3E}">
        <p14:creationId xmlns:p14="http://schemas.microsoft.com/office/powerpoint/2010/main" val="160565713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5" grpId="0"/>
      <p:bldP spid="17" grpId="0" animBg="1"/>
      <p:bldP spid="18" grpId="0" animBg="1"/>
      <p:bldP spid="19" grpId="0" animBg="1"/>
      <p:bldP spid="20"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C4CFC13-6731-F8A1-C4C6-E0BD77863897}"/>
              </a:ext>
            </a:extLst>
          </p:cNvPr>
          <p:cNvPicPr>
            <a:picLocks noChangeAspect="1"/>
          </p:cNvPicPr>
          <p:nvPr/>
        </p:nvPicPr>
        <p:blipFill>
          <a:blip r:embed="rId3"/>
          <a:stretch>
            <a:fillRect/>
          </a:stretch>
        </p:blipFill>
        <p:spPr>
          <a:xfrm>
            <a:off x="2231568" y="2123896"/>
            <a:ext cx="7614564" cy="4115157"/>
          </a:xfrm>
          <a:prstGeom prst="rect">
            <a:avLst/>
          </a:prstGeom>
        </p:spPr>
      </p:pic>
    </p:spTree>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4" name="Picture 3" descr="A green and yellow text&#10;&#10;Description automatically generated">
            <a:extLst>
              <a:ext uri="{FF2B5EF4-FFF2-40B4-BE49-F238E27FC236}">
                <a16:creationId xmlns:a16="http://schemas.microsoft.com/office/drawing/2014/main" id="{6F366CD5-CE76-59DB-C87D-A3E7E862F9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77640" y="2590650"/>
            <a:ext cx="3771120" cy="3181499"/>
          </a:xfrm>
          <a:prstGeom prst="rect">
            <a:avLst/>
          </a:prstGeom>
        </p:spPr>
      </p:pic>
    </p:spTree>
    <p:extLst>
      <p:ext uri="{BB962C8B-B14F-4D97-AF65-F5344CB8AC3E}">
        <p14:creationId xmlns:p14="http://schemas.microsoft.com/office/powerpoint/2010/main" val="3742812930"/>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30951" r="32950"/>
          <a:stretch/>
        </p:blipFill>
        <p:spPr>
          <a:xfrm>
            <a:off x="7610047" y="2428936"/>
            <a:ext cx="2831858" cy="5117903"/>
          </a:xfrm>
          <a:prstGeom prst="rect">
            <a:avLst/>
          </a:prstGeom>
        </p:spPr>
      </p:pic>
      <p:pic>
        <p:nvPicPr>
          <p:cNvPr id="7" name="图片 12"/>
          <p:cNvPicPr>
            <a:picLocks noChangeAspect="1"/>
          </p:cNvPicPr>
          <p:nvPr/>
        </p:nvPicPr>
        <p:blipFill rotWithShape="1">
          <a:blip r:embed="rId3">
            <a:extLst>
              <a:ext uri="{28A0092B-C50C-407E-A947-70E740481C1C}">
                <a14:useLocalDpi xmlns:a14="http://schemas.microsoft.com/office/drawing/2010/main" val="0"/>
              </a:ext>
            </a:extLst>
          </a:blip>
          <a:srcRect l="36041" r="35788"/>
          <a:stretch/>
        </p:blipFill>
        <p:spPr>
          <a:xfrm>
            <a:off x="9776087" y="1332382"/>
            <a:ext cx="2543418" cy="6112857"/>
          </a:xfrm>
          <a:prstGeom prst="rect">
            <a:avLst/>
          </a:prstGeom>
        </p:spPr>
      </p:pic>
      <p:sp>
        <p:nvSpPr>
          <p:cNvPr id="2" name="Rectangle: Rounded Corners 1">
            <a:extLst>
              <a:ext uri="{FF2B5EF4-FFF2-40B4-BE49-F238E27FC236}">
                <a16:creationId xmlns:a16="http://schemas.microsoft.com/office/drawing/2014/main" id="{C53E7494-CA94-77CF-AF27-6E534B69B24B}"/>
              </a:ext>
            </a:extLst>
          </p:cNvPr>
          <p:cNvSpPr/>
          <p:nvPr/>
        </p:nvSpPr>
        <p:spPr>
          <a:xfrm>
            <a:off x="866775" y="1743075"/>
            <a:ext cx="6696075" cy="3771900"/>
          </a:xfrm>
          <a:prstGeom prst="roundRect">
            <a:avLst/>
          </a:prstGeom>
          <a:solidFill>
            <a:schemeClr val="lt1">
              <a:alpha val="78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9F30AD8-B0CC-B773-5475-72EF94DB7DC0}"/>
              </a:ext>
            </a:extLst>
          </p:cNvPr>
          <p:cNvPicPr>
            <a:picLocks noChangeAspect="1"/>
          </p:cNvPicPr>
          <p:nvPr/>
        </p:nvPicPr>
        <p:blipFill>
          <a:blip r:embed="rId4"/>
          <a:stretch>
            <a:fillRect/>
          </a:stretch>
        </p:blipFill>
        <p:spPr>
          <a:xfrm>
            <a:off x="1838494" y="1903813"/>
            <a:ext cx="4895512" cy="1012024"/>
          </a:xfrm>
          <a:prstGeom prst="rect">
            <a:avLst/>
          </a:prstGeom>
        </p:spPr>
      </p:pic>
      <p:pic>
        <p:nvPicPr>
          <p:cNvPr id="10" name="Picture 9">
            <a:extLst>
              <a:ext uri="{FF2B5EF4-FFF2-40B4-BE49-F238E27FC236}">
                <a16:creationId xmlns:a16="http://schemas.microsoft.com/office/drawing/2014/main" id="{AC5BCFDD-2651-CD1D-E04C-2890FD84764A}"/>
              </a:ext>
            </a:extLst>
          </p:cNvPr>
          <p:cNvPicPr>
            <a:picLocks noChangeAspect="1"/>
          </p:cNvPicPr>
          <p:nvPr/>
        </p:nvPicPr>
        <p:blipFill>
          <a:blip r:embed="rId5"/>
          <a:stretch>
            <a:fillRect/>
          </a:stretch>
        </p:blipFill>
        <p:spPr>
          <a:xfrm>
            <a:off x="770094" y="2986974"/>
            <a:ext cx="6651312" cy="1524132"/>
          </a:xfrm>
          <a:prstGeom prst="rect">
            <a:avLst/>
          </a:prstGeom>
        </p:spPr>
      </p:pic>
      <p:pic>
        <p:nvPicPr>
          <p:cNvPr id="12" name="Picture 11">
            <a:extLst>
              <a:ext uri="{FF2B5EF4-FFF2-40B4-BE49-F238E27FC236}">
                <a16:creationId xmlns:a16="http://schemas.microsoft.com/office/drawing/2014/main" id="{48AA68F8-A70E-DCBD-5B71-BB992EF66B57}"/>
              </a:ext>
            </a:extLst>
          </p:cNvPr>
          <p:cNvPicPr>
            <a:picLocks noChangeAspect="1"/>
          </p:cNvPicPr>
          <p:nvPr/>
        </p:nvPicPr>
        <p:blipFill>
          <a:blip r:embed="rId6"/>
          <a:stretch>
            <a:fillRect/>
          </a:stretch>
        </p:blipFill>
        <p:spPr>
          <a:xfrm>
            <a:off x="3298615" y="4284684"/>
            <a:ext cx="1914310" cy="963251"/>
          </a:xfrm>
          <a:prstGeom prst="rect">
            <a:avLst/>
          </a:prstGeom>
        </p:spPr>
      </p:pic>
    </p:spTree>
    <p:extLst>
      <p:ext uri="{BB962C8B-B14F-4D97-AF65-F5344CB8AC3E}">
        <p14:creationId xmlns:p14="http://schemas.microsoft.com/office/powerpoint/2010/main" val="140088406"/>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53907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83038"/>
            <a:ext cx="986701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Từ hình khai tri</a:t>
            </a:r>
            <a:r>
              <a:rPr lang="en-US" sz="2800" b="1" dirty="0">
                <a:solidFill>
                  <a:prstClr val="black"/>
                </a:solidFill>
                <a:latin typeface="Cambria" panose="02040503050406030204" pitchFamily="18" charset="0"/>
                <a:ea typeface="Cambria" panose="02040503050406030204" pitchFamily="18" charset="0"/>
              </a:rPr>
              <a:t>ể</a:t>
            </a:r>
            <a:r>
              <a:rPr lang="vi-VN" sz="2800" b="1" dirty="0">
                <a:solidFill>
                  <a:prstClr val="black"/>
                </a:solidFill>
                <a:latin typeface="Cambria" panose="02040503050406030204" pitchFamily="18" charset="0"/>
                <a:ea typeface="Cambria" panose="02040503050406030204" pitchFamily="18" charset="0"/>
              </a:rPr>
              <a:t>n A gồm 6 hình vuông như hình dưới đây. Mai đã gấp được hình lập phương B. Tình diện tích xung quanh, diện tích toán phần, thể tích của hình lập phương B</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D743716-B3B9-90F7-3D59-26C8DE3C6D87}"/>
              </a:ext>
            </a:extLst>
          </p:cNvPr>
          <p:cNvPicPr>
            <a:picLocks noChangeAspect="1"/>
          </p:cNvPicPr>
          <p:nvPr/>
        </p:nvPicPr>
        <p:blipFill>
          <a:blip r:embed="rId2"/>
          <a:stretch>
            <a:fillRect/>
          </a:stretch>
        </p:blipFill>
        <p:spPr>
          <a:xfrm>
            <a:off x="6331267" y="2311717"/>
            <a:ext cx="5038725" cy="2257425"/>
          </a:xfrm>
          <a:prstGeom prst="rect">
            <a:avLst/>
          </a:prstGeom>
        </p:spPr>
      </p:pic>
      <p:sp>
        <p:nvSpPr>
          <p:cNvPr id="7" name="TextBox 6">
            <a:extLst>
              <a:ext uri="{FF2B5EF4-FFF2-40B4-BE49-F238E27FC236}">
                <a16:creationId xmlns:a16="http://schemas.microsoft.com/office/drawing/2014/main" id="{C441A83B-E18B-514D-EFF2-9C7C5A056813}"/>
              </a:ext>
            </a:extLst>
          </p:cNvPr>
          <p:cNvSpPr txBox="1"/>
          <p:nvPr/>
        </p:nvSpPr>
        <p:spPr>
          <a:xfrm>
            <a:off x="525780" y="2320290"/>
            <a:ext cx="6195060" cy="353943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Diện tích xung quanh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Diện tích toàn phần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6 = 96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effectLst/>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Thể tích của hình lập phương là:</a:t>
            </a:r>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4 x 4 x 4 = 64 (c</a:t>
            </a:r>
            <a:r>
              <a:rPr lang="en-US" sz="2800" b="1" dirty="0">
                <a:solidFill>
                  <a:srgbClr val="FF0000"/>
                </a:solidFill>
                <a:effectLst/>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592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4" name="TextBox 3">
            <a:extLst>
              <a:ext uri="{FF2B5EF4-FFF2-40B4-BE49-F238E27FC236}">
                <a16:creationId xmlns:a16="http://schemas.microsoft.com/office/drawing/2014/main" id="{0FA79D43-103B-4CBA-B36E-1E4E60DD28CF}"/>
              </a:ext>
            </a:extLst>
          </p:cNvPr>
          <p:cNvSpPr txBox="1"/>
          <p:nvPr/>
        </p:nvSpPr>
        <p:spPr>
          <a:xfrm>
            <a:off x="1105784" y="211588"/>
            <a:ext cx="10244206" cy="1569660"/>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rPr>
              <a:t>Trong một xưởng điêu khắc đá ở Ngũ Hành Sơn có khối đá dạng hình lập phương A cạnh 0,8 m và khối đá hình hộp chữ nhật B có chiều cao 0,8 m, chiều dài 0,6 m, chiều rộng 0,4 m. Hỏi khối đá nào nặng hơn và nặng hơn bao nhiêu ki-lô-gam? Biết 1 </a:t>
            </a:r>
            <a:r>
              <a:rPr lang="en-US" sz="2400" b="1" dirty="0">
                <a:solidFill>
                  <a:srgbClr val="002060"/>
                </a:solidFill>
                <a:latin typeface="Cambria" panose="02040503050406030204" pitchFamily="18" charset="0"/>
                <a:ea typeface="Cambria" panose="02040503050406030204" pitchFamily="18" charset="0"/>
              </a:rPr>
              <a:t>m</a:t>
            </a:r>
            <a:r>
              <a:rPr lang="en-US" sz="2400" b="1" baseline="30000" dirty="0">
                <a:solidFill>
                  <a:srgbClr val="002060"/>
                </a:solidFill>
                <a:latin typeface="Cambria" panose="02040503050406030204" pitchFamily="18" charset="0"/>
                <a:ea typeface="Cambria" panose="02040503050406030204" pitchFamily="18" charset="0"/>
              </a:rPr>
              <a:t>3</a:t>
            </a:r>
            <a:r>
              <a:rPr lang="vi-VN" sz="2400" b="1" dirty="0">
                <a:solidFill>
                  <a:srgbClr val="002060"/>
                </a:solidFill>
                <a:latin typeface="Cambria" panose="02040503050406030204" pitchFamily="18" charset="0"/>
                <a:ea typeface="Cambria" panose="02040503050406030204" pitchFamily="18" charset="0"/>
              </a:rPr>
              <a:t> đá cân nặng 2,75 tấn.</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44027E4-7E8B-AC0F-F24F-BB05AD300D7C}"/>
              </a:ext>
            </a:extLst>
          </p:cNvPr>
          <p:cNvSpPr txBox="1"/>
          <p:nvPr/>
        </p:nvSpPr>
        <p:spPr>
          <a:xfrm>
            <a:off x="811530" y="2023110"/>
            <a:ext cx="10755630"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Thể tích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0,8 x 0,8 x 0,8 = 0,512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Thể tích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0,6 x 0,4 x 0,8 = 0,192 (</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lập phương A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0,512 x 2,75 = 1,408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Khối lượng khối đá hình hộp chữ nhật B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0,192 x 2,75 = 0,528 (tấn)</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Vì 1,408 &gt; 0,528 nên khối đá A nặng hơn và nặng hơn</a:t>
            </a:r>
            <a:r>
              <a:rPr lang="en-US"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1,408 – 0,528 = 0,88 tấn = 880 kg.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9539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down)">
                                      <p:cBhvr>
                                        <p:cTn id="24" dur="500"/>
                                        <p:tgtEl>
                                          <p:spTgt spid="5">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down)">
                                      <p:cBhvr>
                                        <p:cTn id="30" dur="500"/>
                                        <p:tgtEl>
                                          <p:spTgt spid="5">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500"/>
                                        <p:tgtEl>
                                          <p:spTgt spid="5">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down)">
                                      <p:cBhvr>
                                        <p:cTn id="36" dur="500"/>
                                        <p:tgtEl>
                                          <p:spTgt spid="5">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500"/>
                                        <p:tgtEl>
                                          <p:spTgt spid="5">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448162" y="45906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4" name="TextBox 3">
            <a:extLst>
              <a:ext uri="{FF2B5EF4-FFF2-40B4-BE49-F238E27FC236}">
                <a16:creationId xmlns:a16="http://schemas.microsoft.com/office/drawing/2014/main" id="{0FA79D43-103B-4CBA-B36E-1E4E60DD28CF}"/>
              </a:ext>
            </a:extLst>
          </p:cNvPr>
          <p:cNvSpPr txBox="1"/>
          <p:nvPr/>
        </p:nvSpPr>
        <p:spPr>
          <a:xfrm>
            <a:off x="1162934" y="394468"/>
            <a:ext cx="10244206" cy="58477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Một bể cá có kích thước như hình dưới đây.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92032A0-65BC-BD79-0F35-8750247CBD0B}"/>
              </a:ext>
            </a:extLst>
          </p:cNvPr>
          <p:cNvPicPr>
            <a:picLocks noChangeAspect="1"/>
          </p:cNvPicPr>
          <p:nvPr/>
        </p:nvPicPr>
        <p:blipFill>
          <a:blip r:embed="rId2"/>
          <a:stretch>
            <a:fillRect/>
          </a:stretch>
        </p:blipFill>
        <p:spPr>
          <a:xfrm>
            <a:off x="3451860" y="1183005"/>
            <a:ext cx="5153977" cy="267844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617220" y="3920490"/>
                <a:ext cx="10835640" cy="1994264"/>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a) </a:t>
                </a:r>
                <a:r>
                  <a:rPr lang="vi-VN" sz="2800" dirty="0">
                    <a:latin typeface="Cambria" panose="02040503050406030204" pitchFamily="18" charset="0"/>
                    <a:ea typeface="Cambria" panose="02040503050406030204" pitchFamily="18" charset="0"/>
                  </a:rPr>
                  <a:t>Tính thể tích bể cá.</a:t>
                </a:r>
                <a:endParaRPr lang="en-US"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b) Lúc đầu, mực nước trong bể bằng </a:t>
                </a:r>
                <a14:m>
                  <m:oMath xmlns:m="http://schemas.openxmlformats.org/officeDocument/2006/math">
                    <m:f>
                      <m:fPr>
                        <m:ctrlPr>
                          <a:rPr lang="vi-VN"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3</m:t>
                        </m:r>
                      </m:num>
                      <m:den>
                        <m:r>
                          <a:rPr lang="en-US" sz="2800" b="0" i="1" smtClean="0">
                            <a:latin typeface="Cambria Math" panose="02040503050406030204" pitchFamily="18" charset="0"/>
                            <a:ea typeface="Cambria" panose="02040503050406030204" pitchFamily="18" charset="0"/>
                          </a:rPr>
                          <m:t>4</m:t>
                        </m:r>
                      </m:den>
                    </m:f>
                  </m:oMath>
                </a14:m>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chiều cao của bể. Sau đó Nam cho vào bể một viên đá cảnh thì mực nước lúc này cao 32,5 cm. Hỏi thể tích của viên đá cảnh đó là bao nhiêu xăng-ti-mét khối?</a:t>
                </a:r>
                <a:endParaRPr lang="en-US" sz="2800" dirty="0">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617220" y="3920490"/>
                <a:ext cx="10835640" cy="1994264"/>
              </a:xfrm>
              <a:prstGeom prst="rect">
                <a:avLst/>
              </a:prstGeom>
              <a:blipFill>
                <a:blip r:embed="rId3"/>
                <a:stretch>
                  <a:fillRect l="-1125" t="-3058" r="-1912" b="-7645"/>
                </a:stretch>
              </a:blipFill>
            </p:spPr>
            <p:txBody>
              <a:bodyPr/>
              <a:lstStyle/>
              <a:p>
                <a:r>
                  <a:rPr lang="en-US">
                    <a:noFill/>
                  </a:rPr>
                  <a:t> </a:t>
                </a:r>
              </a:p>
            </p:txBody>
          </p:sp>
        </mc:Fallback>
      </mc:AlternateContent>
    </p:spTree>
    <p:extLst>
      <p:ext uri="{BB962C8B-B14F-4D97-AF65-F5344CB8AC3E}">
        <p14:creationId xmlns:p14="http://schemas.microsoft.com/office/powerpoint/2010/main" val="24424748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8BBEDA-E4E4-58D0-2D66-4DC859E680E4}"/>
                  </a:ext>
                </a:extLst>
              </p:cNvPr>
              <p:cNvSpPr txBox="1"/>
              <p:nvPr/>
            </p:nvSpPr>
            <p:spPr>
              <a:xfrm>
                <a:off x="468630" y="560070"/>
                <a:ext cx="10835640" cy="5441361"/>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Bài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p>
              <a:p>
                <a:pPr lvl="0" algn="ctr"/>
                <a:r>
                  <a:rPr lang="en-US" sz="2800" b="1" dirty="0">
                    <a:solidFill>
                      <a:srgbClr val="FF0000"/>
                    </a:solidFill>
                    <a:latin typeface="Cambria" panose="02040503050406030204" pitchFamily="18" charset="0"/>
                    <a:ea typeface="Cambria" panose="02040503050406030204" pitchFamily="18" charset="0"/>
                  </a:rPr>
                  <a:t>a) </a:t>
                </a:r>
                <a:r>
                  <a:rPr lang="vi-VN" sz="2800" b="1" dirty="0">
                    <a:solidFill>
                      <a:srgbClr val="FF0000"/>
                    </a:solidFill>
                    <a:latin typeface="Cambria" panose="02040503050406030204" pitchFamily="18" charset="0"/>
                    <a:ea typeface="Cambria" panose="02040503050406030204" pitchFamily="18" charset="0"/>
                  </a:rPr>
                  <a:t>Thể tích bể cá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40 =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2</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b) Chiều cao của mực nước lúc đầu là:</a:t>
                </a:r>
                <a:r>
                  <a:rPr lang="en-US" sz="2800" b="1" dirty="0">
                    <a:solidFill>
                      <a:srgbClr val="FF0000"/>
                    </a:solidFill>
                    <a:latin typeface="Cambria" panose="02040503050406030204" pitchFamily="18" charset="0"/>
                    <a:ea typeface="Cambria" panose="02040503050406030204" pitchFamily="18" charset="0"/>
                  </a:rPr>
                  <a:t> </a:t>
                </a:r>
              </a:p>
              <a:p>
                <a:pPr lvl="0" algn="ctr"/>
                <a:r>
                  <a:rPr lang="vi-VN" sz="2800" b="1" dirty="0">
                    <a:solidFill>
                      <a:srgbClr val="FF0000"/>
                    </a:solidFill>
                    <a:latin typeface="Cambria" panose="02040503050406030204" pitchFamily="18" charset="0"/>
                    <a:ea typeface="Cambria" panose="02040503050406030204" pitchFamily="18" charset="0"/>
                  </a:rPr>
                  <a:t>40 x </a:t>
                </a:r>
                <a14:m>
                  <m:oMath xmlns:m="http://schemas.openxmlformats.org/officeDocument/2006/math">
                    <m:f>
                      <m:fPr>
                        <m:ctrlPr>
                          <a:rPr lang="vi-VN" sz="2800" i="1">
                            <a:solidFill>
                              <a:srgbClr val="FF0000"/>
                            </a:solidFill>
                            <a:latin typeface="Cambria Math" panose="02040503050406030204" pitchFamily="18" charset="0"/>
                            <a:ea typeface="Cambria" panose="02040503050406030204" pitchFamily="18" charset="0"/>
                          </a:rPr>
                        </m:ctrlPr>
                      </m:fPr>
                      <m:num>
                        <m:r>
                          <a:rPr lang="en-US" sz="2800" i="1">
                            <a:solidFill>
                              <a:srgbClr val="FF0000"/>
                            </a:solidFill>
                            <a:latin typeface="Cambria Math" panose="02040503050406030204" pitchFamily="18" charset="0"/>
                            <a:ea typeface="Cambria" panose="02040503050406030204" pitchFamily="18" charset="0"/>
                          </a:rPr>
                          <m:t>3</m:t>
                        </m:r>
                      </m:num>
                      <m:den>
                        <m:r>
                          <a:rPr lang="en-US" sz="2800" i="1">
                            <a:solidFill>
                              <a:srgbClr val="FF0000"/>
                            </a:solidFill>
                            <a:latin typeface="Cambria Math" panose="02040503050406030204" pitchFamily="18" charset="0"/>
                            <a:ea typeface="Cambria" panose="02040503050406030204" pitchFamily="18" charset="0"/>
                          </a:rPr>
                          <m:t>4</m:t>
                        </m:r>
                      </m:den>
                    </m:f>
                  </m:oMath>
                </a14:m>
                <a:r>
                  <a:rPr lang="vi-VN" sz="2800" b="1" dirty="0">
                    <a:solidFill>
                      <a:srgbClr val="FF0000"/>
                    </a:solidFill>
                    <a:latin typeface="Cambria" panose="02040503050406030204" pitchFamily="18" charset="0"/>
                    <a:ea typeface="Cambria" panose="02040503050406030204" pitchFamily="18" charset="0"/>
                  </a:rPr>
                  <a:t> = 10 (cm)</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của nước trong bể lúc đầu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10 = 18 000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nước trong bể lúc sau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60 x 30 x 32,5 = 58 500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Thể tích viên đá cảnh là:</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58 500 – 18 000 = 40 500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a:p>
                <a:pPr lvl="0" algn="ctr"/>
                <a:r>
                  <a:rPr lang="vi-VN" sz="2800" b="1" dirty="0">
                    <a:solidFill>
                      <a:srgbClr val="FF0000"/>
                    </a:solidFill>
                    <a:latin typeface="Cambria" panose="02040503050406030204" pitchFamily="18" charset="0"/>
                    <a:ea typeface="Cambria" panose="02040503050406030204" pitchFamily="18" charset="0"/>
                  </a:rPr>
                  <a:t>Đáp số: a) 72 000 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b) 40 500</a:t>
                </a:r>
                <a:r>
                  <a:rPr lang="en-US" sz="2800" b="1" dirty="0">
                    <a:solidFill>
                      <a:srgbClr val="FF0000"/>
                    </a:solidFill>
                    <a:latin typeface="Cambria" panose="02040503050406030204" pitchFamily="18" charset="0"/>
                    <a:ea typeface="Cambria" panose="02040503050406030204" pitchFamily="18" charset="0"/>
                  </a:rPr>
                  <a:t> </a:t>
                </a:r>
                <a:r>
                  <a:rPr lang="vi-VN" sz="2800" b="1" dirty="0">
                    <a:solidFill>
                      <a:srgbClr val="FF0000"/>
                    </a:solidFill>
                    <a:latin typeface="Cambria" panose="02040503050406030204" pitchFamily="18" charset="0"/>
                    <a:ea typeface="Cambria" panose="02040503050406030204" pitchFamily="18" charset="0"/>
                  </a:rPr>
                  <a:t>c</a:t>
                </a:r>
                <a:r>
                  <a:rPr lang="en-US" sz="2800" b="1" dirty="0">
                    <a:solidFill>
                      <a:srgbClr val="FF0000"/>
                    </a:solidFill>
                    <a:latin typeface="Cambria" panose="02040503050406030204" pitchFamily="18" charset="0"/>
                    <a:ea typeface="Cambria" panose="02040503050406030204" pitchFamily="18" charset="0"/>
                  </a:rPr>
                  <a:t>m</a:t>
                </a:r>
                <a:r>
                  <a:rPr lang="en-US" sz="2800" b="1" baseline="30000" dirty="0">
                    <a:solidFill>
                      <a:srgbClr val="FF0000"/>
                    </a:solidFill>
                    <a:latin typeface="Cambria" panose="02040503050406030204" pitchFamily="18" charset="0"/>
                    <a:ea typeface="Cambria" panose="02040503050406030204" pitchFamily="18" charset="0"/>
                  </a:rPr>
                  <a:t>3</a:t>
                </a:r>
                <a:r>
                  <a:rPr lang="vi-VN"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C58BBEDA-E4E4-58D0-2D66-4DC859E680E4}"/>
                  </a:ext>
                </a:extLst>
              </p:cNvPr>
              <p:cNvSpPr txBox="1">
                <a:spLocks noRot="1" noChangeAspect="1" noMove="1" noResize="1" noEditPoints="1" noAdjustHandles="1" noChangeArrowheads="1" noChangeShapeType="1" noTextEdit="1"/>
              </p:cNvSpPr>
              <p:nvPr/>
            </p:nvSpPr>
            <p:spPr>
              <a:xfrm>
                <a:off x="468630" y="560070"/>
                <a:ext cx="10835640" cy="5441361"/>
              </a:xfrm>
              <a:prstGeom prst="rect">
                <a:avLst/>
              </a:prstGeom>
              <a:blipFill>
                <a:blip r:embed="rId2"/>
                <a:stretch>
                  <a:fillRect t="-1233" b="-2242"/>
                </a:stretch>
              </a:blipFill>
            </p:spPr>
            <p:txBody>
              <a:bodyPr/>
              <a:lstStyle/>
              <a:p>
                <a:r>
                  <a:rPr lang="en-US">
                    <a:noFill/>
                  </a:rPr>
                  <a:t> </a:t>
                </a:r>
              </a:p>
            </p:txBody>
          </p:sp>
        </mc:Fallback>
      </mc:AlternateContent>
    </p:spTree>
    <p:extLst>
      <p:ext uri="{BB962C8B-B14F-4D97-AF65-F5344CB8AC3E}">
        <p14:creationId xmlns:p14="http://schemas.microsoft.com/office/powerpoint/2010/main" val="23196772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81BB8F6-1D3A-B3BE-D5E8-B2528040580F}"/>
              </a:ext>
            </a:extLst>
          </p:cNvPr>
          <p:cNvSpPr/>
          <p:nvPr/>
        </p:nvSpPr>
        <p:spPr>
          <a:xfrm>
            <a:off x="215332" y="159512"/>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284C232C-2627-7153-8850-A8249D418E1D}"/>
              </a:ext>
            </a:extLst>
          </p:cNvPr>
          <p:cNvSpPr/>
          <p:nvPr/>
        </p:nvSpPr>
        <p:spPr>
          <a:xfrm>
            <a:off x="768202" y="241891"/>
            <a:ext cx="669851" cy="606056"/>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0FA79D43-103B-4CBA-B36E-1E4E60DD28CF}"/>
              </a:ext>
            </a:extLst>
          </p:cNvPr>
          <p:cNvSpPr txBox="1"/>
          <p:nvPr/>
        </p:nvSpPr>
        <p:spPr>
          <a:xfrm>
            <a:off x="1482974" y="177298"/>
            <a:ext cx="102442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C58BBEDA-E4E4-58D0-2D66-4DC859E680E4}"/>
              </a:ext>
            </a:extLst>
          </p:cNvPr>
          <p:cNvSpPr txBox="1"/>
          <p:nvPr/>
        </p:nvSpPr>
        <p:spPr>
          <a:xfrm>
            <a:off x="480060" y="1188720"/>
            <a:ext cx="11189970" cy="2759602"/>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Một hình lập phương có cạnh 3 cm. Nếu tăng cạnh hình lập phương lên 2 lần thì:</a:t>
            </a:r>
            <a:endParaRPr lang="en-US" sz="3600" dirty="0">
              <a:solidFill>
                <a:prstClr val="black"/>
              </a:solidFill>
              <a:latin typeface="Cambria" panose="02040503050406030204" pitchFamily="18" charset="0"/>
              <a:ea typeface="Cambria" panose="02040503050406030204" pitchFamily="18" charset="0"/>
            </a:endParaRPr>
          </a:p>
          <a:p>
            <a:pPr marL="514350" lvl="0" indent="-514350" algn="just">
              <a:lnSpc>
                <a:spcPct val="150000"/>
              </a:lnSpc>
              <a:buAutoNum type="alphaLcParenR"/>
            </a:pPr>
            <a:r>
              <a:rPr lang="vi-VN" sz="3600" dirty="0">
                <a:solidFill>
                  <a:prstClr val="black"/>
                </a:solidFill>
                <a:latin typeface="Cambria" panose="02040503050406030204" pitchFamily="18" charset="0"/>
                <a:ea typeface="Cambria" panose="02040503050406030204" pitchFamily="18" charset="0"/>
              </a:rPr>
              <a:t>Diện tích toàn phần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lần.</a:t>
            </a:r>
            <a:endParaRPr lang="en-US" sz="3600" dirty="0">
              <a:solidFill>
                <a:prstClr val="black"/>
              </a:solidFill>
              <a:latin typeface="Cambria" panose="02040503050406030204" pitchFamily="18" charset="0"/>
              <a:ea typeface="Cambria" panose="02040503050406030204" pitchFamily="18" charset="0"/>
            </a:endParaRPr>
          </a:p>
          <a:p>
            <a:pPr lvl="0" algn="just">
              <a:lnSpc>
                <a:spcPct val="150000"/>
              </a:lnSpc>
            </a:pPr>
            <a:r>
              <a:rPr lang="vi-VN" sz="3600" dirty="0">
                <a:solidFill>
                  <a:prstClr val="black"/>
                </a:solidFill>
                <a:latin typeface="Cambria" panose="02040503050406030204" pitchFamily="18" charset="0"/>
                <a:ea typeface="Cambria" panose="02040503050406030204" pitchFamily="18" charset="0"/>
              </a:rPr>
              <a:t>b) Thể tích hình lập phương tăng lên </a:t>
            </a:r>
            <a:r>
              <a:rPr lang="en-US" sz="3600" dirty="0">
                <a:solidFill>
                  <a:prstClr val="black"/>
                </a:solidFill>
                <a:latin typeface="Cambria" panose="02040503050406030204" pitchFamily="18" charset="0"/>
                <a:ea typeface="Cambria" panose="02040503050406030204" pitchFamily="18" charset="0"/>
              </a:rPr>
              <a:t>      </a:t>
            </a:r>
            <a:r>
              <a:rPr lang="vi-VN" sz="3600" dirty="0">
                <a:solidFill>
                  <a:prstClr val="black"/>
                </a:solidFill>
                <a:latin typeface="Cambria" panose="02040503050406030204" pitchFamily="18" charset="0"/>
                <a:ea typeface="Cambria" panose="02040503050406030204" pitchFamily="18" charset="0"/>
              </a:rPr>
              <a:t> lần.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4CFC96E-43A8-13FC-C2A1-79DE597742F2}"/>
              </a:ext>
            </a:extLst>
          </p:cNvPr>
          <p:cNvSpPr/>
          <p:nvPr/>
        </p:nvSpPr>
        <p:spPr>
          <a:xfrm>
            <a:off x="9966960" y="250317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FAEF7A5A-876F-4EF3-2BA1-E5426041A2D6}"/>
              </a:ext>
            </a:extLst>
          </p:cNvPr>
          <p:cNvSpPr/>
          <p:nvPr/>
        </p:nvSpPr>
        <p:spPr>
          <a:xfrm>
            <a:off x="7738110" y="3383280"/>
            <a:ext cx="640080" cy="53721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2D9E8CD1-84A7-486D-1DB5-F0478A01CEC5}"/>
              </a:ext>
            </a:extLst>
          </p:cNvPr>
          <p:cNvPicPr>
            <a:picLocks noChangeAspect="1"/>
          </p:cNvPicPr>
          <p:nvPr/>
        </p:nvPicPr>
        <p:blipFill>
          <a:blip r:embed="rId2"/>
          <a:stretch>
            <a:fillRect/>
          </a:stretch>
        </p:blipFill>
        <p:spPr>
          <a:xfrm>
            <a:off x="5153025" y="4006215"/>
            <a:ext cx="4171950" cy="2343150"/>
          </a:xfrm>
          <a:prstGeom prst="rect">
            <a:avLst/>
          </a:prstGeom>
        </p:spPr>
      </p:pic>
    </p:spTree>
    <p:extLst>
      <p:ext uri="{BB962C8B-B14F-4D97-AF65-F5344CB8AC3E}">
        <p14:creationId xmlns:p14="http://schemas.microsoft.com/office/powerpoint/2010/main" val="97998093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882D12CC-E509-47E7-8B76-612917D81536}:358"/>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157</TotalTime>
  <Words>713</Words>
  <Application>Microsoft Office PowerPoint</Application>
  <PresentationFormat>Widescreen</PresentationFormat>
  <Paragraphs>67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vt:lpstr>
      <vt:lpstr>Cambria Math</vt:lpstr>
      <vt:lpstr>Coiny</vt:lpstr>
      <vt:lpstr>Times New Roman</vt:lpstr>
      <vt:lpstr>仓耳玄三M W05</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Minh Ngọc Bùi</cp:lastModifiedBy>
  <cp:revision>44</cp:revision>
  <dcterms:created xsi:type="dcterms:W3CDTF">2024-03-07T13:17:39Z</dcterms:created>
  <dcterms:modified xsi:type="dcterms:W3CDTF">2025-05-11T14:55:51Z</dcterms:modified>
  <cp:category>9Slide.vn</cp:category>
</cp:coreProperties>
</file>