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1" r:id="rId2"/>
  </p:sldMasterIdLst>
  <p:notesMasterIdLst>
    <p:notesMasterId r:id="rId18"/>
  </p:notesMasterIdLst>
  <p:sldIdLst>
    <p:sldId id="847" r:id="rId3"/>
    <p:sldId id="1058" r:id="rId4"/>
    <p:sldId id="1101" r:id="rId5"/>
    <p:sldId id="1028" r:id="rId6"/>
    <p:sldId id="1059" r:id="rId7"/>
    <p:sldId id="1097" r:id="rId8"/>
    <p:sldId id="1095" r:id="rId9"/>
    <p:sldId id="1096" r:id="rId10"/>
    <p:sldId id="1098" r:id="rId11"/>
    <p:sldId id="1099" r:id="rId12"/>
    <p:sldId id="1090" r:id="rId13"/>
    <p:sldId id="1100" r:id="rId14"/>
    <p:sldId id="1080" r:id="rId15"/>
    <p:sldId id="1094" r:id="rId16"/>
    <p:sldId id="1073" r:id="rId17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21" autoAdjust="0"/>
  </p:normalViewPr>
  <p:slideViewPr>
    <p:cSldViewPr snapToGrid="0">
      <p:cViewPr varScale="1">
        <p:scale>
          <a:sx n="68" d="100"/>
          <a:sy n="68" d="100"/>
        </p:scale>
        <p:origin x="11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/>
              <a:t>Bài dài nên thầy cô tranh thủ dạy luôn nhé!</a:t>
            </a:r>
          </a:p>
          <a:p>
            <a:pPr algn="ctr"/>
            <a:r>
              <a:rPr lang="en-US" sz="1100"/>
              <a:t>Kho ppt Phan Linh_0916.604.268</a:t>
            </a:r>
          </a:p>
          <a:p>
            <a:pPr algn="ctr"/>
            <a:r>
              <a:rPr lang="en-US" sz="1100"/>
              <a:t>Thầy cô hãy liên  hệ chính chủ sp để được đồng hành và hỗ trợ nhé!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3929018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3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2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6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 – H </a:t>
            </a:r>
          </a:p>
        </p:txBody>
      </p:sp>
    </p:spTree>
    <p:extLst>
      <p:ext uri="{BB962C8B-B14F-4D97-AF65-F5344CB8AC3E}">
        <p14:creationId xmlns:p14="http://schemas.microsoft.com/office/powerpoint/2010/main" val="424065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7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2114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2114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2114">
              <a:buClrTx/>
              <a:defRPr/>
            </a:pPr>
            <a:fld id="{4F3CD71A-8AFA-457E-9CDB-42ECCDB38F4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7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151" name="Google Shape;1151;p37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78" name="Google Shape;1178;p37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290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8464" y="9467"/>
            <a:ext cx="12546750" cy="6848535"/>
            <a:chOff x="-51475" y="7100"/>
            <a:chExt cx="9433400" cy="51364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31982" b="40726"/>
            <a:stretch/>
          </p:blipFill>
          <p:spPr>
            <a:xfrm>
              <a:off x="3195541" y="1723525"/>
              <a:ext cx="5939174" cy="34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/>
            </a:blip>
            <a:srcRect t="-3820" r="21935"/>
            <a:stretch/>
          </p:blipFill>
          <p:spPr>
            <a:xfrm flipH="1">
              <a:off x="0" y="7100"/>
              <a:ext cx="2509350" cy="233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/>
            </a:blip>
            <a:srcRect l="19620" b="21795"/>
            <a:stretch/>
          </p:blipFill>
          <p:spPr>
            <a:xfrm>
              <a:off x="-51475" y="2706900"/>
              <a:ext cx="4113014" cy="2436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883350" y="2468950"/>
              <a:ext cx="1498575" cy="82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409757" y="1448133"/>
            <a:ext cx="7342191" cy="32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768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933491" y="4492033"/>
            <a:ext cx="6879738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1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8" r:id="rId2"/>
    <p:sldLayoutId id="2147483739" r:id="rId3"/>
    <p:sldLayoutId id="2147483741" r:id="rId4"/>
    <p:sldLayoutId id="2147483744" r:id="rId5"/>
    <p:sldLayoutId id="2147483746" r:id="rId6"/>
    <p:sldLayoutId id="2147483748" r:id="rId7"/>
    <p:sldLayoutId id="2147483749" r:id="rId8"/>
    <p:sldLayoutId id="214748375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  <a:defRPr/>
            </a:pPr>
            <a:fld id="{D997B5FA-0921-464F-AAE1-844C04324D7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2025/5/12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14">
              <a:buClrTx/>
              <a:defRPr/>
            </a:pPr>
            <a:fld id="{565CE74E-AB26-4998-AD42-012C4C1AD076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华康少女文字W5(P)"/>
                <a:cs typeface="+mn-cs"/>
              </a:rPr>
              <a:pPr defTabSz="912114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华康少女文字W5(P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05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58.png"/><Relationship Id="rId4" Type="http://schemas.openxmlformats.org/officeDocument/2006/relationships/audio" Target="../media/audio1.wav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6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24.png"/><Relationship Id="rId5" Type="http://schemas.openxmlformats.org/officeDocument/2006/relationships/image" Target="../media/image32.png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4698569" y="1273836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89186" y="581169"/>
            <a:ext cx="78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+mj-lt"/>
                <a:ea typeface="Cambria Math" panose="02040503050406030204" pitchFamily="18" charset="0"/>
              </a:rPr>
              <a:t>3. Quy đồng mẫu số các phân số.</a:t>
            </a:r>
            <a:endParaRPr lang="vi-VN" sz="3600" b="1"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DBC82-13C8-ADBD-BD1E-5AE7ED378D45}"/>
                  </a:ext>
                </a:extLst>
              </p:cNvPr>
              <p:cNvSpPr txBox="1"/>
              <p:nvPr/>
            </p:nvSpPr>
            <p:spPr>
              <a:xfrm>
                <a:off x="1201250" y="2672590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DBC82-13C8-ADBD-BD1E-5AE7ED378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50" y="2672590"/>
                <a:ext cx="2511214" cy="209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1924B8-9811-E426-CF9B-6313B7B3F6C4}"/>
                  </a:ext>
                </a:extLst>
              </p:cNvPr>
              <p:cNvSpPr txBox="1"/>
              <p:nvPr/>
            </p:nvSpPr>
            <p:spPr>
              <a:xfrm>
                <a:off x="1774274" y="2672590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6 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1924B8-9811-E426-CF9B-6313B7B3F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74" y="2672590"/>
                <a:ext cx="2511214" cy="2098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5AAA63-5BFC-08F2-2A92-74B1AAE6E93E}"/>
                  </a:ext>
                </a:extLst>
              </p:cNvPr>
              <p:cNvSpPr txBox="1"/>
              <p:nvPr/>
            </p:nvSpPr>
            <p:spPr>
              <a:xfrm>
                <a:off x="3624569" y="2672590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5AAA63-5BFC-08F2-2A92-74B1AAE6E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69" y="2672590"/>
                <a:ext cx="2511214" cy="209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C3CA67-AD97-B4E4-82D8-75FCEAEA4252}"/>
                  </a:ext>
                </a:extLst>
              </p:cNvPr>
              <p:cNvSpPr txBox="1"/>
              <p:nvPr/>
            </p:nvSpPr>
            <p:spPr>
              <a:xfrm>
                <a:off x="1201250" y="4523142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C3CA67-AD97-B4E4-82D8-75FCEAEA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50" y="4523142"/>
                <a:ext cx="2511214" cy="2098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4899D-4D1B-339C-5F0A-3712D503F86E}"/>
                  </a:ext>
                </a:extLst>
              </p:cNvPr>
              <p:cNvSpPr txBox="1"/>
              <p:nvPr/>
            </p:nvSpPr>
            <p:spPr>
              <a:xfrm>
                <a:off x="1719410" y="4523142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4899D-4D1B-339C-5F0A-3712D503F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410" y="4523142"/>
                <a:ext cx="2511214" cy="20980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16113C-DC83-B0EE-D5AB-DA4F093CC215}"/>
                  </a:ext>
                </a:extLst>
              </p:cNvPr>
              <p:cNvSpPr txBox="1"/>
              <p:nvPr/>
            </p:nvSpPr>
            <p:spPr>
              <a:xfrm>
                <a:off x="3664352" y="4523142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16113C-DC83-B0EE-D5AB-DA4F093CC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52" y="4523142"/>
                <a:ext cx="2511214" cy="20980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2CDF80-E7D6-ACBF-0020-5D5829185FC3}"/>
                  </a:ext>
                </a:extLst>
              </p:cNvPr>
              <p:cNvSpPr txBox="1"/>
              <p:nvPr/>
            </p:nvSpPr>
            <p:spPr>
              <a:xfrm>
                <a:off x="1201250" y="822038"/>
                <a:ext cx="4934533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2CDF80-E7D6-ACBF-0020-5D5829185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50" y="822038"/>
                <a:ext cx="4934533" cy="20980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8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E7B016-8DD9-BAB4-9228-5596A9D7338C}"/>
              </a:ext>
            </a:extLst>
          </p:cNvPr>
          <p:cNvSpPr/>
          <p:nvPr/>
        </p:nvSpPr>
        <p:spPr>
          <a:xfrm>
            <a:off x="3351237" y="1912371"/>
            <a:ext cx="763563" cy="7635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31658" y="669464"/>
            <a:ext cx="1069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+mj-lt"/>
                <a:ea typeface="Cambria Math" panose="02040503050406030204" pitchFamily="18" charset="0"/>
              </a:rPr>
              <a:t>4. &gt;, &lt;, =?</a:t>
            </a:r>
            <a:endParaRPr lang="vi-VN" sz="4000" b="1"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271FEB-4ED2-4E2E-96A3-D127964159CE}"/>
                  </a:ext>
                </a:extLst>
              </p:cNvPr>
              <p:cNvSpPr txBox="1"/>
              <p:nvPr/>
            </p:nvSpPr>
            <p:spPr>
              <a:xfrm>
                <a:off x="1182961" y="1023407"/>
                <a:ext cx="4897957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271FEB-4ED2-4E2E-96A3-D12796415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61" y="1023407"/>
                <a:ext cx="4897957" cy="2098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3815AA-F8BB-C5B1-8790-4F3D77EE6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677" y="1878014"/>
            <a:ext cx="812682" cy="832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A1E794-28CA-5CBC-3890-1A010453A1DD}"/>
              </a:ext>
            </a:extLst>
          </p:cNvPr>
          <p:cNvSpPr/>
          <p:nvPr/>
        </p:nvSpPr>
        <p:spPr>
          <a:xfrm>
            <a:off x="3556409" y="3951038"/>
            <a:ext cx="763563" cy="7635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412353-B8F4-0BD7-0C03-B340A85A4471}"/>
                  </a:ext>
                </a:extLst>
              </p:cNvPr>
              <p:cNvSpPr txBox="1"/>
              <p:nvPr/>
            </p:nvSpPr>
            <p:spPr>
              <a:xfrm>
                <a:off x="1920240" y="3098673"/>
                <a:ext cx="4160589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412353-B8F4-0BD7-0C03-B340A85A4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0" y="3098673"/>
                <a:ext cx="4160589" cy="2098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17C824D-0876-41ED-04E5-C4CACE522FA2}"/>
              </a:ext>
            </a:extLst>
          </p:cNvPr>
          <p:cNvSpPr/>
          <p:nvPr/>
        </p:nvSpPr>
        <p:spPr>
          <a:xfrm>
            <a:off x="8780411" y="1853977"/>
            <a:ext cx="763563" cy="7635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9B6F1-95FA-76CB-4476-F0C54F598DC3}"/>
                  </a:ext>
                </a:extLst>
              </p:cNvPr>
              <p:cNvSpPr txBox="1"/>
              <p:nvPr/>
            </p:nvSpPr>
            <p:spPr>
              <a:xfrm>
                <a:off x="6816383" y="1023407"/>
                <a:ext cx="5345455" cy="2070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 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4400" i="1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9B6F1-95FA-76CB-4476-F0C54F598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383" y="1023407"/>
                <a:ext cx="5345455" cy="20707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6F1A6712-45FE-4326-80D2-B661C1429FDC}"/>
              </a:ext>
            </a:extLst>
          </p:cNvPr>
          <p:cNvSpPr/>
          <p:nvPr/>
        </p:nvSpPr>
        <p:spPr>
          <a:xfrm>
            <a:off x="8505995" y="3978074"/>
            <a:ext cx="763563" cy="7635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418847-295D-0662-D355-DEF84472A71C}"/>
                  </a:ext>
                </a:extLst>
              </p:cNvPr>
              <p:cNvSpPr txBox="1"/>
              <p:nvPr/>
            </p:nvSpPr>
            <p:spPr>
              <a:xfrm>
                <a:off x="7461504" y="3121482"/>
                <a:ext cx="4682364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sz="4400" i="1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418847-295D-0662-D355-DEF84472A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504" y="3121482"/>
                <a:ext cx="4682364" cy="2091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0F81C4A-F523-1C65-BF08-01C45B06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849" y="3916681"/>
            <a:ext cx="812682" cy="8322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E42CD5-3CD7-3D5F-DA19-F716E96E7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411" y="1843658"/>
            <a:ext cx="812682" cy="8322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00C6E0-A5DC-3FBC-B81E-4DC51677F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1435" y="3980494"/>
            <a:ext cx="812682" cy="8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E7B016-8DD9-BAB4-9228-5596A9D7338C}"/>
              </a:ext>
            </a:extLst>
          </p:cNvPr>
          <p:cNvSpPr/>
          <p:nvPr/>
        </p:nvSpPr>
        <p:spPr>
          <a:xfrm>
            <a:off x="3351237" y="1912371"/>
            <a:ext cx="763563" cy="7635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31658" y="669464"/>
            <a:ext cx="1069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+mj-lt"/>
                <a:ea typeface="Cambria Math" panose="02040503050406030204" pitchFamily="18" charset="0"/>
              </a:rPr>
              <a:t>4. &gt;, &lt;, =?</a:t>
            </a:r>
            <a:endParaRPr lang="vi-VN" sz="4000" b="1"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271FEB-4ED2-4E2E-96A3-D127964159CE}"/>
                  </a:ext>
                </a:extLst>
              </p:cNvPr>
              <p:cNvSpPr txBox="1"/>
              <p:nvPr/>
            </p:nvSpPr>
            <p:spPr>
              <a:xfrm>
                <a:off x="1182961" y="1023407"/>
                <a:ext cx="4897957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271FEB-4ED2-4E2E-96A3-D12796415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961" y="1023407"/>
                <a:ext cx="4897957" cy="2098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3815AA-F8BB-C5B1-8790-4F3D77EE6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949" y="1873075"/>
            <a:ext cx="812682" cy="832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A1E794-28CA-5CBC-3890-1A010453A1DD}"/>
              </a:ext>
            </a:extLst>
          </p:cNvPr>
          <p:cNvSpPr/>
          <p:nvPr/>
        </p:nvSpPr>
        <p:spPr>
          <a:xfrm>
            <a:off x="3556409" y="3951038"/>
            <a:ext cx="763563" cy="7635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412353-B8F4-0BD7-0C03-B340A85A4471}"/>
                  </a:ext>
                </a:extLst>
              </p:cNvPr>
              <p:cNvSpPr txBox="1"/>
              <p:nvPr/>
            </p:nvSpPr>
            <p:spPr>
              <a:xfrm>
                <a:off x="1920240" y="3098673"/>
                <a:ext cx="4160589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412353-B8F4-0BD7-0C03-B340A85A4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0" y="3098673"/>
                <a:ext cx="4160589" cy="2098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0F81C4A-F523-1C65-BF08-01C45B065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121" y="3911523"/>
            <a:ext cx="812682" cy="8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664014" y="398651"/>
                <a:ext cx="10833809" cy="541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>
                  <a:lnSpc>
                    <a:spcPct val="150000"/>
                  </a:lnSpc>
                </a:pPr>
                <a:r>
                  <a:rPr lang="en-US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5. </a:t>
                </a:r>
                <a:r>
                  <a:rPr lang="vi-VN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 ba vòi nước cùng chảy vào một bể. Trong 1 giờ, vòi số 1 chảy được </a:t>
                </a:r>
                <a:r>
                  <a:rPr lang="en-US" sz="40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bể nước, vòi số 2 chảy được </a:t>
                </a:r>
                <a:r>
                  <a:rPr lang="en-US" sz="40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 bể nước, vòi số 3 chảy được </a:t>
                </a:r>
                <a:r>
                  <a:rPr lang="en-US" sz="40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bể nước. Hỏi trong 1 giờ, vòi nào chảy được nhiều nước nhất, vòi nào chảy được ít nước nhất?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4" y="398651"/>
                <a:ext cx="10833809" cy="5411097"/>
              </a:xfrm>
              <a:prstGeom prst="rect">
                <a:avLst/>
              </a:prstGeom>
              <a:blipFill>
                <a:blip r:embed="rId3"/>
                <a:stretch>
                  <a:fillRect l="-2026" r="-1970" b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20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77D453-1EF1-4123-B255-CC4EA5CA9F05}"/>
              </a:ext>
            </a:extLst>
          </p:cNvPr>
          <p:cNvSpPr txBox="1"/>
          <p:nvPr/>
        </p:nvSpPr>
        <p:spPr>
          <a:xfrm>
            <a:off x="853081" y="930562"/>
            <a:ext cx="9516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0" i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Ta có:</a:t>
            </a:r>
            <a:endParaRPr lang="vi-VN" sz="4400" b="0" i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17D5FC-8600-7661-24AD-B27707D9600A}"/>
                  </a:ext>
                </a:extLst>
              </p:cNvPr>
              <p:cNvSpPr txBox="1"/>
              <p:nvPr/>
            </p:nvSpPr>
            <p:spPr>
              <a:xfrm>
                <a:off x="1560443" y="1843651"/>
                <a:ext cx="4050904" cy="1284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5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54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17D5FC-8600-7661-24AD-B27707D96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443" y="1843651"/>
                <a:ext cx="4050904" cy="1284519"/>
              </a:xfrm>
              <a:prstGeom prst="rect">
                <a:avLst/>
              </a:prstGeom>
              <a:blipFill>
                <a:blip r:embed="rId4"/>
                <a:stretch>
                  <a:fillRect t="-474" b="-12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1ECDAB-C156-FB73-AA9C-AE2CFB04E77D}"/>
                  </a:ext>
                </a:extLst>
              </p:cNvPr>
              <p:cNvSpPr txBox="1"/>
              <p:nvPr/>
            </p:nvSpPr>
            <p:spPr>
              <a:xfrm>
                <a:off x="5684499" y="1849582"/>
                <a:ext cx="5608500" cy="1272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:endParaRPr lang="vi-VN" sz="54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1ECDAB-C156-FB73-AA9C-AE2CFB04E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99" y="1849582"/>
                <a:ext cx="5608500" cy="1272656"/>
              </a:xfrm>
              <a:prstGeom prst="rect">
                <a:avLst/>
              </a:prstGeom>
              <a:blipFill>
                <a:blip r:embed="rId5"/>
                <a:stretch>
                  <a:fillRect t="-1435" b="-12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BDFE53-5078-94E0-6147-B145025D64F3}"/>
                  </a:ext>
                </a:extLst>
              </p:cNvPr>
              <p:cNvSpPr txBox="1"/>
              <p:nvPr/>
            </p:nvSpPr>
            <p:spPr>
              <a:xfrm>
                <a:off x="9759924" y="1843651"/>
                <a:ext cx="2008563" cy="1267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5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vi-VN" sz="540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BDFE53-5078-94E0-6147-B145025D6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924" y="1843651"/>
                <a:ext cx="2008563" cy="12679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FE044B-ECEA-2901-1756-D8FB5CE7D8DA}"/>
              </a:ext>
            </a:extLst>
          </p:cNvPr>
          <p:cNvSpPr txBox="1"/>
          <p:nvPr/>
        </p:nvSpPr>
        <p:spPr>
          <a:xfrm>
            <a:off x="1002771" y="3677093"/>
            <a:ext cx="101562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800" b="1" i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Vậy trong 1 giờ, vòi số 2 chảy được nhiều nước nhất, vòi số 1 chảy được ít nước nhất.</a:t>
            </a:r>
            <a:endParaRPr lang="vi-VN" sz="4800" b="1" i="0">
              <a:solidFill>
                <a:srgbClr val="C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209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D3804F-45CB-FF5F-A81D-E6E193A473D7}"/>
              </a:ext>
            </a:extLst>
          </p:cNvPr>
          <p:cNvSpPr txBox="1"/>
          <p:nvPr/>
        </p:nvSpPr>
        <p:spPr>
          <a:xfrm>
            <a:off x="893942" y="2443125"/>
            <a:ext cx="10306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KHỞI </a:t>
            </a:r>
            <a:r>
              <a:rPr lang="en-US" sz="8000" b="1" dirty="0" smtClean="0"/>
              <a:t>ĐỘNG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16063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" y="8483"/>
            <a:ext cx="12161838" cy="684103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18756" y="387747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</a:t>
            </a:r>
            <a:r>
              <a:rPr lang="en-US" sz="3192" b="1" i="1" kern="1200">
                <a:solidFill>
                  <a:srgbClr val="3333CC"/>
                </a:solidFill>
                <a:latin typeface="Times New Roman" pitchFamily="18" charset="0"/>
                <a:cs typeface="+mn-cs"/>
              </a:rPr>
              <a:t>: Trịnh Thị Mơ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9460" y="2210440"/>
            <a:ext cx="10950439" cy="11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3591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TOÁN</a:t>
            </a:r>
          </a:p>
          <a:p>
            <a:pPr algn="ctr" defTabSz="912114">
              <a:buClrTx/>
              <a:defRPr/>
            </a:pPr>
            <a:r>
              <a:rPr lang="en-US" sz="3192" b="1" kern="1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ÔN TẬP PHÂN SỐ ( </a:t>
            </a:r>
            <a:r>
              <a:rPr lang="en-US" sz="3192" b="1" kern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T1) </a:t>
            </a:r>
            <a:endParaRPr lang="en-US" sz="3192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4767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793" b="1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  <a:p>
            <a:pPr algn="ctr" defTabSz="912114">
              <a:buClrTx/>
              <a:defRPr/>
            </a:pPr>
            <a:r>
              <a:rPr lang="en-US" sz="2394" b="1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 kết nối tri thức với cuộc sống – Lớp 4</a:t>
            </a:r>
            <a:endParaRPr lang="en-US" sz="2394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394" b="1" kern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Năm học 2024-2025</a:t>
            </a:r>
            <a:endParaRPr lang="en-US" sz="2394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394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30066" y="3232237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3575" y="3309320"/>
            <a:ext cx="6765022" cy="31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65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640985" y="652856"/>
            <a:ext cx="787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>
                <a:latin typeface="+mj-lt"/>
                <a:ea typeface="Cambria Math" panose="02040503050406030204" pitchFamily="18" charset="0"/>
              </a:rPr>
              <a:t>1. Chọn câu trả lời đúng.</a:t>
            </a:r>
            <a:endParaRPr lang="vi-VN" sz="4000" b="1"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E30ECB-EAAF-2CF3-02E6-1526804C3DE5}"/>
                  </a:ext>
                </a:extLst>
              </p:cNvPr>
              <p:cNvSpPr txBox="1"/>
              <p:nvPr/>
            </p:nvSpPr>
            <p:spPr>
              <a:xfrm>
                <a:off x="-597070" y="2163809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E30ECB-EAAF-2CF3-02E6-1526804C3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070" y="2163809"/>
                <a:ext cx="4224868" cy="2091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D8C65A-2839-E9A1-9661-E9963D1C12C6}"/>
                  </a:ext>
                </a:extLst>
              </p:cNvPr>
              <p:cNvSpPr txBox="1"/>
              <p:nvPr/>
            </p:nvSpPr>
            <p:spPr>
              <a:xfrm>
                <a:off x="3139778" y="2163809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D8C65A-2839-E9A1-9661-E9963D1C1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78" y="2163809"/>
                <a:ext cx="4224868" cy="2091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68F15D-9B6B-1494-9660-5DA283CCE1D4}"/>
                  </a:ext>
                </a:extLst>
              </p:cNvPr>
              <p:cNvSpPr txBox="1"/>
              <p:nvPr/>
            </p:nvSpPr>
            <p:spPr>
              <a:xfrm>
                <a:off x="-597070" y="4255279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68F15D-9B6B-1494-9660-5DA283CCE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070" y="4255279"/>
                <a:ext cx="4224868" cy="209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5BDA0B-5886-79E2-420E-309CB6277F2D}"/>
                  </a:ext>
                </a:extLst>
              </p:cNvPr>
              <p:cNvSpPr txBox="1"/>
              <p:nvPr/>
            </p:nvSpPr>
            <p:spPr>
              <a:xfrm>
                <a:off x="3139778" y="4255279"/>
                <a:ext cx="4224868" cy="2091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5BDA0B-5886-79E2-420E-309CB6277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778" y="4255279"/>
                <a:ext cx="4224868" cy="2091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2931CCF-3A6C-AD71-E1EB-0DF1EC36B039}"/>
              </a:ext>
            </a:extLst>
          </p:cNvPr>
          <p:cNvSpPr txBox="1"/>
          <p:nvPr/>
        </p:nvSpPr>
        <p:spPr>
          <a:xfrm>
            <a:off x="640985" y="1506371"/>
            <a:ext cx="10879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>
                <a:latin typeface="+mj-lt"/>
                <a:ea typeface="Cambria Math" panose="02040503050406030204" pitchFamily="18" charset="0"/>
              </a:rPr>
              <a:t>a) Phân số chỉ phần đã tô màu của hình bên là:</a:t>
            </a:r>
            <a:endParaRPr lang="vi-VN" sz="4000">
              <a:latin typeface="+mj-lt"/>
              <a:ea typeface="Cambria Math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63B326-9259-A4F4-AB68-452C84BD5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4301" y="2906216"/>
            <a:ext cx="3997193" cy="3137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64B182F-645B-AD19-C2E5-3216119863BB}"/>
              </a:ext>
            </a:extLst>
          </p:cNvPr>
          <p:cNvSpPr/>
          <p:nvPr/>
        </p:nvSpPr>
        <p:spPr>
          <a:xfrm>
            <a:off x="714724" y="5108794"/>
            <a:ext cx="731880" cy="731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14724" y="341332"/>
            <a:ext cx="787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200" b="1">
                <a:latin typeface="+mj-lt"/>
                <a:ea typeface="Cambria Math" panose="02040503050406030204" pitchFamily="18" charset="0"/>
              </a:rPr>
              <a:t>1. Chọn câu trả lời đúng.</a:t>
            </a:r>
            <a:endParaRPr lang="vi-VN" sz="3200" b="1"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931CCF-3A6C-AD71-E1EB-0DF1EC36B039}"/>
                  </a:ext>
                </a:extLst>
              </p:cNvPr>
              <p:cNvSpPr txBox="1"/>
              <p:nvPr/>
            </p:nvSpPr>
            <p:spPr>
              <a:xfrm>
                <a:off x="1208818" y="797870"/>
                <a:ext cx="10879868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/>
                <a:r>
                  <a:rPr lang="en-US" sz="3200">
                    <a:latin typeface="+mj-lt"/>
                    <a:ea typeface="Cambria Math" panose="02040503050406030204" pitchFamily="18" charset="0"/>
                  </a:rPr>
                  <a:t>b) 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latin typeface="+mj-lt"/>
                    <a:ea typeface="Cambria Math" panose="02040503050406030204" pitchFamily="18" charset="0"/>
                  </a:rPr>
                  <a:t> số con ếch của hình nào dưới đây?</a:t>
                </a:r>
                <a:endParaRPr lang="vi-VN" sz="320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931CCF-3A6C-AD71-E1EB-0DF1EC36B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18" y="797870"/>
                <a:ext cx="10879868" cy="879215"/>
              </a:xfrm>
              <a:prstGeom prst="rect">
                <a:avLst/>
              </a:prstGeom>
              <a:blipFill>
                <a:blip r:embed="rId4"/>
                <a:stretch>
                  <a:fillRect l="-140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FF9BBC2-078A-7FDE-20C7-92010940D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374" y="1847089"/>
            <a:ext cx="8775089" cy="44575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57870C-B1C8-CB73-BCD4-68DA31E120D0}"/>
              </a:ext>
            </a:extLst>
          </p:cNvPr>
          <p:cNvSpPr txBox="1"/>
          <p:nvPr/>
        </p:nvSpPr>
        <p:spPr>
          <a:xfrm>
            <a:off x="1693374" y="1874527"/>
            <a:ext cx="56507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A</a:t>
            </a:r>
            <a:endParaRPr lang="vi-VN" sz="3600" b="1">
              <a:solidFill>
                <a:srgbClr val="0070C0"/>
              </a:solidFill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C4513B-1248-169D-A6DA-AC0F1FD6F484}"/>
              </a:ext>
            </a:extLst>
          </p:cNvPr>
          <p:cNvSpPr txBox="1"/>
          <p:nvPr/>
        </p:nvSpPr>
        <p:spPr>
          <a:xfrm>
            <a:off x="6154070" y="1847089"/>
            <a:ext cx="56507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B</a:t>
            </a:r>
            <a:endParaRPr lang="vi-VN" sz="3600" b="1">
              <a:solidFill>
                <a:srgbClr val="0070C0"/>
              </a:solidFill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80F5A-6320-7BE3-C0B0-5CC93EC5F397}"/>
              </a:ext>
            </a:extLst>
          </p:cNvPr>
          <p:cNvSpPr txBox="1"/>
          <p:nvPr/>
        </p:nvSpPr>
        <p:spPr>
          <a:xfrm>
            <a:off x="6161520" y="4282292"/>
            <a:ext cx="56507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D</a:t>
            </a:r>
            <a:endParaRPr lang="vi-VN" sz="3600" b="1">
              <a:solidFill>
                <a:srgbClr val="0070C0"/>
              </a:solidFill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CF9FB-0CA4-1369-A8F2-41FDF3E2107D}"/>
              </a:ext>
            </a:extLst>
          </p:cNvPr>
          <p:cNvSpPr txBox="1"/>
          <p:nvPr/>
        </p:nvSpPr>
        <p:spPr>
          <a:xfrm>
            <a:off x="1693374" y="4282291"/>
            <a:ext cx="56507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solidFill>
                  <a:srgbClr val="0070C0"/>
                </a:solidFill>
                <a:latin typeface="+mj-lt"/>
                <a:ea typeface="Cambria Math" panose="02040503050406030204" pitchFamily="18" charset="0"/>
              </a:rPr>
              <a:t>C</a:t>
            </a:r>
            <a:endParaRPr lang="vi-VN" sz="3600" b="1">
              <a:solidFill>
                <a:srgbClr val="0070C0"/>
              </a:solidFill>
              <a:latin typeface="+mj-lt"/>
              <a:ea typeface="Cambria Math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02D215-49A9-A930-4D33-595BAA3389A8}"/>
              </a:ext>
            </a:extLst>
          </p:cNvPr>
          <p:cNvSpPr/>
          <p:nvPr/>
        </p:nvSpPr>
        <p:spPr>
          <a:xfrm>
            <a:off x="6018520" y="1786078"/>
            <a:ext cx="731880" cy="7318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894498" y="707542"/>
            <a:ext cx="7870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400" b="1">
                <a:latin typeface="+mj-lt"/>
                <a:ea typeface="Cambria Math" panose="02040503050406030204" pitchFamily="18" charset="0"/>
              </a:rPr>
              <a:t>2. Số?</a:t>
            </a:r>
            <a:endParaRPr lang="vi-VN" sz="4400" b="1"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B4FF2B-217F-6E6C-774C-4A1013068495}"/>
                  </a:ext>
                </a:extLst>
              </p:cNvPr>
              <p:cNvSpPr txBox="1"/>
              <p:nvPr/>
            </p:nvSpPr>
            <p:spPr>
              <a:xfrm>
                <a:off x="1146386" y="1272312"/>
                <a:ext cx="9021742" cy="2511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540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B4FF2B-217F-6E6C-774C-4A1013068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86" y="1272312"/>
                <a:ext cx="9021742" cy="251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AD0E75-F6C7-2722-21E8-21FCFCBD8B16}"/>
                  </a:ext>
                </a:extLst>
              </p:cNvPr>
              <p:cNvSpPr txBox="1"/>
              <p:nvPr/>
            </p:nvSpPr>
            <p:spPr>
              <a:xfrm>
                <a:off x="1146386" y="3699812"/>
                <a:ext cx="9021742" cy="2511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5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5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5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sz="5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540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AD0E75-F6C7-2722-21E8-21FCFCBD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86" y="3699812"/>
                <a:ext cx="9021742" cy="2511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ift Cartoon PNG &amp; SVG Design For T-Shirts">
            <a:extLst>
              <a:ext uri="{FF2B5EF4-FFF2-40B4-BE49-F238E27FC236}">
                <a16:creationId xmlns:a16="http://schemas.microsoft.com/office/drawing/2014/main" id="{3718CFC7-4885-AB08-7D3D-0F3040B28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09" y="2544445"/>
            <a:ext cx="1317826" cy="13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thday Gift Blue Cartoon Illustration, Birthday Present, Gift Box,  Holiday Gift Box PNG Transparent Image and Clipart for Free Download">
            <a:extLst>
              <a:ext uri="{FF2B5EF4-FFF2-40B4-BE49-F238E27FC236}">
                <a16:creationId xmlns:a16="http://schemas.microsoft.com/office/drawing/2014/main" id="{470E52EF-E5B4-F2C5-DCDD-D3C9409E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23" y="1372907"/>
            <a:ext cx="1317826" cy="13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ft Cartoon Icons PNG &amp; SVG Design For T-Shirts">
            <a:extLst>
              <a:ext uri="{FF2B5EF4-FFF2-40B4-BE49-F238E27FC236}">
                <a16:creationId xmlns:a16="http://schemas.microsoft.com/office/drawing/2014/main" id="{C14630E1-7A25-A7AC-3062-7EFF8603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49" y="2477974"/>
            <a:ext cx="1453737" cy="145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nd Drawn Square Christmas Gift Box illustration 12230529 PNG">
            <a:extLst>
              <a:ext uri="{FF2B5EF4-FFF2-40B4-BE49-F238E27FC236}">
                <a16:creationId xmlns:a16="http://schemas.microsoft.com/office/drawing/2014/main" id="{3329E80E-59CA-48D9-DEDB-FBBDDD4D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70" y="4358362"/>
            <a:ext cx="924953" cy="6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ift Box Hand Drawn Cartoon Icon 43 PNG &amp; SVG Design For T-Shirts">
            <a:extLst>
              <a:ext uri="{FF2B5EF4-FFF2-40B4-BE49-F238E27FC236}">
                <a16:creationId xmlns:a16="http://schemas.microsoft.com/office/drawing/2014/main" id="{D0753BA2-4970-2DB5-470D-DBBD14307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45" y="3890585"/>
            <a:ext cx="1310928" cy="13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C9F8EE5-F8D1-626F-FB24-139923C1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70" y="5175340"/>
            <a:ext cx="1079627" cy="10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89186" y="581169"/>
            <a:ext cx="78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+mj-lt"/>
                <a:ea typeface="Cambria Math" panose="02040503050406030204" pitchFamily="18" charset="0"/>
              </a:rPr>
              <a:t>3. Quy đồng mẫu số các phân số.</a:t>
            </a:r>
            <a:endParaRPr lang="vi-VN" sz="3600" b="1"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D03AB-2F35-3120-1C44-B863C30421B7}"/>
                  </a:ext>
                </a:extLst>
              </p:cNvPr>
              <p:cNvSpPr txBox="1"/>
              <p:nvPr/>
            </p:nvSpPr>
            <p:spPr>
              <a:xfrm>
                <a:off x="1146386" y="1272312"/>
                <a:ext cx="4230286" cy="2077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D03AB-2F35-3120-1C44-B863C3042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86" y="1272312"/>
                <a:ext cx="4230286" cy="2077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5AE4D-A60B-E72C-E9C6-2A5E45EEB758}"/>
                  </a:ext>
                </a:extLst>
              </p:cNvPr>
              <p:cNvSpPr txBox="1"/>
              <p:nvPr/>
            </p:nvSpPr>
            <p:spPr>
              <a:xfrm>
                <a:off x="6080919" y="1272312"/>
                <a:ext cx="4934533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5AE4D-A60B-E72C-E9C6-2A5E45EE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919" y="1272312"/>
                <a:ext cx="4934533" cy="209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58D8A3-8A7C-C706-5E36-59EF9CD2F078}"/>
                  </a:ext>
                </a:extLst>
              </p:cNvPr>
              <p:cNvSpPr txBox="1"/>
              <p:nvPr/>
            </p:nvSpPr>
            <p:spPr>
              <a:xfrm>
                <a:off x="4038759" y="3508261"/>
                <a:ext cx="4934533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58D8A3-8A7C-C706-5E36-59EF9CD2F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759" y="3508261"/>
                <a:ext cx="4934533" cy="2098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95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789186" y="581169"/>
            <a:ext cx="787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 b="1">
                <a:latin typeface="+mj-lt"/>
                <a:ea typeface="Cambria Math" panose="02040503050406030204" pitchFamily="18" charset="0"/>
              </a:rPr>
              <a:t>3. Quy đồng mẫu số các phân số.</a:t>
            </a:r>
            <a:endParaRPr lang="vi-VN" sz="3600" b="1">
              <a:latin typeface="+mj-lt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D03AB-2F35-3120-1C44-B863C30421B7}"/>
                  </a:ext>
                </a:extLst>
              </p:cNvPr>
              <p:cNvSpPr txBox="1"/>
              <p:nvPr/>
            </p:nvSpPr>
            <p:spPr>
              <a:xfrm>
                <a:off x="488018" y="979977"/>
                <a:ext cx="4230286" cy="2077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CD03AB-2F35-3120-1C44-B863C3042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8" y="979977"/>
                <a:ext cx="4230286" cy="20774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5AE4D-A60B-E72C-E9C6-2A5E45EEB758}"/>
                  </a:ext>
                </a:extLst>
              </p:cNvPr>
              <p:cNvSpPr txBox="1"/>
              <p:nvPr/>
            </p:nvSpPr>
            <p:spPr>
              <a:xfrm>
                <a:off x="6080919" y="979977"/>
                <a:ext cx="4934533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75AE4D-A60B-E72C-E9C6-2A5E45EE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919" y="979977"/>
                <a:ext cx="4934533" cy="2098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DBC82-13C8-ADBD-BD1E-5AE7ED378D45}"/>
                  </a:ext>
                </a:extLst>
              </p:cNvPr>
              <p:cNvSpPr txBox="1"/>
              <p:nvPr/>
            </p:nvSpPr>
            <p:spPr>
              <a:xfrm>
                <a:off x="1201250" y="2830529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5EDBC82-13C8-ADBD-BD1E-5AE7ED378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50" y="2830529"/>
                <a:ext cx="2511214" cy="2098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1924B8-9811-E426-CF9B-6313B7B3F6C4}"/>
                  </a:ext>
                </a:extLst>
              </p:cNvPr>
              <p:cNvSpPr txBox="1"/>
              <p:nvPr/>
            </p:nvSpPr>
            <p:spPr>
              <a:xfrm>
                <a:off x="1774274" y="2830529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41924B8-9811-E426-CF9B-6313B7B3F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74" y="2830529"/>
                <a:ext cx="2511214" cy="2098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5AAA63-5BFC-08F2-2A92-74B1AAE6E93E}"/>
                  </a:ext>
                </a:extLst>
              </p:cNvPr>
              <p:cNvSpPr txBox="1"/>
              <p:nvPr/>
            </p:nvSpPr>
            <p:spPr>
              <a:xfrm>
                <a:off x="3624569" y="2830529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65AAA63-5BFC-08F2-2A92-74B1AAE6E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69" y="2830529"/>
                <a:ext cx="2511214" cy="20980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C3CA67-AD97-B4E4-82D8-75FCEAEA4252}"/>
                  </a:ext>
                </a:extLst>
              </p:cNvPr>
              <p:cNvSpPr txBox="1"/>
              <p:nvPr/>
            </p:nvSpPr>
            <p:spPr>
              <a:xfrm>
                <a:off x="6931490" y="2830529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C3CA67-AD97-B4E4-82D8-75FCEAEA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490" y="2830529"/>
                <a:ext cx="2511214" cy="20980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4899D-4D1B-339C-5F0A-3712D503F86E}"/>
                  </a:ext>
                </a:extLst>
              </p:cNvPr>
              <p:cNvSpPr txBox="1"/>
              <p:nvPr/>
            </p:nvSpPr>
            <p:spPr>
              <a:xfrm>
                <a:off x="7687394" y="2830529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13 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</m:oMath>
                  </m:oMathPara>
                </a14:m>
                <a:endParaRPr lang="en-US" sz="440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4899D-4D1B-339C-5F0A-3712D503F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394" y="2830529"/>
                <a:ext cx="2511214" cy="20980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16113C-DC83-B0EE-D5AB-DA4F093CC215}"/>
                  </a:ext>
                </a:extLst>
              </p:cNvPr>
              <p:cNvSpPr txBox="1"/>
              <p:nvPr/>
            </p:nvSpPr>
            <p:spPr>
              <a:xfrm>
                <a:off x="9833504" y="2830529"/>
                <a:ext cx="2511214" cy="2098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𝟔𝟓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16113C-DC83-B0EE-D5AB-DA4F093CC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504" y="2830529"/>
                <a:ext cx="2511214" cy="20980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82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8BF678-4BE9-41DA-B993-D3780FA1E261}:375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6584</TotalTime>
  <Words>278</Words>
  <Application>Microsoft Office PowerPoint</Application>
  <PresentationFormat>Custom</PresentationFormat>
  <Paragraphs>67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DM Sans</vt:lpstr>
      <vt:lpstr>Paytone One</vt:lpstr>
      <vt:lpstr>Times New Roman</vt:lpstr>
      <vt:lpstr>Wingdings</vt:lpstr>
      <vt:lpstr>华康少女文字W5(P)</vt:lpstr>
      <vt:lpstr>Colors and Descriptions of Objects - Spanish - Foreign Language - 4th Grade by Slidesgo</vt:lpstr>
      <vt:lpstr>Office 主题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STD_DELL</cp:lastModifiedBy>
  <cp:revision>572</cp:revision>
  <dcterms:modified xsi:type="dcterms:W3CDTF">2025-05-12T08:35:51Z</dcterms:modified>
</cp:coreProperties>
</file>