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 id="2147483751" r:id="rId2"/>
  </p:sldMasterIdLst>
  <p:notesMasterIdLst>
    <p:notesMasterId r:id="rId19"/>
  </p:notesMasterIdLst>
  <p:sldIdLst>
    <p:sldId id="847" r:id="rId3"/>
    <p:sldId id="1113" r:id="rId4"/>
    <p:sldId id="1028" r:id="rId5"/>
    <p:sldId id="1059" r:id="rId6"/>
    <p:sldId id="1106" r:id="rId7"/>
    <p:sldId id="1108" r:id="rId8"/>
    <p:sldId id="1107" r:id="rId9"/>
    <p:sldId id="1101" r:id="rId10"/>
    <p:sldId id="1109" r:id="rId11"/>
    <p:sldId id="1080" r:id="rId12"/>
    <p:sldId id="1097" r:id="rId13"/>
    <p:sldId id="1111" r:id="rId14"/>
    <p:sldId id="1112" r:id="rId15"/>
    <p:sldId id="1098" r:id="rId16"/>
    <p:sldId id="1110" r:id="rId17"/>
    <p:sldId id="1073" r:id="rId18"/>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CEF"/>
    <a:srgbClr val="FFFFF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21" autoAdjust="0"/>
  </p:normalViewPr>
  <p:slideViewPr>
    <p:cSldViewPr snapToGrid="0">
      <p:cViewPr varScale="1">
        <p:scale>
          <a:sx n="68" d="100"/>
          <a:sy n="68" d="100"/>
        </p:scale>
        <p:origin x="1166" y="38"/>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a:t>Bài dài nên thầy cô tranh thủ dạy luôn nhé!</a:t>
            </a:r>
          </a:p>
          <a:p>
            <a:pPr algn="ctr"/>
            <a:r>
              <a:rPr lang="en-US" sz="1100"/>
              <a:t>Kho ppt Phan Linh_0916.604.268</a:t>
            </a:r>
          </a:p>
          <a:p>
            <a:pPr algn="ctr"/>
            <a:r>
              <a:rPr lang="en-US" sz="1100"/>
              <a:t>Thầy cô hãy liên  hệ chính chủ sp để được đồng hành và hỗ trợ nhé!</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13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507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359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232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nhiều cách tính thầy cô nhé</a:t>
            </a:r>
          </a:p>
        </p:txBody>
      </p:sp>
    </p:spTree>
    <p:extLst>
      <p:ext uri="{BB962C8B-B14F-4D97-AF65-F5344CB8AC3E}">
        <p14:creationId xmlns:p14="http://schemas.microsoft.com/office/powerpoint/2010/main" val="1121927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679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01902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18808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a:t>
            </a:r>
            <a:r>
              <a:rPr lang="en-US" b="0" baseline="0"/>
              <a:t> Toán + Tiếng Việt các lớp 1, 2, 3, 4</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endParaRPr lang="en-US"/>
          </a:p>
        </p:txBody>
      </p:sp>
    </p:spTree>
    <p:extLst>
      <p:ext uri="{BB962C8B-B14F-4D97-AF65-F5344CB8AC3E}">
        <p14:creationId xmlns:p14="http://schemas.microsoft.com/office/powerpoint/2010/main" val="149088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a:t>
            </a:r>
            <a:r>
              <a:rPr lang="en-US" b="0" baseline="0"/>
              <a:t> Toán + Tiếng Việt các lớp 1, 2, 3, 4</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endParaRPr lang="en-US"/>
          </a:p>
        </p:txBody>
      </p:sp>
    </p:spTree>
    <p:extLst>
      <p:ext uri="{BB962C8B-B14F-4D97-AF65-F5344CB8AC3E}">
        <p14:creationId xmlns:p14="http://schemas.microsoft.com/office/powerpoint/2010/main" val="64116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a:t>
            </a:r>
            <a:r>
              <a:rPr lang="en-US" b="0" baseline="0"/>
              <a:t> Toán + Tiếng Việt các lớp 1, 2, 3, 4</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endParaRPr lang="en-US"/>
          </a:p>
        </p:txBody>
      </p:sp>
    </p:spTree>
    <p:extLst>
      <p:ext uri="{BB962C8B-B14F-4D97-AF65-F5344CB8AC3E}">
        <p14:creationId xmlns:p14="http://schemas.microsoft.com/office/powerpoint/2010/main" val="316241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788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317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068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nhiều cách tính nên Gv cứ cho hs làm theo cách của mình ạ, miễn sao đúng và hợp lí</a:t>
            </a:r>
          </a:p>
          <a:p>
            <a:endParaRPr lang="en-US"/>
          </a:p>
        </p:txBody>
      </p:sp>
    </p:spTree>
    <p:extLst>
      <p:ext uri="{BB962C8B-B14F-4D97-AF65-F5344CB8AC3E}">
        <p14:creationId xmlns:p14="http://schemas.microsoft.com/office/powerpoint/2010/main" val="409923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303"/>
        <p:cNvGrpSpPr/>
        <p:nvPr/>
      </p:nvGrpSpPr>
      <p:grpSpPr>
        <a:xfrm>
          <a:off x="0" y="0"/>
          <a:ext cx="0" cy="0"/>
          <a:chOff x="0" y="0"/>
          <a:chExt cx="0" cy="0"/>
        </a:xfrm>
      </p:grpSpPr>
      <p:grpSp>
        <p:nvGrpSpPr>
          <p:cNvPr id="304" name="Google Shape;304;p13"/>
          <p:cNvGrpSpPr/>
          <p:nvPr/>
        </p:nvGrpSpPr>
        <p:grpSpPr>
          <a:xfrm>
            <a:off x="-146" y="-165"/>
            <a:ext cx="12161710" cy="6858015"/>
            <a:chOff x="-110" y="-124"/>
            <a:chExt cx="9143904" cy="5143511"/>
          </a:xfrm>
        </p:grpSpPr>
        <p:sp>
          <p:nvSpPr>
            <p:cNvPr id="305" name="Google Shape;305;p13"/>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13"/>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3"/>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3"/>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3"/>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3"/>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3"/>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3"/>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3"/>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3"/>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3"/>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3"/>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3"/>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13"/>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13"/>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13"/>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13"/>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3"/>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3"/>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13"/>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3"/>
          <p:cNvSpPr txBox="1">
            <a:spLocks noGrp="1"/>
          </p:cNvSpPr>
          <p:nvPr>
            <p:ph type="title"/>
          </p:nvPr>
        </p:nvSpPr>
        <p:spPr>
          <a:xfrm>
            <a:off x="957625" y="721212"/>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3"/>
          <p:cNvSpPr txBox="1">
            <a:spLocks noGrp="1"/>
          </p:cNvSpPr>
          <p:nvPr>
            <p:ph type="subTitle" idx="1"/>
          </p:nvPr>
        </p:nvSpPr>
        <p:spPr>
          <a:xfrm>
            <a:off x="957625"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13"/>
          <p:cNvSpPr txBox="1">
            <a:spLocks noGrp="1"/>
          </p:cNvSpPr>
          <p:nvPr>
            <p:ph type="subTitle" idx="2"/>
          </p:nvPr>
        </p:nvSpPr>
        <p:spPr>
          <a:xfrm>
            <a:off x="454775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957625"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3"/>
          <p:cNvSpPr txBox="1">
            <a:spLocks noGrp="1"/>
          </p:cNvSpPr>
          <p:nvPr>
            <p:ph type="subTitle" idx="4"/>
          </p:nvPr>
        </p:nvSpPr>
        <p:spPr>
          <a:xfrm>
            <a:off x="454775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813788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3"/>
          <p:cNvSpPr txBox="1">
            <a:spLocks noGrp="1"/>
          </p:cNvSpPr>
          <p:nvPr>
            <p:ph type="subTitle" idx="6"/>
          </p:nvPr>
        </p:nvSpPr>
        <p:spPr>
          <a:xfrm>
            <a:off x="813788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title" idx="7" hasCustomPrompt="1"/>
          </p:nvPr>
        </p:nvSpPr>
        <p:spPr>
          <a:xfrm>
            <a:off x="2002234"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1" name="Google Shape;341;p13"/>
          <p:cNvSpPr txBox="1">
            <a:spLocks noGrp="1"/>
          </p:cNvSpPr>
          <p:nvPr>
            <p:ph type="title" idx="8" hasCustomPrompt="1"/>
          </p:nvPr>
        </p:nvSpPr>
        <p:spPr>
          <a:xfrm>
            <a:off x="2002234"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1"/>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2" name="Google Shape;342;p13"/>
          <p:cNvSpPr txBox="1">
            <a:spLocks noGrp="1"/>
          </p:cNvSpPr>
          <p:nvPr>
            <p:ph type="title" idx="9" hasCustomPrompt="1"/>
          </p:nvPr>
        </p:nvSpPr>
        <p:spPr>
          <a:xfrm>
            <a:off x="559236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l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3" name="Google Shape;343;p13"/>
          <p:cNvSpPr txBox="1">
            <a:spLocks noGrp="1"/>
          </p:cNvSpPr>
          <p:nvPr>
            <p:ph type="title" idx="13" hasCustomPrompt="1"/>
          </p:nvPr>
        </p:nvSpPr>
        <p:spPr>
          <a:xfrm>
            <a:off x="5592358"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4"/>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4" name="Google Shape;344;p13"/>
          <p:cNvSpPr txBox="1">
            <a:spLocks noGrp="1"/>
          </p:cNvSpPr>
          <p:nvPr>
            <p:ph type="title" idx="14" hasCustomPrompt="1"/>
          </p:nvPr>
        </p:nvSpPr>
        <p:spPr>
          <a:xfrm>
            <a:off x="918249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5" name="Google Shape;345;p13"/>
          <p:cNvSpPr txBox="1">
            <a:spLocks noGrp="1"/>
          </p:cNvSpPr>
          <p:nvPr>
            <p:ph type="title" idx="15" hasCustomPrompt="1"/>
          </p:nvPr>
        </p:nvSpPr>
        <p:spPr>
          <a:xfrm>
            <a:off x="9182492"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3"/>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6" name="Google Shape;346;p13"/>
          <p:cNvSpPr txBox="1">
            <a:spLocks noGrp="1"/>
          </p:cNvSpPr>
          <p:nvPr>
            <p:ph type="subTitle" idx="16"/>
          </p:nvPr>
        </p:nvSpPr>
        <p:spPr>
          <a:xfrm>
            <a:off x="957625"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7" name="Google Shape;347;p13"/>
          <p:cNvSpPr txBox="1">
            <a:spLocks noGrp="1"/>
          </p:cNvSpPr>
          <p:nvPr>
            <p:ph type="subTitle" idx="17"/>
          </p:nvPr>
        </p:nvSpPr>
        <p:spPr>
          <a:xfrm>
            <a:off x="454775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8" name="Google Shape;348;p13"/>
          <p:cNvSpPr txBox="1">
            <a:spLocks noGrp="1"/>
          </p:cNvSpPr>
          <p:nvPr>
            <p:ph type="subTitle" idx="18"/>
          </p:nvPr>
        </p:nvSpPr>
        <p:spPr>
          <a:xfrm>
            <a:off x="813788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9" name="Google Shape;349;p13"/>
          <p:cNvSpPr txBox="1">
            <a:spLocks noGrp="1"/>
          </p:cNvSpPr>
          <p:nvPr>
            <p:ph type="subTitle" idx="19"/>
          </p:nvPr>
        </p:nvSpPr>
        <p:spPr>
          <a:xfrm>
            <a:off x="957625"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0" name="Google Shape;350;p13"/>
          <p:cNvSpPr txBox="1">
            <a:spLocks noGrp="1"/>
          </p:cNvSpPr>
          <p:nvPr>
            <p:ph type="subTitle" idx="20"/>
          </p:nvPr>
        </p:nvSpPr>
        <p:spPr>
          <a:xfrm>
            <a:off x="454775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1" name="Google Shape;351;p13"/>
          <p:cNvSpPr txBox="1">
            <a:spLocks noGrp="1"/>
          </p:cNvSpPr>
          <p:nvPr>
            <p:ph type="subTitle" idx="21"/>
          </p:nvPr>
        </p:nvSpPr>
        <p:spPr>
          <a:xfrm>
            <a:off x="813788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12944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06289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049620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621790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393067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266283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283556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015397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93402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718460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337849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352"/>
        <p:cNvGrpSpPr/>
        <p:nvPr/>
      </p:nvGrpSpPr>
      <p:grpSpPr>
        <a:xfrm>
          <a:off x="0" y="0"/>
          <a:ext cx="0" cy="0"/>
          <a:chOff x="0" y="0"/>
          <a:chExt cx="0" cy="0"/>
        </a:xfrm>
      </p:grpSpPr>
      <p:grpSp>
        <p:nvGrpSpPr>
          <p:cNvPr id="353" name="Google Shape;353;p14"/>
          <p:cNvGrpSpPr/>
          <p:nvPr/>
        </p:nvGrpSpPr>
        <p:grpSpPr>
          <a:xfrm>
            <a:off x="-146" y="-165"/>
            <a:ext cx="12161710" cy="6858015"/>
            <a:chOff x="-110" y="-124"/>
            <a:chExt cx="9143904" cy="5143511"/>
          </a:xfrm>
        </p:grpSpPr>
        <p:sp>
          <p:nvSpPr>
            <p:cNvPr id="354" name="Google Shape;354;p14"/>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4"/>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4"/>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4"/>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4"/>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14"/>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4"/>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4"/>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4"/>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4"/>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4"/>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4"/>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14"/>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14"/>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14"/>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4"/>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4"/>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1" name="Google Shape;381;p14"/>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2" name="Google Shape;382;p14"/>
          <p:cNvSpPr txBox="1">
            <a:spLocks noGrp="1"/>
          </p:cNvSpPr>
          <p:nvPr>
            <p:ph type="title"/>
          </p:nvPr>
        </p:nvSpPr>
        <p:spPr>
          <a:xfrm>
            <a:off x="957625" y="722271"/>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14925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82270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4"/>
        </a:solidFill>
        <a:effectLst/>
      </p:bgPr>
    </p:bg>
    <p:spTree>
      <p:nvGrpSpPr>
        <p:cNvPr id="1" name="Shape 763"/>
        <p:cNvGrpSpPr/>
        <p:nvPr/>
      </p:nvGrpSpPr>
      <p:grpSpPr>
        <a:xfrm>
          <a:off x="0" y="0"/>
          <a:ext cx="0" cy="0"/>
          <a:chOff x="0" y="0"/>
          <a:chExt cx="0" cy="0"/>
        </a:xfrm>
      </p:grpSpPr>
      <p:grpSp>
        <p:nvGrpSpPr>
          <p:cNvPr id="764" name="Google Shape;764;p26"/>
          <p:cNvGrpSpPr/>
          <p:nvPr/>
        </p:nvGrpSpPr>
        <p:grpSpPr>
          <a:xfrm>
            <a:off x="53" y="2"/>
            <a:ext cx="12161710" cy="6858015"/>
            <a:chOff x="-110" y="-124"/>
            <a:chExt cx="9143904" cy="5143511"/>
          </a:xfrm>
        </p:grpSpPr>
        <p:sp>
          <p:nvSpPr>
            <p:cNvPr id="765" name="Google Shape;765;p2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2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2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2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2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2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6"/>
          <p:cNvSpPr txBox="1">
            <a:spLocks noGrp="1"/>
          </p:cNvSpPr>
          <p:nvPr>
            <p:ph type="subTitle" idx="1"/>
          </p:nvPr>
        </p:nvSpPr>
        <p:spPr>
          <a:xfrm>
            <a:off x="955811"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4" name="Google Shape;794;p26"/>
          <p:cNvSpPr txBox="1">
            <a:spLocks noGrp="1"/>
          </p:cNvSpPr>
          <p:nvPr>
            <p:ph type="subTitle" idx="2"/>
          </p:nvPr>
        </p:nvSpPr>
        <p:spPr>
          <a:xfrm>
            <a:off x="955811"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795" name="Google Shape;795;p26"/>
          <p:cNvSpPr txBox="1">
            <a:spLocks noGrp="1"/>
          </p:cNvSpPr>
          <p:nvPr>
            <p:ph type="title"/>
          </p:nvPr>
        </p:nvSpPr>
        <p:spPr>
          <a:xfrm>
            <a:off x="957625" y="722936"/>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6"/>
          <p:cNvSpPr txBox="1">
            <a:spLocks noGrp="1"/>
          </p:cNvSpPr>
          <p:nvPr>
            <p:ph type="subTitle" idx="3"/>
          </p:nvPr>
        </p:nvSpPr>
        <p:spPr>
          <a:xfrm>
            <a:off x="6233160"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6"/>
          <p:cNvSpPr txBox="1">
            <a:spLocks noGrp="1"/>
          </p:cNvSpPr>
          <p:nvPr>
            <p:ph type="subTitle" idx="4"/>
          </p:nvPr>
        </p:nvSpPr>
        <p:spPr>
          <a:xfrm>
            <a:off x="6233160"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36878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089"/>
        <p:cNvGrpSpPr/>
        <p:nvPr/>
      </p:nvGrpSpPr>
      <p:grpSpPr>
        <a:xfrm>
          <a:off x="0" y="0"/>
          <a:ext cx="0" cy="0"/>
          <a:chOff x="0" y="0"/>
          <a:chExt cx="0" cy="0"/>
        </a:xfrm>
      </p:grpSpPr>
      <p:grpSp>
        <p:nvGrpSpPr>
          <p:cNvPr id="1090" name="Google Shape;1090;p35"/>
          <p:cNvGrpSpPr/>
          <p:nvPr/>
        </p:nvGrpSpPr>
        <p:grpSpPr>
          <a:xfrm>
            <a:off x="53" y="2"/>
            <a:ext cx="12161710" cy="6858015"/>
            <a:chOff x="-110" y="-124"/>
            <a:chExt cx="9143904" cy="5143511"/>
          </a:xfrm>
        </p:grpSpPr>
        <p:sp>
          <p:nvSpPr>
            <p:cNvPr id="1091" name="Google Shape;1091;p35"/>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35"/>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35"/>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35"/>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35"/>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35"/>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35"/>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35"/>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35"/>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35"/>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35"/>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35"/>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35"/>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35"/>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5" name="Google Shape;1105;p35"/>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6" name="Google Shape;1106;p35"/>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35"/>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35"/>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35"/>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35"/>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35"/>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35"/>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35"/>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35"/>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35"/>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35"/>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35"/>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18" name="Google Shape;1118;p35"/>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8785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1149"/>
        <p:cNvGrpSpPr/>
        <p:nvPr/>
      </p:nvGrpSpPr>
      <p:grpSpPr>
        <a:xfrm>
          <a:off x="0" y="0"/>
          <a:ext cx="0" cy="0"/>
          <a:chOff x="0" y="0"/>
          <a:chExt cx="0" cy="0"/>
        </a:xfrm>
      </p:grpSpPr>
      <p:grpSp>
        <p:nvGrpSpPr>
          <p:cNvPr id="1150" name="Google Shape;1150;p37"/>
          <p:cNvGrpSpPr/>
          <p:nvPr/>
        </p:nvGrpSpPr>
        <p:grpSpPr>
          <a:xfrm>
            <a:off x="-146" y="-165"/>
            <a:ext cx="12161710" cy="6858015"/>
            <a:chOff x="-110" y="-124"/>
            <a:chExt cx="9143904" cy="5143511"/>
          </a:xfrm>
        </p:grpSpPr>
        <p:sp>
          <p:nvSpPr>
            <p:cNvPr id="1151" name="Google Shape;1151;p3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3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3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3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3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6" name="Google Shape;1156;p3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7" name="Google Shape;1157;p3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3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3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0" name="Google Shape;1160;p3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1" name="Google Shape;1161;p3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3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3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3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3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6" name="Google Shape;1166;p3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7" name="Google Shape;1167;p3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8" name="Google Shape;1168;p3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3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3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3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3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3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4" name="Google Shape;1174;p3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3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6" name="Google Shape;1176;p3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7" name="Google Shape;1177;p3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8" name="Google Shape;1178;p37"/>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6290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7441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mt="46000"/>
          </a:blip>
          <a:srcRect l="1642" t="23372" b="21308"/>
          <a:stretch/>
        </p:blipFill>
        <p:spPr>
          <a:xfrm>
            <a:off x="1" y="2"/>
            <a:ext cx="12161837" cy="6857999"/>
          </a:xfrm>
          <a:prstGeom prst="rect">
            <a:avLst/>
          </a:prstGeom>
          <a:noFill/>
          <a:ln>
            <a:noFill/>
          </a:ln>
        </p:spPr>
      </p:pic>
      <p:grpSp>
        <p:nvGrpSpPr>
          <p:cNvPr id="77" name="Google Shape;77;p9"/>
          <p:cNvGrpSpPr/>
          <p:nvPr/>
        </p:nvGrpSpPr>
        <p:grpSpPr>
          <a:xfrm>
            <a:off x="-1603872" y="-431035"/>
            <a:ext cx="15580842" cy="3262800"/>
            <a:chOff x="-1205887" y="-323276"/>
            <a:chExt cx="11714612" cy="2447100"/>
          </a:xfrm>
        </p:grpSpPr>
        <p:pic>
          <p:nvPicPr>
            <p:cNvPr id="78" name="Google Shape;78;p9"/>
            <p:cNvPicPr preferRelativeResize="0"/>
            <p:nvPr/>
          </p:nvPicPr>
          <p:blipFill>
            <a:blip r:embed="rId3">
              <a:alphaModFix amt="40000"/>
            </a:blip>
            <a:stretch>
              <a:fillRect/>
            </a:stretch>
          </p:blipFill>
          <p:spPr>
            <a:xfrm>
              <a:off x="-1205887" y="-262075"/>
              <a:ext cx="2046525" cy="1986900"/>
            </a:xfrm>
            <a:prstGeom prst="rect">
              <a:avLst/>
            </a:prstGeom>
            <a:noFill/>
            <a:ln>
              <a:noFill/>
            </a:ln>
          </p:spPr>
        </p:pic>
        <p:pic>
          <p:nvPicPr>
            <p:cNvPr id="79" name="Google Shape;79;p9"/>
            <p:cNvPicPr preferRelativeResize="0"/>
            <p:nvPr/>
          </p:nvPicPr>
          <p:blipFill>
            <a:blip r:embed="rId4">
              <a:alphaModFix amt="40000"/>
            </a:blip>
            <a:stretch>
              <a:fillRect/>
            </a:stretch>
          </p:blipFill>
          <p:spPr>
            <a:xfrm>
              <a:off x="8187875" y="-323276"/>
              <a:ext cx="2320850" cy="2447100"/>
            </a:xfrm>
            <a:prstGeom prst="rect">
              <a:avLst/>
            </a:prstGeom>
            <a:noFill/>
            <a:ln>
              <a:noFill/>
            </a:ln>
          </p:spPr>
        </p:pic>
      </p:grpSp>
      <p:grpSp>
        <p:nvGrpSpPr>
          <p:cNvPr id="80" name="Google Shape;80;p9"/>
          <p:cNvGrpSpPr/>
          <p:nvPr/>
        </p:nvGrpSpPr>
        <p:grpSpPr>
          <a:xfrm>
            <a:off x="-398670" y="719329"/>
            <a:ext cx="13117504" cy="6508992"/>
            <a:chOff x="-299745" y="539497"/>
            <a:chExt cx="9862527" cy="4881744"/>
          </a:xfrm>
        </p:grpSpPr>
        <p:pic>
          <p:nvPicPr>
            <p:cNvPr id="81" name="Google Shape;81;p9"/>
            <p:cNvPicPr preferRelativeResize="0"/>
            <p:nvPr/>
          </p:nvPicPr>
          <p:blipFill>
            <a:blip r:embed="rId5">
              <a:alphaModFix/>
            </a:blip>
            <a:stretch>
              <a:fillRect/>
            </a:stretch>
          </p:blipFill>
          <p:spPr>
            <a:xfrm>
              <a:off x="3373350" y="4604003"/>
              <a:ext cx="2397239" cy="817239"/>
            </a:xfrm>
            <a:prstGeom prst="rect">
              <a:avLst/>
            </a:prstGeom>
            <a:noFill/>
            <a:ln>
              <a:noFill/>
            </a:ln>
          </p:spPr>
        </p:pic>
        <p:pic>
          <p:nvPicPr>
            <p:cNvPr id="82" name="Google Shape;82;p9"/>
            <p:cNvPicPr preferRelativeResize="0"/>
            <p:nvPr/>
          </p:nvPicPr>
          <p:blipFill>
            <a:blip r:embed="rId6">
              <a:alphaModFix/>
            </a:blip>
            <a:stretch>
              <a:fillRect/>
            </a:stretch>
          </p:blipFill>
          <p:spPr>
            <a:xfrm rot="1037777">
              <a:off x="-148628" y="630740"/>
              <a:ext cx="786594" cy="1136190"/>
            </a:xfrm>
            <a:prstGeom prst="rect">
              <a:avLst/>
            </a:prstGeom>
            <a:noFill/>
            <a:ln>
              <a:noFill/>
            </a:ln>
          </p:spPr>
        </p:pic>
        <p:pic>
          <p:nvPicPr>
            <p:cNvPr id="83" name="Google Shape;83;p9"/>
            <p:cNvPicPr preferRelativeResize="0"/>
            <p:nvPr/>
          </p:nvPicPr>
          <p:blipFill>
            <a:blip r:embed="rId7">
              <a:alphaModFix/>
            </a:blip>
            <a:stretch>
              <a:fillRect/>
            </a:stretch>
          </p:blipFill>
          <p:spPr>
            <a:xfrm rot="-829378">
              <a:off x="8571380" y="989180"/>
              <a:ext cx="844028" cy="1335959"/>
            </a:xfrm>
            <a:prstGeom prst="rect">
              <a:avLst/>
            </a:prstGeom>
            <a:noFill/>
            <a:ln>
              <a:noFill/>
            </a:ln>
          </p:spPr>
        </p:pic>
      </p:grpSp>
    </p:spTree>
    <p:extLst>
      <p:ext uri="{BB962C8B-B14F-4D97-AF65-F5344CB8AC3E}">
        <p14:creationId xmlns:p14="http://schemas.microsoft.com/office/powerpoint/2010/main" val="169331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68464" y="9467"/>
            <a:ext cx="12546750" cy="6848535"/>
            <a:chOff x="-51475" y="7100"/>
            <a:chExt cx="9433400" cy="5136401"/>
          </a:xfrm>
        </p:grpSpPr>
        <p:pic>
          <p:nvPicPr>
            <p:cNvPr id="10" name="Google Shape;10;p2"/>
            <p:cNvPicPr preferRelativeResize="0"/>
            <p:nvPr/>
          </p:nvPicPr>
          <p:blipFill rotWithShape="1">
            <a:blip r:embed="rId2">
              <a:alphaModFix/>
            </a:blip>
            <a:srcRect l="31982" b="40726"/>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t="-3820" r="21935"/>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l="19620" b="21795"/>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a:spLocks noGrp="1"/>
          </p:cNvSpPr>
          <p:nvPr>
            <p:ph type="ctrTitle"/>
          </p:nvPr>
        </p:nvSpPr>
        <p:spPr>
          <a:xfrm>
            <a:off x="2409757" y="1448133"/>
            <a:ext cx="7342191" cy="3248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12768">
                <a:solidFill>
                  <a:srgbClr val="191919"/>
                </a:solidFill>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5" name="Google Shape;15;p2"/>
          <p:cNvSpPr txBox="1">
            <a:spLocks noGrp="1"/>
          </p:cNvSpPr>
          <p:nvPr>
            <p:ph type="subTitle" idx="1"/>
          </p:nvPr>
        </p:nvSpPr>
        <p:spPr>
          <a:xfrm>
            <a:off x="2933491" y="4492033"/>
            <a:ext cx="6879738"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extLst>
      <p:ext uri="{BB962C8B-B14F-4D97-AF65-F5344CB8AC3E}">
        <p14:creationId xmlns:p14="http://schemas.microsoft.com/office/powerpoint/2010/main" val="126114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958305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21212"/>
            <a:ext cx="10264543" cy="76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3500"/>
              <a:buFont typeface="Paytone One"/>
              <a:buNone/>
              <a:defRPr sz="3500">
                <a:solidFill>
                  <a:schemeClr val="dk2"/>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2" name="TextBox 1">
            <a:extLst>
              <a:ext uri="{FF2B5EF4-FFF2-40B4-BE49-F238E27FC236}">
                <a16:creationId xmlns:a16="http://schemas.microsoft.com/office/drawing/2014/main" id="{3C693CCB-405D-7DB8-C4D4-7D3174486EC2}"/>
              </a:ext>
            </a:extLst>
          </p:cNvPr>
          <p:cNvSpPr txBox="1"/>
          <p:nvPr userDrawn="1"/>
        </p:nvSpPr>
        <p:spPr>
          <a:xfrm>
            <a:off x="1297858" y="8021242"/>
            <a:ext cx="9566122" cy="646331"/>
          </a:xfrm>
          <a:prstGeom prst="rect">
            <a:avLst/>
          </a:prstGeom>
          <a:noFill/>
        </p:spPr>
        <p:txBody>
          <a:bodyPr wrap="square" rtlCol="0">
            <a:spAutoFit/>
          </a:bodyPr>
          <a:lstStyle/>
          <a:p>
            <a:pPr algn="ctr"/>
            <a:r>
              <a:rPr lang="en-US" sz="3600"/>
              <a:t>Kho ppt Phan Linh_0916.604.268</a:t>
            </a:r>
          </a:p>
        </p:txBody>
      </p:sp>
    </p:spTree>
    <p:extLst>
      <p:ext uri="{BB962C8B-B14F-4D97-AF65-F5344CB8AC3E}">
        <p14:creationId xmlns:p14="http://schemas.microsoft.com/office/powerpoint/2010/main" val="3273854057"/>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1" r:id="rId3"/>
    <p:sldLayoutId id="2147483744" r:id="rId4"/>
    <p:sldLayoutId id="2147483746" r:id="rId5"/>
    <p:sldLayoutId id="2147483748" r:id="rId6"/>
    <p:sldLayoutId id="2147483749" r:id="rId7"/>
    <p:sldLayoutId id="214748375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2025/5/12</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76026474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7.gif"/><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9" name="Google Shape;919;p28"/>
          <p:cNvSpPr txBox="1">
            <a:spLocks noGrp="1"/>
          </p:cNvSpPr>
          <p:nvPr>
            <p:ph type="ctrTitle" idx="4294967295"/>
          </p:nvPr>
        </p:nvSpPr>
        <p:spPr>
          <a:xfrm>
            <a:off x="4698569" y="1273836"/>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3"/>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5482242" y="72253"/>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6"/>
            <a:stretch>
              <a:fillRect/>
            </a:stretch>
          </p:blipFill>
          <p:spPr>
            <a:xfrm>
              <a:off x="859431" y="1831562"/>
              <a:ext cx="3231160" cy="368230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664014" y="416939"/>
                <a:ext cx="10833809" cy="5906810"/>
              </a:xfrm>
              <a:prstGeom prst="rect">
                <a:avLst/>
              </a:prstGeom>
              <a:noFill/>
            </p:spPr>
            <p:txBody>
              <a:bodyPr wrap="square" rtlCol="0">
                <a:spAutoFit/>
              </a:bodyPr>
              <a:lstStyle/>
              <a:p>
                <a:pPr lvl="2" algn="just">
                  <a:lnSpc>
                    <a:spcPct val="150000"/>
                  </a:lnSpc>
                </a:pPr>
                <a:r>
                  <a:rPr lang="en-US" sz="4000" b="1">
                    <a:latin typeface="Cambria Math" panose="02040503050406030204" pitchFamily="18" charset="0"/>
                    <a:ea typeface="Cambria Math" panose="02040503050406030204" pitchFamily="18" charset="0"/>
                  </a:rPr>
                  <a:t>3. Nam có 400 000 đồng tiền tiết kiệm. Nam đã dùng </a:t>
                </a:r>
                <a:r>
                  <a:rPr lang="en-US" sz="4000" b="1"/>
                  <a:t> </a:t>
                </a:r>
                <a14:m>
                  <m:oMath xmlns:m="http://schemas.openxmlformats.org/officeDocument/2006/math">
                    <m:f>
                      <m:fPr>
                        <m:ctrlPr>
                          <a:rPr lang="en-US" sz="4000" b="1" i="1">
                            <a:latin typeface="Cambria Math" panose="02040503050406030204" pitchFamily="18" charset="0"/>
                          </a:rPr>
                        </m:ctrlPr>
                      </m:fPr>
                      <m:num>
                        <m:r>
                          <a:rPr lang="en-US" sz="4000" b="1" i="0" smtClean="0">
                            <a:latin typeface="Cambria Math" panose="02040503050406030204" pitchFamily="18" charset="0"/>
                          </a:rPr>
                          <m:t>𝟑</m:t>
                        </m:r>
                      </m:num>
                      <m:den>
                        <m:r>
                          <a:rPr lang="en-US" sz="4000" b="1" i="0" smtClean="0">
                            <a:latin typeface="Cambria Math" panose="02040503050406030204" pitchFamily="18" charset="0"/>
                          </a:rPr>
                          <m:t>𝟖</m:t>
                        </m:r>
                      </m:den>
                    </m:f>
                    <m:r>
                      <a:rPr lang="en-US" sz="4000" b="1" i="1">
                        <a:latin typeface="Cambria Math" panose="02040503050406030204" pitchFamily="18" charset="0"/>
                      </a:rPr>
                      <m:t> </m:t>
                    </m:r>
                  </m:oMath>
                </a14:m>
                <a:r>
                  <a:rPr lang="en-US" sz="4000" b="1">
                    <a:latin typeface="Cambria Math" panose="02040503050406030204" pitchFamily="18" charset="0"/>
                    <a:ea typeface="Cambria Math" panose="02040503050406030204" pitchFamily="18" charset="0"/>
                  </a:rPr>
                  <a:t>số tiền đó để mua sách vở và đồ dùng học tập, số tiền còn lại Nam góp vào quỹ giúp đỡ các bạn có hoàn cảnh khó khăn. Hỏi Nam đã góp vào quỹ giúp đỡ các bạn có hoàn cảnh khó khăn bao nhiêu tiền?</a:t>
                </a:r>
                <a:endParaRPr lang="vi-VN" sz="4000" b="1">
                  <a:latin typeface="Cambria Math" panose="02040503050406030204" pitchFamily="18" charset="0"/>
                  <a:ea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664014" y="416939"/>
                <a:ext cx="10833809" cy="5906810"/>
              </a:xfrm>
              <a:prstGeom prst="rect">
                <a:avLst/>
              </a:prstGeom>
              <a:blipFill>
                <a:blip r:embed="rId3"/>
                <a:stretch>
                  <a:fillRect l="-2026" r="-1970" b="-3818"/>
                </a:stretch>
              </a:blipFill>
            </p:spPr>
            <p:txBody>
              <a:bodyPr/>
              <a:lstStyle/>
              <a:p>
                <a:r>
                  <a:rPr lang="en-US">
                    <a:noFill/>
                  </a:rPr>
                  <a:t> </a:t>
                </a:r>
              </a:p>
            </p:txBody>
          </p:sp>
        </mc:Fallback>
      </mc:AlternateContent>
    </p:spTree>
    <p:extLst>
      <p:ext uri="{BB962C8B-B14F-4D97-AF65-F5344CB8AC3E}">
        <p14:creationId xmlns:p14="http://schemas.microsoft.com/office/powerpoint/2010/main" val="9002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64015" y="416939"/>
            <a:ext cx="1823154" cy="820674"/>
          </a:xfrm>
          <a:prstGeom prst="rect">
            <a:avLst/>
          </a:prstGeom>
          <a:noFill/>
        </p:spPr>
        <p:txBody>
          <a:bodyPr wrap="square" rtlCol="0">
            <a:spAutoFit/>
          </a:bodyPr>
          <a:lstStyle/>
          <a:p>
            <a:pPr lvl="2" algn="just">
              <a:lnSpc>
                <a:spcPct val="150000"/>
              </a:lnSpc>
            </a:pPr>
            <a:r>
              <a:rPr lang="en-US" sz="3600" b="1"/>
              <a:t>3. </a:t>
            </a:r>
            <a:endParaRPr lang="vi-VN" sz="3600" b="1"/>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E2BFBC-46DE-E3C9-4D38-3E7E54B38A72}"/>
                  </a:ext>
                </a:extLst>
              </p:cNvPr>
              <p:cNvSpPr txBox="1"/>
              <p:nvPr/>
            </p:nvSpPr>
            <p:spPr>
              <a:xfrm>
                <a:off x="664015" y="1338785"/>
                <a:ext cx="10765985" cy="4660315"/>
              </a:xfrm>
              <a:prstGeom prst="rect">
                <a:avLst/>
              </a:prstGeom>
              <a:noFill/>
            </p:spPr>
            <p:txBody>
              <a:bodyPr wrap="square">
                <a:spAutoFit/>
              </a:bodyPr>
              <a:lstStyle/>
              <a:p>
                <a:pPr marL="0" marR="0" lvl="0" indent="0" algn="just" defTabSz="914400" rtl="0" eaLnBrk="0" fontAlgn="base" latinLnBrk="0" hangingPunct="0">
                  <a:buClrTx/>
                  <a:buSzTx/>
                  <a:buFontTx/>
                  <a:buNone/>
                  <a:tabLst/>
                </a:pPr>
                <a:r>
                  <a:rPr lang="en-US" altLang="en-US" sz="4000">
                    <a:latin typeface="Cambria Math" panose="02040503050406030204" pitchFamily="18" charset="0"/>
                    <a:ea typeface="Cambria Math" panose="02040503050406030204" pitchFamily="18" charset="0"/>
                  </a:rPr>
                  <a:t>Số tiền Nam đã dùng để mua sách vở và đồ dùng học tập là:</a:t>
                </a:r>
              </a:p>
              <a:p>
                <a:pPr lvl="0" algn="just" eaLnBrk="0" fontAlgn="base" hangingPunct="0">
                  <a:buClrTx/>
                </a:pPr>
                <a:r>
                  <a:rPr lang="en-US" sz="4000">
                    <a:latin typeface="Cambria Math" panose="02040503050406030204" pitchFamily="18" charset="0"/>
                    <a:ea typeface="Cambria Math" panose="02040503050406030204" pitchFamily="18" charset="0"/>
                  </a:rPr>
                  <a:t> 		</a:t>
                </a:r>
                <a14:m>
                  <m:oMath xmlns:m="http://schemas.openxmlformats.org/officeDocument/2006/math">
                    <m:r>
                      <a:rPr lang="en-US" sz="4000" b="0" i="1" smtClean="0">
                        <a:latin typeface="Cambria Math" panose="02040503050406030204" pitchFamily="18" charset="0"/>
                        <a:ea typeface="Cambria Math" panose="02040503050406030204" pitchFamily="18" charset="0"/>
                      </a:rPr>
                      <m:t>400 000</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x</m:t>
                    </m:r>
                    <m:r>
                      <a:rPr lang="en-US" sz="4000">
                        <a:latin typeface="Cambria Math" panose="02040503050406030204" pitchFamily="18" charset="0"/>
                        <a:ea typeface="Cambria Math" panose="02040503050406030204" pitchFamily="18" charset="0"/>
                      </a:rPr>
                      <m:t> </m:t>
                    </m:r>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3</m:t>
                        </m:r>
                      </m:num>
                      <m:den>
                        <m:r>
                          <a:rPr lang="en-US" sz="4000" b="0" i="0" smtClean="0">
                            <a:latin typeface="Cambria Math" panose="02040503050406030204" pitchFamily="18" charset="0"/>
                            <a:ea typeface="Cambria Math" panose="02040503050406030204" pitchFamily="18" charset="0"/>
                          </a:rPr>
                          <m:t>8</m:t>
                        </m:r>
                      </m:den>
                    </m:f>
                    <m:r>
                      <a:rPr lang="en-US" sz="4000" b="0" i="1" smtClean="0">
                        <a:latin typeface="Cambria Math" panose="02040503050406030204" pitchFamily="18" charset="0"/>
                        <a:ea typeface="Cambria Math" panose="02040503050406030204" pitchFamily="18" charset="0"/>
                      </a:rPr>
                      <m:t> </m:t>
                    </m:r>
                    <m:r>
                      <a:rPr lang="en-US" sz="4000" i="1">
                        <a:latin typeface="Cambria Math" panose="02040503050406030204" pitchFamily="18" charset="0"/>
                        <a:ea typeface="Cambria Math" panose="02040503050406030204" pitchFamily="18" charset="0"/>
                      </a:rPr>
                      <m:t> </m:t>
                    </m:r>
                  </m:oMath>
                </a14:m>
                <a:r>
                  <a:rPr lang="en-US" altLang="en-US" sz="4000">
                    <a:latin typeface="Cambria Math" panose="02040503050406030204" pitchFamily="18" charset="0"/>
                    <a:ea typeface="Cambria Math" panose="02040503050406030204" pitchFamily="18" charset="0"/>
                  </a:rPr>
                  <a:t>= </a:t>
                </a:r>
                <a14:m>
                  <m:oMath xmlns:m="http://schemas.openxmlformats.org/officeDocument/2006/math">
                    <m:r>
                      <a:rPr lang="en-US" sz="4000" b="0" i="1" smtClean="0">
                        <a:latin typeface="Cambria Math" panose="02040503050406030204" pitchFamily="18" charset="0"/>
                        <a:ea typeface="Cambria Math" panose="02040503050406030204" pitchFamily="18" charset="0"/>
                      </a:rPr>
                      <m:t>150 000</m:t>
                    </m:r>
                  </m:oMath>
                </a14:m>
                <a:r>
                  <a:rPr lang="en-US" altLang="en-US" sz="4000">
                    <a:latin typeface="Cambria Math" panose="02040503050406030204" pitchFamily="18" charset="0"/>
                    <a:ea typeface="Cambria Math" panose="02040503050406030204" pitchFamily="18" charset="0"/>
                  </a:rPr>
                  <a:t> (đồng)</a:t>
                </a:r>
              </a:p>
              <a:p>
                <a:pPr lvl="0" algn="just" eaLnBrk="0" fontAlgn="base" hangingPunct="0">
                  <a:buClrTx/>
                </a:pPr>
                <a:r>
                  <a:rPr lang="en-US" altLang="en-US" sz="4000">
                    <a:latin typeface="Cambria Math" panose="02040503050406030204" pitchFamily="18" charset="0"/>
                    <a:ea typeface="Cambria Math" panose="02040503050406030204" pitchFamily="18" charset="0"/>
                  </a:rPr>
                  <a:t>Số tiền Nam đã góp vào quỹ giúp đỡ các bạn có hoàn cảnh khó khăn là:</a:t>
                </a:r>
              </a:p>
              <a:p>
                <a:pPr lvl="0" algn="just" eaLnBrk="0" fontAlgn="base" hangingPunct="0">
                  <a:buClrTx/>
                </a:pPr>
                <a:r>
                  <a:rPr lang="en-US" sz="4000" b="0">
                    <a:ea typeface="Cambria Math" panose="02040503050406030204" pitchFamily="18" charset="0"/>
                  </a:rPr>
                  <a:t>		</a:t>
                </a:r>
                <a14:m>
                  <m:oMath xmlns:m="http://schemas.openxmlformats.org/officeDocument/2006/math">
                    <m:r>
                      <a:rPr lang="en-US" sz="4000" b="0" i="1" smtClean="0">
                        <a:latin typeface="Cambria Math" panose="02040503050406030204" pitchFamily="18" charset="0"/>
                        <a:ea typeface="Cambria Math" panose="02040503050406030204" pitchFamily="18" charset="0"/>
                      </a:rPr>
                      <m:t>400</m:t>
                    </m:r>
                    <m:r>
                      <a:rPr lang="en-US" sz="4000" b="0" i="0" smtClean="0">
                        <a:latin typeface="Cambria Math" panose="02040503050406030204" pitchFamily="18" charset="0"/>
                        <a:ea typeface="Cambria Math" panose="02040503050406030204" pitchFamily="18" charset="0"/>
                      </a:rPr>
                      <m:t> 000−</m:t>
                    </m:r>
                    <m:r>
                      <a:rPr lang="en-US" sz="4000" b="0" i="1" smtClean="0">
                        <a:latin typeface="Cambria Math" panose="02040503050406030204" pitchFamily="18" charset="0"/>
                        <a:ea typeface="Cambria Math" panose="02040503050406030204" pitchFamily="18" charset="0"/>
                      </a:rPr>
                      <m:t>150 000</m:t>
                    </m:r>
                  </m:oMath>
                </a14:m>
                <a:r>
                  <a:rPr lang="en-US" altLang="en-US" sz="4000">
                    <a:latin typeface="Cambria Math" panose="02040503050406030204" pitchFamily="18" charset="0"/>
                    <a:ea typeface="Cambria Math" panose="02040503050406030204" pitchFamily="18" charset="0"/>
                  </a:rPr>
                  <a:t> = </a:t>
                </a:r>
                <a14:m>
                  <m:oMath xmlns:m="http://schemas.openxmlformats.org/officeDocument/2006/math">
                    <m:r>
                      <a:rPr lang="en-US" sz="4000" b="0" i="1" smtClean="0">
                        <a:latin typeface="Cambria Math" panose="02040503050406030204" pitchFamily="18" charset="0"/>
                        <a:ea typeface="Cambria Math" panose="02040503050406030204" pitchFamily="18" charset="0"/>
                      </a:rPr>
                      <m:t>250 000</m:t>
                    </m:r>
                  </m:oMath>
                </a14:m>
                <a:r>
                  <a:rPr lang="en-US" altLang="en-US" sz="4000">
                    <a:latin typeface="Cambria Math" panose="02040503050406030204" pitchFamily="18" charset="0"/>
                    <a:ea typeface="Cambria Math" panose="02040503050406030204" pitchFamily="18" charset="0"/>
                  </a:rPr>
                  <a:t> (đồng)</a:t>
                </a:r>
              </a:p>
              <a:p>
                <a:pPr lvl="0" algn="just" eaLnBrk="0" fontAlgn="base" hangingPunct="0">
                  <a:buClrTx/>
                </a:pPr>
                <a:r>
                  <a:rPr lang="en-US" altLang="en-US" sz="4000">
                    <a:latin typeface="Cambria Math" panose="02040503050406030204" pitchFamily="18" charset="0"/>
                    <a:ea typeface="Cambria Math" panose="02040503050406030204" pitchFamily="18" charset="0"/>
                  </a:rPr>
                  <a:t>			                  Đáp số: </a:t>
                </a:r>
                <a:r>
                  <a:rPr lang="en-US" sz="4000">
                    <a:ea typeface="Cambria Math" panose="02040503050406030204" pitchFamily="18"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250 000</m:t>
                    </m:r>
                  </m:oMath>
                </a14:m>
                <a:r>
                  <a:rPr lang="en-US" altLang="en-US" sz="4000">
                    <a:latin typeface="Cambria Math" panose="02040503050406030204" pitchFamily="18" charset="0"/>
                    <a:ea typeface="Cambria Math" panose="02040503050406030204" pitchFamily="18" charset="0"/>
                  </a:rPr>
                  <a:t> đồng.</a:t>
                </a:r>
              </a:p>
            </p:txBody>
          </p:sp>
        </mc:Choice>
        <mc:Fallback xmlns="">
          <p:sp>
            <p:nvSpPr>
              <p:cNvPr id="5" name="TextBox 4">
                <a:extLst>
                  <a:ext uri="{FF2B5EF4-FFF2-40B4-BE49-F238E27FC236}">
                    <a16:creationId xmlns:a16="http://schemas.microsoft.com/office/drawing/2014/main" id="{85E2BFBC-46DE-E3C9-4D38-3E7E54B38A72}"/>
                  </a:ext>
                </a:extLst>
              </p:cNvPr>
              <p:cNvSpPr txBox="1">
                <a:spLocks noRot="1" noChangeAspect="1" noMove="1" noResize="1" noEditPoints="1" noAdjustHandles="1" noChangeArrowheads="1" noChangeShapeType="1" noTextEdit="1"/>
              </p:cNvSpPr>
              <p:nvPr/>
            </p:nvSpPr>
            <p:spPr>
              <a:xfrm>
                <a:off x="664015" y="1338785"/>
                <a:ext cx="10765985" cy="4660315"/>
              </a:xfrm>
              <a:prstGeom prst="rect">
                <a:avLst/>
              </a:prstGeom>
              <a:blipFill>
                <a:blip r:embed="rId3"/>
                <a:stretch>
                  <a:fillRect l="-2039" t="-2356" r="-1982" b="-471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FAC17E-5712-8405-D172-A96807E178F9}"/>
              </a:ext>
            </a:extLst>
          </p:cNvPr>
          <p:cNvSpPr txBox="1"/>
          <p:nvPr/>
        </p:nvSpPr>
        <p:spPr>
          <a:xfrm>
            <a:off x="4836727" y="437192"/>
            <a:ext cx="2896049" cy="901593"/>
          </a:xfrm>
          <a:prstGeom prst="rect">
            <a:avLst/>
          </a:prstGeom>
          <a:noFill/>
        </p:spPr>
        <p:txBody>
          <a:bodyPr wrap="square" rtlCol="0">
            <a:spAutoFit/>
          </a:bodyPr>
          <a:lstStyle/>
          <a:p>
            <a:pPr lvl="2" algn="just">
              <a:lnSpc>
                <a:spcPct val="150000"/>
              </a:lnSpc>
            </a:pPr>
            <a:r>
              <a:rPr lang="en-US" sz="4000" b="1"/>
              <a:t>Bài giải</a:t>
            </a:r>
            <a:endParaRPr lang="vi-VN" sz="4000" b="1"/>
          </a:p>
        </p:txBody>
      </p:sp>
    </p:spTree>
    <p:extLst>
      <p:ext uri="{BB962C8B-B14F-4D97-AF65-F5344CB8AC3E}">
        <p14:creationId xmlns:p14="http://schemas.microsoft.com/office/powerpoint/2010/main" val="106844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664014" y="416939"/>
                <a:ext cx="10833809" cy="3158429"/>
              </a:xfrm>
              <a:prstGeom prst="rect">
                <a:avLst/>
              </a:prstGeom>
              <a:noFill/>
            </p:spPr>
            <p:txBody>
              <a:bodyPr wrap="square" rtlCol="0">
                <a:spAutoFit/>
              </a:bodyPr>
              <a:lstStyle/>
              <a:p>
                <a:pPr lvl="2" algn="just">
                  <a:lnSpc>
                    <a:spcPct val="150000"/>
                  </a:lnSpc>
                </a:pPr>
                <a:r>
                  <a:rPr lang="en-US" sz="4000" b="1">
                    <a:latin typeface="Cambria Math" panose="02040503050406030204" pitchFamily="18" charset="0"/>
                    <a:ea typeface="Cambria Math" panose="02040503050406030204" pitchFamily="18" charset="0"/>
                  </a:rPr>
                  <a:t>4. Một tấm bìa hình chữ nhật có diện tích </a:t>
                </a:r>
                <a:r>
                  <a:rPr lang="en-US" sz="4000" b="1">
                    <a:solidFill>
                      <a:srgbClr val="000000"/>
                    </a:solidFill>
                  </a:rPr>
                  <a:t> </a:t>
                </a:r>
                <a14:m>
                  <m:oMath xmlns:m="http://schemas.openxmlformats.org/officeDocument/2006/math">
                    <m:f>
                      <m:fPr>
                        <m:ctrlPr>
                          <a:rPr lang="en-US" sz="4000" b="1" i="1" smtClean="0">
                            <a:solidFill>
                              <a:srgbClr val="000000"/>
                            </a:solidFill>
                            <a:latin typeface="Cambria Math" panose="02040503050406030204" pitchFamily="18" charset="0"/>
                          </a:rPr>
                        </m:ctrlPr>
                      </m:fPr>
                      <m:num>
                        <m:r>
                          <a:rPr lang="en-US" sz="4000" b="1" i="0" smtClean="0">
                            <a:solidFill>
                              <a:srgbClr val="000000"/>
                            </a:solidFill>
                            <a:latin typeface="Cambria Math" panose="02040503050406030204" pitchFamily="18" charset="0"/>
                          </a:rPr>
                          <m:t>𝟕</m:t>
                        </m:r>
                      </m:num>
                      <m:den>
                        <m:r>
                          <a:rPr lang="en-US" sz="4000" b="1" i="0" smtClean="0">
                            <a:solidFill>
                              <a:srgbClr val="000000"/>
                            </a:solidFill>
                            <a:latin typeface="Cambria Math" panose="02040503050406030204" pitchFamily="18" charset="0"/>
                          </a:rPr>
                          <m:t>𝟐𝟓</m:t>
                        </m:r>
                      </m:den>
                    </m:f>
                  </m:oMath>
                </a14:m>
                <a:r>
                  <a:rPr lang="en-US" sz="4000" b="1">
                    <a:latin typeface="Cambria Math" panose="02040503050406030204" pitchFamily="18" charset="0"/>
                    <a:ea typeface="Cambria Math" panose="02040503050406030204" pitchFamily="18" charset="0"/>
                  </a:rPr>
                  <a:t> m</a:t>
                </a:r>
                <a:r>
                  <a:rPr lang="en-US" sz="4000" b="1" baseline="30000">
                    <a:latin typeface="Cambria Math" panose="02040503050406030204" pitchFamily="18" charset="0"/>
                    <a:ea typeface="Cambria Math" panose="02040503050406030204" pitchFamily="18" charset="0"/>
                  </a:rPr>
                  <a:t>2</a:t>
                </a:r>
                <a:r>
                  <a:rPr lang="en-US" sz="4000" b="1">
                    <a:latin typeface="Cambria Math" panose="02040503050406030204" pitchFamily="18" charset="0"/>
                    <a:ea typeface="Cambria Math" panose="02040503050406030204" pitchFamily="18" charset="0"/>
                  </a:rPr>
                  <a:t>  và chiều rộng là </a:t>
                </a:r>
                <a:r>
                  <a:rPr lang="en-US" sz="4000" b="1"/>
                  <a:t> </a:t>
                </a:r>
                <a14:m>
                  <m:oMath xmlns:m="http://schemas.openxmlformats.org/officeDocument/2006/math">
                    <m:f>
                      <m:fPr>
                        <m:ctrlPr>
                          <a:rPr lang="en-US" sz="4000" b="1" i="1">
                            <a:latin typeface="Cambria Math" panose="02040503050406030204" pitchFamily="18" charset="0"/>
                          </a:rPr>
                        </m:ctrlPr>
                      </m:fPr>
                      <m:num>
                        <m:r>
                          <a:rPr lang="en-US" sz="4000" b="1" i="0" smtClean="0">
                            <a:latin typeface="Cambria Math" panose="02040503050406030204" pitchFamily="18" charset="0"/>
                          </a:rPr>
                          <m:t>𝟐</m:t>
                        </m:r>
                      </m:num>
                      <m:den>
                        <m:r>
                          <a:rPr lang="en-US" sz="4000" b="1" i="0" smtClean="0">
                            <a:latin typeface="Cambria Math" panose="02040503050406030204" pitchFamily="18" charset="0"/>
                          </a:rPr>
                          <m:t>𝟓</m:t>
                        </m:r>
                      </m:den>
                    </m:f>
                  </m:oMath>
                </a14:m>
                <a:r>
                  <a:rPr lang="en-US" sz="4000" b="1">
                    <a:latin typeface="Cambria Math" panose="02040503050406030204" pitchFamily="18" charset="0"/>
                    <a:ea typeface="Cambria Math" panose="02040503050406030204" pitchFamily="18" charset="0"/>
                  </a:rPr>
                  <a:t> m. Tính chu vi tấm bìa đó.</a:t>
                </a:r>
                <a:endParaRPr lang="vi-VN" sz="4000" b="1">
                  <a:latin typeface="Cambria Math" panose="02040503050406030204" pitchFamily="18" charset="0"/>
                  <a:ea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664014" y="416939"/>
                <a:ext cx="10833809" cy="3158429"/>
              </a:xfrm>
              <a:prstGeom prst="rect">
                <a:avLst/>
              </a:prstGeom>
              <a:blipFill>
                <a:blip r:embed="rId3"/>
                <a:stretch>
                  <a:fillRect l="-2026" r="-1970" b="-7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C05202B-1A5A-6718-1AB1-713D0F2575B6}"/>
                  </a:ext>
                </a:extLst>
              </p:cNvPr>
              <p:cNvSpPr/>
              <p:nvPr/>
            </p:nvSpPr>
            <p:spPr>
              <a:xfrm>
                <a:off x="3904646" y="3255264"/>
                <a:ext cx="4352544" cy="2578608"/>
              </a:xfrm>
              <a:prstGeom prst="rect">
                <a:avLst/>
              </a:prstGeom>
              <a:solidFill>
                <a:schemeClr val="accent5">
                  <a:lumMod val="40000"/>
                  <a:lumOff val="6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4400" i="1" smtClean="0">
                            <a:solidFill>
                              <a:srgbClr val="000000"/>
                            </a:solidFill>
                            <a:latin typeface="Cambria Math" panose="02040503050406030204" pitchFamily="18" charset="0"/>
                          </a:rPr>
                        </m:ctrlPr>
                      </m:fPr>
                      <m:num>
                        <m:r>
                          <a:rPr lang="en-US" sz="4400" b="0" i="0" smtClean="0">
                            <a:solidFill>
                              <a:srgbClr val="000000"/>
                            </a:solidFill>
                            <a:latin typeface="Cambria Math" panose="02040503050406030204" pitchFamily="18" charset="0"/>
                          </a:rPr>
                          <m:t>7</m:t>
                        </m:r>
                      </m:num>
                      <m:den>
                        <m:r>
                          <a:rPr lang="en-US" sz="4400" b="0" i="0" smtClean="0">
                            <a:solidFill>
                              <a:srgbClr val="000000"/>
                            </a:solidFill>
                            <a:latin typeface="Cambria Math" panose="02040503050406030204" pitchFamily="18" charset="0"/>
                          </a:rPr>
                          <m:t>25</m:t>
                        </m:r>
                      </m:den>
                    </m:f>
                  </m:oMath>
                </a14:m>
                <a:r>
                  <a:rPr lang="en-US" sz="4400">
                    <a:solidFill>
                      <a:srgbClr val="000000"/>
                    </a:solidFill>
                    <a:latin typeface="Cambria Math" panose="02040503050406030204" pitchFamily="18" charset="0"/>
                    <a:ea typeface="Cambria Math" panose="02040503050406030204" pitchFamily="18" charset="0"/>
                  </a:rPr>
                  <a:t> m</a:t>
                </a:r>
                <a:r>
                  <a:rPr lang="en-US" sz="4400" baseline="30000">
                    <a:solidFill>
                      <a:srgbClr val="000000"/>
                    </a:solidFill>
                    <a:latin typeface="Cambria Math" panose="02040503050406030204" pitchFamily="18" charset="0"/>
                    <a:ea typeface="Cambria Math" panose="02040503050406030204" pitchFamily="18" charset="0"/>
                  </a:rPr>
                  <a:t>2</a:t>
                </a:r>
                <a:r>
                  <a:rPr lang="en-US" sz="4400">
                    <a:solidFill>
                      <a:srgbClr val="000000"/>
                    </a:solidFill>
                    <a:latin typeface="Cambria Math" panose="02040503050406030204" pitchFamily="18" charset="0"/>
                    <a:ea typeface="Cambria Math" panose="02040503050406030204" pitchFamily="18" charset="0"/>
                  </a:rPr>
                  <a:t> </a:t>
                </a:r>
                <a:endParaRPr lang="en-US" sz="4000">
                  <a:solidFill>
                    <a:srgbClr val="000000"/>
                  </a:solidFill>
                </a:endParaRPr>
              </a:p>
            </p:txBody>
          </p:sp>
        </mc:Choice>
        <mc:Fallback xmlns="">
          <p:sp>
            <p:nvSpPr>
              <p:cNvPr id="2" name="Rectangle 1">
                <a:extLst>
                  <a:ext uri="{FF2B5EF4-FFF2-40B4-BE49-F238E27FC236}">
                    <a16:creationId xmlns:a16="http://schemas.microsoft.com/office/drawing/2014/main" id="{1C05202B-1A5A-6718-1AB1-713D0F2575B6}"/>
                  </a:ext>
                </a:extLst>
              </p:cNvPr>
              <p:cNvSpPr>
                <a:spLocks noRot="1" noChangeAspect="1" noMove="1" noResize="1" noEditPoints="1" noAdjustHandles="1" noChangeArrowheads="1" noChangeShapeType="1" noTextEdit="1"/>
              </p:cNvSpPr>
              <p:nvPr/>
            </p:nvSpPr>
            <p:spPr>
              <a:xfrm>
                <a:off x="3904646" y="3255264"/>
                <a:ext cx="4352544" cy="2578608"/>
              </a:xfrm>
              <a:prstGeom prst="rect">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69883D-81E7-80D9-A106-FEBD9207421E}"/>
                  </a:ext>
                </a:extLst>
              </p:cNvPr>
              <p:cNvSpPr txBox="1"/>
              <p:nvPr/>
            </p:nvSpPr>
            <p:spPr>
              <a:xfrm>
                <a:off x="8403494" y="4017565"/>
                <a:ext cx="1307434" cy="1054006"/>
              </a:xfrm>
              <a:prstGeom prst="rect">
                <a:avLst/>
              </a:prstGeom>
              <a:noFill/>
            </p:spPr>
            <p:txBody>
              <a:bodyPr wrap="square">
                <a:spAutoFit/>
              </a:bodyPr>
              <a:lstStyle/>
              <a:p>
                <a14:m>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2</m:t>
                        </m:r>
                      </m:num>
                      <m:den>
                        <m:r>
                          <a:rPr lang="en-US" sz="4400" b="0" i="0" smtClean="0">
                            <a:latin typeface="Cambria Math" panose="02040503050406030204" pitchFamily="18" charset="0"/>
                          </a:rPr>
                          <m:t>5</m:t>
                        </m:r>
                      </m:den>
                    </m:f>
                  </m:oMath>
                </a14:m>
                <a:r>
                  <a:rPr lang="en-US" sz="4400">
                    <a:latin typeface="Cambria Math" panose="02040503050406030204" pitchFamily="18" charset="0"/>
                    <a:ea typeface="Cambria Math" panose="02040503050406030204" pitchFamily="18" charset="0"/>
                  </a:rPr>
                  <a:t> m</a:t>
                </a:r>
                <a:endParaRPr lang="en-US" sz="4000"/>
              </a:p>
            </p:txBody>
          </p:sp>
        </mc:Choice>
        <mc:Fallback xmlns="">
          <p:sp>
            <p:nvSpPr>
              <p:cNvPr id="5" name="TextBox 4">
                <a:extLst>
                  <a:ext uri="{FF2B5EF4-FFF2-40B4-BE49-F238E27FC236}">
                    <a16:creationId xmlns:a16="http://schemas.microsoft.com/office/drawing/2014/main" id="{6069883D-81E7-80D9-A106-FEBD9207421E}"/>
                  </a:ext>
                </a:extLst>
              </p:cNvPr>
              <p:cNvSpPr txBox="1">
                <a:spLocks noRot="1" noChangeAspect="1" noMove="1" noResize="1" noEditPoints="1" noAdjustHandles="1" noChangeArrowheads="1" noChangeShapeType="1" noTextEdit="1"/>
              </p:cNvSpPr>
              <p:nvPr/>
            </p:nvSpPr>
            <p:spPr>
              <a:xfrm>
                <a:off x="8403494" y="4017565"/>
                <a:ext cx="1307434" cy="1054006"/>
              </a:xfrm>
              <a:prstGeom prst="rect">
                <a:avLst/>
              </a:prstGeom>
              <a:blipFill>
                <a:blip r:embed="rId5"/>
                <a:stretch>
                  <a:fillRect b="-11561"/>
                </a:stretch>
              </a:blipFill>
            </p:spPr>
            <p:txBody>
              <a:bodyPr/>
              <a:lstStyle/>
              <a:p>
                <a:r>
                  <a:rPr lang="en-US">
                    <a:noFill/>
                  </a:rPr>
                  <a:t> </a:t>
                </a:r>
              </a:p>
            </p:txBody>
          </p:sp>
        </mc:Fallback>
      </mc:AlternateContent>
    </p:spTree>
    <p:extLst>
      <p:ext uri="{BB962C8B-B14F-4D97-AF65-F5344CB8AC3E}">
        <p14:creationId xmlns:p14="http://schemas.microsoft.com/office/powerpoint/2010/main" val="143523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64015" y="416939"/>
            <a:ext cx="1823154" cy="820674"/>
          </a:xfrm>
          <a:prstGeom prst="rect">
            <a:avLst/>
          </a:prstGeom>
          <a:noFill/>
        </p:spPr>
        <p:txBody>
          <a:bodyPr wrap="square" rtlCol="0">
            <a:spAutoFit/>
          </a:bodyPr>
          <a:lstStyle/>
          <a:p>
            <a:pPr lvl="2" algn="just">
              <a:lnSpc>
                <a:spcPct val="150000"/>
              </a:lnSpc>
            </a:pPr>
            <a:r>
              <a:rPr lang="en-US" sz="3600" b="1"/>
              <a:t>4. </a:t>
            </a:r>
            <a:endParaRPr lang="vi-VN" sz="3600" b="1"/>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E2BFBC-46DE-E3C9-4D38-3E7E54B38A72}"/>
                  </a:ext>
                </a:extLst>
              </p:cNvPr>
              <p:cNvSpPr txBox="1"/>
              <p:nvPr/>
            </p:nvSpPr>
            <p:spPr>
              <a:xfrm>
                <a:off x="901758" y="1539953"/>
                <a:ext cx="10765985" cy="4560736"/>
              </a:xfrm>
              <a:prstGeom prst="rect">
                <a:avLst/>
              </a:prstGeom>
              <a:noFill/>
            </p:spPr>
            <p:txBody>
              <a:bodyPr wrap="square">
                <a:spAutoFit/>
              </a:bodyPr>
              <a:lstStyle/>
              <a:p>
                <a:pPr marL="0" marR="0" lvl="0" indent="0" algn="just" defTabSz="914400" rtl="0" eaLnBrk="0" fontAlgn="base" latinLnBrk="0" hangingPunct="0">
                  <a:spcBef>
                    <a:spcPts val="600"/>
                  </a:spcBef>
                  <a:spcAft>
                    <a:spcPts val="600"/>
                  </a:spcAft>
                  <a:buClrTx/>
                  <a:buSzTx/>
                  <a:buFontTx/>
                  <a:buNone/>
                  <a:tabLst/>
                </a:pPr>
                <a:r>
                  <a:rPr lang="en-US" altLang="en-US" sz="4000">
                    <a:latin typeface="Cambria Math" panose="02040503050406030204" pitchFamily="18" charset="0"/>
                    <a:ea typeface="Cambria Math" panose="02040503050406030204" pitchFamily="18" charset="0"/>
                  </a:rPr>
                  <a:t>	Chiều dài của tấm bìa là:</a:t>
                </a:r>
              </a:p>
              <a:p>
                <a:pPr lvl="0" algn="just" eaLnBrk="0" fontAlgn="base" hangingPunct="0">
                  <a:spcBef>
                    <a:spcPts val="600"/>
                  </a:spcBef>
                  <a:spcAft>
                    <a:spcPts val="600"/>
                  </a:spcAft>
                  <a:buClrTx/>
                </a:pPr>
                <a:r>
                  <a:rPr lang="en-US" sz="4000">
                    <a:latin typeface="Cambria Math" panose="02040503050406030204" pitchFamily="18" charset="0"/>
                    <a:ea typeface="Cambria Math" panose="02040503050406030204" pitchFamily="18" charset="0"/>
                  </a:rPr>
                  <a:t>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7</m:t>
                        </m:r>
                      </m:num>
                      <m:den>
                        <m:r>
                          <a:rPr lang="en-US" sz="4000" b="0" i="0" smtClean="0">
                            <a:latin typeface="Cambria Math" panose="02040503050406030204" pitchFamily="18" charset="0"/>
                            <a:ea typeface="Cambria Math" panose="02040503050406030204" pitchFamily="18" charset="0"/>
                          </a:rPr>
                          <m:t>25</m:t>
                        </m:r>
                      </m:den>
                    </m:f>
                    <m:r>
                      <a:rPr lang="en-US" sz="4000" b="0" i="1" smtClean="0">
                        <a:latin typeface="Cambria Math" panose="02040503050406030204" pitchFamily="18" charset="0"/>
                        <a:ea typeface="Cambria Math" panose="02040503050406030204" pitchFamily="18" charset="0"/>
                      </a:rPr>
                      <m:t> :</m:t>
                    </m:r>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2</m:t>
                        </m:r>
                      </m:num>
                      <m:den>
                        <m:r>
                          <a:rPr lang="en-US" sz="4000">
                            <a:latin typeface="Cambria Math" panose="02040503050406030204" pitchFamily="18" charset="0"/>
                            <a:ea typeface="Cambria Math" panose="02040503050406030204" pitchFamily="18" charset="0"/>
                          </a:rPr>
                          <m:t>5</m:t>
                        </m:r>
                      </m:den>
                    </m:f>
                  </m:oMath>
                </a14:m>
                <a:r>
                  <a:rPr lang="en-US" altLang="en-US" sz="4000">
                    <a:latin typeface="Cambria Math" panose="02040503050406030204" pitchFamily="18" charset="0"/>
                    <a:ea typeface="Cambria Math" panose="02040503050406030204" pitchFamily="18" charset="0"/>
                  </a:rPr>
                  <a:t> =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a:latin typeface="Cambria Math" panose="02040503050406030204" pitchFamily="18" charset="0"/>
                            <a:ea typeface="Cambria Math" panose="02040503050406030204" pitchFamily="18" charset="0"/>
                          </a:rPr>
                          <m:t>7</m:t>
                        </m:r>
                      </m:num>
                      <m:den>
                        <m:r>
                          <a:rPr lang="en-US" sz="4000" b="0" i="0" smtClean="0">
                            <a:latin typeface="Cambria Math" panose="02040503050406030204" pitchFamily="18" charset="0"/>
                            <a:ea typeface="Cambria Math" panose="02040503050406030204" pitchFamily="18" charset="0"/>
                          </a:rPr>
                          <m:t>10</m:t>
                        </m:r>
                      </m:den>
                    </m:f>
                  </m:oMath>
                </a14:m>
                <a:r>
                  <a:rPr lang="en-US" altLang="en-US" sz="4000">
                    <a:latin typeface="Cambria Math" panose="02040503050406030204" pitchFamily="18" charset="0"/>
                    <a:ea typeface="Cambria Math" panose="02040503050406030204" pitchFamily="18" charset="0"/>
                  </a:rPr>
                  <a:t> (m)</a:t>
                </a:r>
              </a:p>
              <a:p>
                <a:pPr lvl="0" algn="just" eaLnBrk="0" fontAlgn="base" hangingPunct="0">
                  <a:spcBef>
                    <a:spcPts val="600"/>
                  </a:spcBef>
                  <a:spcAft>
                    <a:spcPts val="600"/>
                  </a:spcAft>
                  <a:buClrTx/>
                </a:pPr>
                <a:r>
                  <a:rPr lang="en-US" altLang="en-US" sz="4000">
                    <a:latin typeface="Cambria Math" panose="02040503050406030204" pitchFamily="18" charset="0"/>
                    <a:ea typeface="Cambria Math" panose="02040503050406030204" pitchFamily="18" charset="0"/>
                  </a:rPr>
                  <a:t>	Chu vi của tấm bìa hình chữ nhật là:</a:t>
                </a:r>
              </a:p>
              <a:p>
                <a:pPr lvl="0" algn="just" eaLnBrk="0" fontAlgn="base" hangingPunct="0">
                  <a:spcBef>
                    <a:spcPts val="600"/>
                  </a:spcBef>
                  <a:spcAft>
                    <a:spcPts val="600"/>
                  </a:spcAft>
                  <a:buClrTx/>
                </a:pPr>
                <a:r>
                  <a:rPr lang="en-US" sz="4000" b="0">
                    <a:ea typeface="Cambria Math" panose="02040503050406030204" pitchFamily="18" charset="0"/>
                  </a:rPr>
                  <a:t>		</a:t>
                </a:r>
                <a:r>
                  <a:rPr lang="en-US" sz="4000">
                    <a:ea typeface="Cambria Math" panose="02040503050406030204" pitchFamily="18" charset="0"/>
                  </a:rPr>
                  <a:t>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a:latin typeface="Cambria Math" panose="02040503050406030204" pitchFamily="18" charset="0"/>
                            <a:ea typeface="Cambria Math" panose="02040503050406030204" pitchFamily="18" charset="0"/>
                          </a:rPr>
                          <m:t>7</m:t>
                        </m:r>
                      </m:num>
                      <m:den>
                        <m:r>
                          <a:rPr lang="en-US" sz="4000">
                            <a:latin typeface="Cambria Math" panose="02040503050406030204" pitchFamily="18" charset="0"/>
                            <a:ea typeface="Cambria Math" panose="02040503050406030204" pitchFamily="18" charset="0"/>
                          </a:rPr>
                          <m:t>10</m:t>
                        </m:r>
                      </m:den>
                    </m:f>
                    <m:r>
                      <a:rPr lang="en-US" sz="4000" i="1">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 </m:t>
                    </m:r>
                    <m:f>
                      <m:fPr>
                        <m:ctrlPr>
                          <a:rPr lang="en-US" sz="4000" i="1">
                            <a:latin typeface="Cambria Math" panose="02040503050406030204" pitchFamily="18" charset="0"/>
                            <a:ea typeface="Cambria Math" panose="02040503050406030204" pitchFamily="18" charset="0"/>
                          </a:rPr>
                        </m:ctrlPr>
                      </m:fPr>
                      <m:num>
                        <m:r>
                          <a:rPr lang="en-US" sz="4000">
                            <a:latin typeface="Cambria Math" panose="02040503050406030204" pitchFamily="18" charset="0"/>
                            <a:ea typeface="Cambria Math" panose="02040503050406030204" pitchFamily="18" charset="0"/>
                          </a:rPr>
                          <m:t>2</m:t>
                        </m:r>
                      </m:num>
                      <m:den>
                        <m:r>
                          <a:rPr lang="en-US" sz="4000">
                            <a:latin typeface="Cambria Math" panose="02040503050406030204" pitchFamily="18" charset="0"/>
                            <a:ea typeface="Cambria Math" panose="02040503050406030204" pitchFamily="18" charset="0"/>
                          </a:rPr>
                          <m:t>5</m:t>
                        </m:r>
                      </m:den>
                    </m:f>
                  </m:oMath>
                </a14:m>
                <a:r>
                  <a:rPr lang="en-US" altLang="en-US" sz="4000">
                    <a:latin typeface="Cambria Math" panose="02040503050406030204" pitchFamily="18" charset="0"/>
                    <a:ea typeface="Cambria Math" panose="02040503050406030204" pitchFamily="18" charset="0"/>
                  </a:rPr>
                  <a:t>) x 2 =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b="0" i="0" smtClean="0">
                            <a:latin typeface="Cambria Math" panose="02040503050406030204" pitchFamily="18" charset="0"/>
                            <a:ea typeface="Cambria Math" panose="02040503050406030204" pitchFamily="18" charset="0"/>
                          </a:rPr>
                          <m:t>11</m:t>
                        </m:r>
                      </m:num>
                      <m:den>
                        <m:r>
                          <a:rPr lang="en-US" sz="4000" b="0" i="1" smtClean="0">
                            <a:latin typeface="Cambria Math" panose="02040503050406030204" pitchFamily="18" charset="0"/>
                            <a:ea typeface="Cambria Math" panose="02040503050406030204" pitchFamily="18" charset="0"/>
                          </a:rPr>
                          <m:t>2</m:t>
                        </m:r>
                        <m:r>
                          <a:rPr lang="en-US" sz="4000">
                            <a:latin typeface="Cambria Math" panose="02040503050406030204" pitchFamily="18" charset="0"/>
                            <a:ea typeface="Cambria Math" panose="02040503050406030204" pitchFamily="18" charset="0"/>
                          </a:rPr>
                          <m:t>5</m:t>
                        </m:r>
                      </m:den>
                    </m:f>
                  </m:oMath>
                </a14:m>
                <a:r>
                  <a:rPr lang="en-US" altLang="en-US" sz="4000">
                    <a:latin typeface="Cambria Math" panose="02040503050406030204" pitchFamily="18" charset="0"/>
                    <a:ea typeface="Cambria Math" panose="02040503050406030204" pitchFamily="18" charset="0"/>
                  </a:rPr>
                  <a:t> (m)</a:t>
                </a:r>
              </a:p>
              <a:p>
                <a:pPr lvl="0" algn="just" eaLnBrk="0" fontAlgn="base" hangingPunct="0">
                  <a:spcBef>
                    <a:spcPts val="600"/>
                  </a:spcBef>
                  <a:spcAft>
                    <a:spcPts val="600"/>
                  </a:spcAft>
                  <a:buClrTx/>
                </a:pPr>
                <a:r>
                  <a:rPr lang="en-US" altLang="en-US" sz="4000">
                    <a:latin typeface="Cambria Math" panose="02040503050406030204" pitchFamily="18" charset="0"/>
                    <a:ea typeface="Cambria Math" panose="02040503050406030204" pitchFamily="18" charset="0"/>
                  </a:rPr>
                  <a:t>			                   Đáp số: </a:t>
                </a:r>
                <a:r>
                  <a:rPr lang="en-US" sz="4000">
                    <a:ea typeface="Cambria Math" panose="02040503050406030204" pitchFamily="18" charset="0"/>
                  </a:rPr>
                  <a:t> </a:t>
                </a:r>
                <a14:m>
                  <m:oMath xmlns:m="http://schemas.openxmlformats.org/officeDocument/2006/math">
                    <m:f>
                      <m:fPr>
                        <m:ctrlPr>
                          <a:rPr lang="en-US" sz="4000" i="1">
                            <a:latin typeface="Cambria Math" panose="02040503050406030204" pitchFamily="18" charset="0"/>
                            <a:ea typeface="Cambria Math" panose="02040503050406030204" pitchFamily="18" charset="0"/>
                          </a:rPr>
                        </m:ctrlPr>
                      </m:fPr>
                      <m:num>
                        <m:r>
                          <a:rPr lang="en-US" sz="4000">
                            <a:latin typeface="Cambria Math" panose="02040503050406030204" pitchFamily="18" charset="0"/>
                            <a:ea typeface="Cambria Math" panose="02040503050406030204" pitchFamily="18" charset="0"/>
                          </a:rPr>
                          <m:t>11</m:t>
                        </m:r>
                      </m:num>
                      <m:den>
                        <m:r>
                          <a:rPr lang="en-US" sz="4000" i="1">
                            <a:latin typeface="Cambria Math" panose="02040503050406030204" pitchFamily="18" charset="0"/>
                            <a:ea typeface="Cambria Math" panose="02040503050406030204" pitchFamily="18" charset="0"/>
                          </a:rPr>
                          <m:t>2</m:t>
                        </m:r>
                        <m:r>
                          <a:rPr lang="en-US" sz="4000">
                            <a:latin typeface="Cambria Math" panose="02040503050406030204" pitchFamily="18" charset="0"/>
                            <a:ea typeface="Cambria Math" panose="02040503050406030204" pitchFamily="18" charset="0"/>
                          </a:rPr>
                          <m:t>5</m:t>
                        </m:r>
                      </m:den>
                    </m:f>
                  </m:oMath>
                </a14:m>
                <a:r>
                  <a:rPr lang="en-US" altLang="en-US" sz="4000">
                    <a:latin typeface="Cambria Math" panose="02040503050406030204" pitchFamily="18" charset="0"/>
                    <a:ea typeface="Cambria Math" panose="02040503050406030204" pitchFamily="18" charset="0"/>
                  </a:rPr>
                  <a:t> m.</a:t>
                </a:r>
              </a:p>
            </p:txBody>
          </p:sp>
        </mc:Choice>
        <mc:Fallback xmlns="">
          <p:sp>
            <p:nvSpPr>
              <p:cNvPr id="5" name="TextBox 4">
                <a:extLst>
                  <a:ext uri="{FF2B5EF4-FFF2-40B4-BE49-F238E27FC236}">
                    <a16:creationId xmlns:a16="http://schemas.microsoft.com/office/drawing/2014/main" id="{85E2BFBC-46DE-E3C9-4D38-3E7E54B38A72}"/>
                  </a:ext>
                </a:extLst>
              </p:cNvPr>
              <p:cNvSpPr txBox="1">
                <a:spLocks noRot="1" noChangeAspect="1" noMove="1" noResize="1" noEditPoints="1" noAdjustHandles="1" noChangeArrowheads="1" noChangeShapeType="1" noTextEdit="1"/>
              </p:cNvSpPr>
              <p:nvPr/>
            </p:nvSpPr>
            <p:spPr>
              <a:xfrm>
                <a:off x="901758" y="1539953"/>
                <a:ext cx="10765985" cy="4560736"/>
              </a:xfrm>
              <a:prstGeom prst="rect">
                <a:avLst/>
              </a:prstGeom>
              <a:blipFill>
                <a:blip r:embed="rId3"/>
                <a:stretch>
                  <a:fillRect t="-2406" b="-160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FAC17E-5712-8405-D172-A96807E178F9}"/>
              </a:ext>
            </a:extLst>
          </p:cNvPr>
          <p:cNvSpPr txBox="1"/>
          <p:nvPr/>
        </p:nvSpPr>
        <p:spPr>
          <a:xfrm>
            <a:off x="4836727" y="437192"/>
            <a:ext cx="2896049" cy="901593"/>
          </a:xfrm>
          <a:prstGeom prst="rect">
            <a:avLst/>
          </a:prstGeom>
          <a:noFill/>
        </p:spPr>
        <p:txBody>
          <a:bodyPr wrap="square" rtlCol="0">
            <a:spAutoFit/>
          </a:bodyPr>
          <a:lstStyle/>
          <a:p>
            <a:pPr lvl="2" algn="just">
              <a:lnSpc>
                <a:spcPct val="150000"/>
              </a:lnSpc>
            </a:pPr>
            <a:r>
              <a:rPr lang="en-US" sz="4000" b="1"/>
              <a:t>Bài giải</a:t>
            </a:r>
            <a:endParaRPr lang="vi-VN" sz="4000" b="1"/>
          </a:p>
        </p:txBody>
      </p:sp>
    </p:spTree>
    <p:extLst>
      <p:ext uri="{BB962C8B-B14F-4D97-AF65-F5344CB8AC3E}">
        <p14:creationId xmlns:p14="http://schemas.microsoft.com/office/powerpoint/2010/main" val="5544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38394" y="745761"/>
            <a:ext cx="10455030"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5. Tính bằng cách thuận tiện nhất.</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CD03AB-2F35-3120-1C44-B863C30421B7}"/>
                  </a:ext>
                </a:extLst>
              </p:cNvPr>
              <p:cNvSpPr txBox="1"/>
              <p:nvPr/>
            </p:nvSpPr>
            <p:spPr>
              <a:xfrm>
                <a:off x="1365842" y="1453647"/>
                <a:ext cx="5199550" cy="1427314"/>
              </a:xfrm>
              <a:prstGeom prst="rect">
                <a:avLst/>
              </a:prstGeom>
              <a:noFill/>
            </p:spPr>
            <p:txBody>
              <a:bodyPr wrap="square">
                <a:spAutoFit/>
              </a:bodyPr>
              <a:lstStyle/>
              <a:p>
                <a:pPr algn="just">
                  <a:lnSpc>
                    <a:spcPct val="150000"/>
                  </a:lnSpc>
                  <a:spcBef>
                    <a:spcPts val="600"/>
                  </a:spcBef>
                  <a:spcAft>
                    <a:spcPts val="600"/>
                  </a:spcAft>
                </a:pPr>
                <a:r>
                  <a:rPr lang="en-US" sz="4400">
                    <a:latin typeface="Cambria Math" panose="02040503050406030204" pitchFamily="18" charset="0"/>
                    <a:ea typeface="Cambria Math" panose="02040503050406030204" pitchFamily="18" charset="0"/>
                  </a:rPr>
                  <a:t>a)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5</m:t>
                        </m:r>
                      </m:den>
                    </m:f>
                    <m:r>
                      <a:rPr lang="en-US" sz="4400" b="0" i="0"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m:t>
                    </m:r>
                    <m:f>
                      <m:fPr>
                        <m:ctrlPr>
                          <a:rPr lang="en-US" sz="4400" i="1">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7</m:t>
                        </m:r>
                      </m:num>
                      <m:den>
                        <m:r>
                          <a:rPr lang="en-US" sz="4400" b="0" i="0" smtClean="0">
                            <a:latin typeface="Cambria Math" panose="02040503050406030204" pitchFamily="18" charset="0"/>
                            <a:ea typeface="Cambria Math" panose="02040503050406030204" pitchFamily="18" charset="0"/>
                          </a:rPr>
                          <m:t>11</m:t>
                        </m:r>
                      </m:den>
                    </m:f>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m:t>
                    </m:r>
                    <m:f>
                      <m:fPr>
                        <m:ctrlPr>
                          <a:rPr lang="en-US" sz="4400" i="1">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5</m:t>
                        </m:r>
                      </m:num>
                      <m:den>
                        <m:r>
                          <a:rPr lang="en-US" sz="4400" b="0" i="0" smtClean="0">
                            <a:latin typeface="Cambria Math" panose="02040503050406030204" pitchFamily="18" charset="0"/>
                            <a:ea typeface="Cambria Math" panose="02040503050406030204" pitchFamily="18" charset="0"/>
                          </a:rPr>
                          <m:t>3</m:t>
                        </m:r>
                      </m:den>
                    </m:f>
                    <m:r>
                      <a:rPr lang="en-US" sz="4400" b="0" i="1"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x</m:t>
                    </m:r>
                    <m:r>
                      <a:rPr lang="en-US" sz="4400" b="0" i="1" smtClean="0">
                        <a:latin typeface="Cambria Math" panose="02040503050406030204" pitchFamily="18" charset="0"/>
                        <a:ea typeface="Cambria Math" panose="02040503050406030204" pitchFamily="18" charset="0"/>
                      </a:rPr>
                      <m:t> 11</m:t>
                    </m:r>
                  </m:oMath>
                </a14:m>
                <a:endParaRPr lang="en-US" sz="44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78CD03AB-2F35-3120-1C44-B863C30421B7}"/>
                  </a:ext>
                </a:extLst>
              </p:cNvPr>
              <p:cNvSpPr txBox="1">
                <a:spLocks noRot="1" noChangeAspect="1" noMove="1" noResize="1" noEditPoints="1" noAdjustHandles="1" noChangeArrowheads="1" noChangeShapeType="1" noTextEdit="1"/>
              </p:cNvSpPr>
              <p:nvPr/>
            </p:nvSpPr>
            <p:spPr>
              <a:xfrm>
                <a:off x="1365842" y="1453647"/>
                <a:ext cx="5199550" cy="1427314"/>
              </a:xfrm>
              <a:prstGeom prst="rect">
                <a:avLst/>
              </a:prstGeom>
              <a:blipFill>
                <a:blip r:embed="rId3"/>
                <a:stretch>
                  <a:fillRect l="-4689" b="-8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947B901-9777-4B46-C1E7-39EA5A6A1F2A}"/>
                  </a:ext>
                </a:extLst>
              </p:cNvPr>
              <p:cNvSpPr txBox="1"/>
              <p:nvPr/>
            </p:nvSpPr>
            <p:spPr>
              <a:xfrm>
                <a:off x="5742770" y="1453647"/>
                <a:ext cx="3241573" cy="1427314"/>
              </a:xfrm>
              <a:prstGeom prst="rect">
                <a:avLst/>
              </a:prstGeom>
              <a:noFill/>
            </p:spPr>
            <p:txBody>
              <a:bodyPr wrap="square">
                <a:spAutoFit/>
              </a:bodyPr>
              <a:lstStyle/>
              <a:p>
                <a:pPr algn="just">
                  <a:lnSpc>
                    <a:spcPct val="150000"/>
                  </a:lnSpc>
                  <a:spcBef>
                    <a:spcPts val="600"/>
                  </a:spcBef>
                  <a:spcAft>
                    <a:spcPts val="600"/>
                  </a:spcAft>
                </a:pPr>
                <a:r>
                  <a:rPr lang="en-US" sz="4400"/>
                  <a:t>= </a:t>
                </a:r>
                <a14:m>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3 </m:t>
                        </m:r>
                        <m:r>
                          <m:rPr>
                            <m:sty m:val="p"/>
                          </m:rPr>
                          <a:rPr lang="en-US" sz="4400" b="0" i="0" smtClean="0">
                            <a:latin typeface="Cambria Math" panose="02040503050406030204" pitchFamily="18" charset="0"/>
                          </a:rPr>
                          <m:t>x</m:t>
                        </m:r>
                        <m:r>
                          <a:rPr lang="en-US" sz="4400" b="0" i="0" smtClean="0">
                            <a:latin typeface="Cambria Math" panose="02040503050406030204" pitchFamily="18" charset="0"/>
                          </a:rPr>
                          <m:t> 7 </m:t>
                        </m:r>
                        <m:r>
                          <m:rPr>
                            <m:sty m:val="p"/>
                          </m:rPr>
                          <a:rPr lang="en-US" sz="4400" b="0" i="0" smtClean="0">
                            <a:latin typeface="Cambria Math" panose="02040503050406030204" pitchFamily="18" charset="0"/>
                          </a:rPr>
                          <m:t>x</m:t>
                        </m:r>
                        <m:r>
                          <a:rPr lang="en-US" sz="4400" b="0" i="0" smtClean="0">
                            <a:latin typeface="Cambria Math" panose="02040503050406030204" pitchFamily="18" charset="0"/>
                          </a:rPr>
                          <m:t> 5 </m:t>
                        </m:r>
                        <m:r>
                          <m:rPr>
                            <m:sty m:val="p"/>
                          </m:rPr>
                          <a:rPr lang="en-US" sz="4400" b="0" i="0" smtClean="0">
                            <a:latin typeface="Cambria Math" panose="02040503050406030204" pitchFamily="18" charset="0"/>
                          </a:rPr>
                          <m:t>x</m:t>
                        </m:r>
                        <m:r>
                          <a:rPr lang="en-US" sz="4400" b="0" i="0" smtClean="0">
                            <a:latin typeface="Cambria Math" panose="02040503050406030204" pitchFamily="18" charset="0"/>
                          </a:rPr>
                          <m:t> 11</m:t>
                        </m:r>
                      </m:num>
                      <m:den>
                        <m:r>
                          <a:rPr lang="en-US" sz="4400" b="0" i="0" smtClean="0">
                            <a:latin typeface="Cambria Math" panose="02040503050406030204" pitchFamily="18" charset="0"/>
                          </a:rPr>
                          <m:t>5 </m:t>
                        </m:r>
                        <m:r>
                          <m:rPr>
                            <m:sty m:val="p"/>
                          </m:rPr>
                          <a:rPr lang="en-US" sz="4400" b="0" i="0" smtClean="0">
                            <a:latin typeface="Cambria Math" panose="02040503050406030204" pitchFamily="18" charset="0"/>
                          </a:rPr>
                          <m:t>x</m:t>
                        </m:r>
                        <m:r>
                          <a:rPr lang="en-US" sz="4400" b="0" i="0" smtClean="0">
                            <a:latin typeface="Cambria Math" panose="02040503050406030204" pitchFamily="18" charset="0"/>
                          </a:rPr>
                          <m:t> 11 </m:t>
                        </m:r>
                        <m:r>
                          <m:rPr>
                            <m:sty m:val="p"/>
                          </m:rPr>
                          <a:rPr lang="en-US" sz="4400" b="0" i="0" smtClean="0">
                            <a:latin typeface="Cambria Math" panose="02040503050406030204" pitchFamily="18" charset="0"/>
                          </a:rPr>
                          <m:t>x</m:t>
                        </m:r>
                        <m:r>
                          <a:rPr lang="en-US" sz="4400" b="0" i="0" smtClean="0">
                            <a:latin typeface="Cambria Math" panose="02040503050406030204" pitchFamily="18" charset="0"/>
                          </a:rPr>
                          <m:t> 3</m:t>
                        </m:r>
                      </m:den>
                    </m:f>
                  </m:oMath>
                </a14:m>
                <a:endParaRPr lang="en-US" sz="4400">
                  <a:latin typeface="+mj-lt"/>
                </a:endParaRPr>
              </a:p>
            </p:txBody>
          </p:sp>
        </mc:Choice>
        <mc:Fallback xmlns="">
          <p:sp>
            <p:nvSpPr>
              <p:cNvPr id="2" name="TextBox 1">
                <a:extLst>
                  <a:ext uri="{FF2B5EF4-FFF2-40B4-BE49-F238E27FC236}">
                    <a16:creationId xmlns:a16="http://schemas.microsoft.com/office/drawing/2014/main" id="{A947B901-9777-4B46-C1E7-39EA5A6A1F2A}"/>
                  </a:ext>
                </a:extLst>
              </p:cNvPr>
              <p:cNvSpPr txBox="1">
                <a:spLocks noRot="1" noChangeAspect="1" noMove="1" noResize="1" noEditPoints="1" noAdjustHandles="1" noChangeArrowheads="1" noChangeShapeType="1" noTextEdit="1"/>
              </p:cNvSpPr>
              <p:nvPr/>
            </p:nvSpPr>
            <p:spPr>
              <a:xfrm>
                <a:off x="5742770" y="1453647"/>
                <a:ext cx="3241573" cy="1427314"/>
              </a:xfrm>
              <a:prstGeom prst="rect">
                <a:avLst/>
              </a:prstGeom>
              <a:blipFill>
                <a:blip r:embed="rId4"/>
                <a:stretch>
                  <a:fillRect l="-7519" b="-766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4FAECE87-A893-B5B8-E4B1-A92504E294F3}"/>
              </a:ext>
            </a:extLst>
          </p:cNvPr>
          <p:cNvCxnSpPr>
            <a:cxnSpLocks/>
          </p:cNvCxnSpPr>
          <p:nvPr/>
        </p:nvCxnSpPr>
        <p:spPr>
          <a:xfrm>
            <a:off x="6182105" y="1801526"/>
            <a:ext cx="383287" cy="4773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3DD4C-713F-9681-8395-EE2854ECAAD2}"/>
              </a:ext>
            </a:extLst>
          </p:cNvPr>
          <p:cNvCxnSpPr>
            <a:cxnSpLocks/>
          </p:cNvCxnSpPr>
          <p:nvPr/>
        </p:nvCxnSpPr>
        <p:spPr>
          <a:xfrm>
            <a:off x="8105247" y="2403619"/>
            <a:ext cx="383287" cy="4773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B07FED-3813-36D6-1D3A-99324FA88335}"/>
              </a:ext>
            </a:extLst>
          </p:cNvPr>
          <p:cNvCxnSpPr>
            <a:cxnSpLocks/>
          </p:cNvCxnSpPr>
          <p:nvPr/>
        </p:nvCxnSpPr>
        <p:spPr>
          <a:xfrm>
            <a:off x="7545141" y="1801526"/>
            <a:ext cx="383287" cy="4773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3FB713-26B7-0A7B-02F6-A670ECABBDDC}"/>
              </a:ext>
            </a:extLst>
          </p:cNvPr>
          <p:cNvCxnSpPr>
            <a:cxnSpLocks/>
          </p:cNvCxnSpPr>
          <p:nvPr/>
        </p:nvCxnSpPr>
        <p:spPr>
          <a:xfrm>
            <a:off x="6551729" y="2465994"/>
            <a:ext cx="383287" cy="4773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466AB-F102-5546-7472-36762687A52B}"/>
              </a:ext>
            </a:extLst>
          </p:cNvPr>
          <p:cNvCxnSpPr>
            <a:cxnSpLocks/>
          </p:cNvCxnSpPr>
          <p:nvPr/>
        </p:nvCxnSpPr>
        <p:spPr>
          <a:xfrm>
            <a:off x="8264742" y="1811005"/>
            <a:ext cx="383287" cy="4773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366829-47F5-145E-EF49-FB7111B501F4}"/>
              </a:ext>
            </a:extLst>
          </p:cNvPr>
          <p:cNvCxnSpPr>
            <a:cxnSpLocks/>
          </p:cNvCxnSpPr>
          <p:nvPr/>
        </p:nvCxnSpPr>
        <p:spPr>
          <a:xfrm>
            <a:off x="7328488" y="2403619"/>
            <a:ext cx="383287" cy="4773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A99201C-26DD-6C5C-A033-3051D4BBBD27}"/>
                  </a:ext>
                </a:extLst>
              </p:cNvPr>
              <p:cNvSpPr txBox="1"/>
              <p:nvPr/>
            </p:nvSpPr>
            <p:spPr>
              <a:xfrm>
                <a:off x="8879318" y="1811005"/>
                <a:ext cx="1265965" cy="982513"/>
              </a:xfrm>
              <a:prstGeom prst="rect">
                <a:avLst/>
              </a:prstGeom>
              <a:noFill/>
            </p:spPr>
            <p:txBody>
              <a:bodyPr wrap="square">
                <a:spAutoFit/>
              </a:bodyPr>
              <a:lstStyle/>
              <a:p>
                <a:pPr algn="just">
                  <a:lnSpc>
                    <a:spcPct val="150000"/>
                  </a:lnSpc>
                  <a:spcBef>
                    <a:spcPts val="600"/>
                  </a:spcBef>
                  <a:spcAft>
                    <a:spcPts val="600"/>
                  </a:spcAft>
                </a:pPr>
                <a:r>
                  <a:rPr lang="en-US" sz="4400"/>
                  <a:t>= </a:t>
                </a:r>
                <a14:m>
                  <m:oMath xmlns:m="http://schemas.openxmlformats.org/officeDocument/2006/math">
                    <m:r>
                      <a:rPr lang="en-US" sz="4400" b="1" i="1" smtClean="0">
                        <a:solidFill>
                          <a:srgbClr val="FF0000"/>
                        </a:solidFill>
                        <a:latin typeface="Cambria Math" panose="02040503050406030204" pitchFamily="18" charset="0"/>
                      </a:rPr>
                      <m:t>𝟕</m:t>
                    </m:r>
                  </m:oMath>
                </a14:m>
                <a:endParaRPr lang="en-US" sz="4400" b="1">
                  <a:latin typeface="+mj-lt"/>
                </a:endParaRPr>
              </a:p>
            </p:txBody>
          </p:sp>
        </mc:Choice>
        <mc:Fallback xmlns="">
          <p:sp>
            <p:nvSpPr>
              <p:cNvPr id="21" name="TextBox 20">
                <a:extLst>
                  <a:ext uri="{FF2B5EF4-FFF2-40B4-BE49-F238E27FC236}">
                    <a16:creationId xmlns:a16="http://schemas.microsoft.com/office/drawing/2014/main" id="{DA99201C-26DD-6C5C-A033-3051D4BBBD27}"/>
                  </a:ext>
                </a:extLst>
              </p:cNvPr>
              <p:cNvSpPr txBox="1">
                <a:spLocks noRot="1" noChangeAspect="1" noMove="1" noResize="1" noEditPoints="1" noAdjustHandles="1" noChangeArrowheads="1" noChangeShapeType="1" noTextEdit="1"/>
              </p:cNvSpPr>
              <p:nvPr/>
            </p:nvSpPr>
            <p:spPr>
              <a:xfrm>
                <a:off x="8879318" y="1811005"/>
                <a:ext cx="1265965" cy="982513"/>
              </a:xfrm>
              <a:prstGeom prst="rect">
                <a:avLst/>
              </a:prstGeom>
              <a:blipFill>
                <a:blip r:embed="rId5"/>
                <a:stretch>
                  <a:fillRect l="-19807"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0D525A-2718-6938-EF92-794949C9A199}"/>
                  </a:ext>
                </a:extLst>
              </p:cNvPr>
              <p:cNvSpPr txBox="1"/>
              <p:nvPr/>
            </p:nvSpPr>
            <p:spPr>
              <a:xfrm>
                <a:off x="1365842" y="3478087"/>
                <a:ext cx="4376928" cy="1427314"/>
              </a:xfrm>
              <a:prstGeom prst="rect">
                <a:avLst/>
              </a:prstGeom>
              <a:noFill/>
            </p:spPr>
            <p:txBody>
              <a:bodyPr wrap="square">
                <a:spAutoFit/>
              </a:bodyPr>
              <a:lstStyle/>
              <a:p>
                <a:pPr algn="just">
                  <a:lnSpc>
                    <a:spcPct val="150000"/>
                  </a:lnSpc>
                  <a:spcBef>
                    <a:spcPts val="600"/>
                  </a:spcBef>
                  <a:spcAft>
                    <a:spcPts val="600"/>
                  </a:spcAft>
                </a:pPr>
                <a:r>
                  <a:rPr lang="en-US" sz="4400">
                    <a:latin typeface="Cambria Math" panose="02040503050406030204" pitchFamily="18" charset="0"/>
                    <a:ea typeface="Cambria Math" panose="02040503050406030204" pitchFamily="18" charset="0"/>
                  </a:rPr>
                  <a:t>b)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8</m:t>
                        </m:r>
                      </m:den>
                    </m:f>
                    <m:r>
                      <a:rPr lang="en-US" sz="4400" b="0" i="0"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m:t>
                    </m:r>
                    <m:f>
                      <m:fPr>
                        <m:ctrlPr>
                          <a:rPr lang="en-US" sz="4400" i="1">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2</m:t>
                        </m:r>
                      </m:num>
                      <m:den>
                        <m:r>
                          <a:rPr lang="en-US" sz="4400" b="0" i="0" smtClean="0">
                            <a:latin typeface="Cambria Math" panose="02040503050406030204" pitchFamily="18" charset="0"/>
                            <a:ea typeface="Cambria Math" panose="02040503050406030204" pitchFamily="18" charset="0"/>
                          </a:rPr>
                          <m:t>7</m:t>
                        </m:r>
                      </m:den>
                    </m:f>
                    <m:r>
                      <a:rPr lang="en-US" sz="4400" b="0" i="0" smtClean="0">
                        <a:latin typeface="Cambria Math" panose="02040503050406030204" pitchFamily="18" charset="0"/>
                        <a:ea typeface="Cambria Math" panose="02040503050406030204" pitchFamily="18" charset="0"/>
                      </a:rPr>
                      <m:t> + </m:t>
                    </m:r>
                    <m:f>
                      <m:fPr>
                        <m:ctrlPr>
                          <a:rPr lang="en-US" sz="4400" i="1">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5</m:t>
                        </m:r>
                      </m:num>
                      <m:den>
                        <m:r>
                          <a:rPr lang="en-US" sz="4400" b="0" i="0" smtClean="0">
                            <a:latin typeface="Cambria Math" panose="02040503050406030204" pitchFamily="18" charset="0"/>
                            <a:ea typeface="Cambria Math" panose="02040503050406030204" pitchFamily="18" charset="0"/>
                          </a:rPr>
                          <m:t>7</m:t>
                        </m:r>
                      </m:den>
                    </m:f>
                    <m:r>
                      <a:rPr lang="en-US" sz="4400" b="0" i="1"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m:t>
                    </m:r>
                    <m:f>
                      <m:fPr>
                        <m:ctrlPr>
                          <a:rPr lang="en-US" sz="4400" i="1">
                            <a:latin typeface="Cambria Math" panose="02040503050406030204" pitchFamily="18" charset="0"/>
                            <a:ea typeface="Cambria Math" panose="02040503050406030204" pitchFamily="18" charset="0"/>
                          </a:rPr>
                        </m:ctrlPr>
                      </m:fPr>
                      <m:num>
                        <m:r>
                          <a:rPr lang="en-US" sz="4400">
                            <a:latin typeface="Cambria Math" panose="02040503050406030204" pitchFamily="18" charset="0"/>
                            <a:ea typeface="Cambria Math" panose="02040503050406030204" pitchFamily="18" charset="0"/>
                          </a:rPr>
                          <m:t>3</m:t>
                        </m:r>
                      </m:num>
                      <m:den>
                        <m:r>
                          <a:rPr lang="en-US" sz="4400">
                            <a:latin typeface="Cambria Math" panose="02040503050406030204" pitchFamily="18" charset="0"/>
                            <a:ea typeface="Cambria Math" panose="02040503050406030204" pitchFamily="18" charset="0"/>
                          </a:rPr>
                          <m:t>8</m:t>
                        </m:r>
                      </m:den>
                    </m:f>
                  </m:oMath>
                </a14:m>
                <a:endParaRPr lang="en-US" sz="4400">
                  <a:latin typeface="Cambria Math" panose="02040503050406030204" pitchFamily="18" charset="0"/>
                  <a:ea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5F0D525A-2718-6938-EF92-794949C9A199}"/>
                  </a:ext>
                </a:extLst>
              </p:cNvPr>
              <p:cNvSpPr txBox="1">
                <a:spLocks noRot="1" noChangeAspect="1" noMove="1" noResize="1" noEditPoints="1" noAdjustHandles="1" noChangeArrowheads="1" noChangeShapeType="1" noTextEdit="1"/>
              </p:cNvSpPr>
              <p:nvPr/>
            </p:nvSpPr>
            <p:spPr>
              <a:xfrm>
                <a:off x="1365842" y="3478087"/>
                <a:ext cx="4376928" cy="1427314"/>
              </a:xfrm>
              <a:prstGeom prst="rect">
                <a:avLst/>
              </a:prstGeom>
              <a:blipFill>
                <a:blip r:embed="rId6"/>
                <a:stretch>
                  <a:fillRect l="-5571" b="-8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41F3B11-BC73-079E-4491-F8940C47B345}"/>
                  </a:ext>
                </a:extLst>
              </p:cNvPr>
              <p:cNvSpPr txBox="1"/>
              <p:nvPr/>
            </p:nvSpPr>
            <p:spPr>
              <a:xfrm>
                <a:off x="5548320" y="3478087"/>
                <a:ext cx="4376928" cy="1427314"/>
              </a:xfrm>
              <a:prstGeom prst="rect">
                <a:avLst/>
              </a:prstGeom>
              <a:noFill/>
            </p:spPr>
            <p:txBody>
              <a:bodyPr wrap="square">
                <a:spAutoFit/>
              </a:bodyPr>
              <a:lstStyle/>
              <a:p>
                <a:pPr algn="just">
                  <a:lnSpc>
                    <a:spcPct val="150000"/>
                  </a:lnSpc>
                  <a:spcBef>
                    <a:spcPts val="600"/>
                  </a:spcBef>
                  <a:spcAft>
                    <a:spcPts val="600"/>
                  </a:spcAft>
                </a:pPr>
                <a:r>
                  <a:rPr lang="en-US" sz="4400">
                    <a:latin typeface="Cambria Math" panose="02040503050406030204" pitchFamily="18" charset="0"/>
                    <a:ea typeface="Cambria Math" panose="02040503050406030204" pitchFamily="18" charset="0"/>
                  </a:rPr>
                  <a:t>=</a:t>
                </a:r>
                <a14:m>
                  <m:oMath xmlns:m="http://schemas.openxmlformats.org/officeDocument/2006/math">
                    <m:r>
                      <a:rPr lang="en-US" sz="4400" b="0" i="0" smtClean="0">
                        <a:latin typeface="Cambria Math" panose="02040503050406030204" pitchFamily="18" charset="0"/>
                        <a:ea typeface="Cambria Math" panose="02040503050406030204" pitchFamily="18" charset="0"/>
                      </a:rPr>
                      <m:t> </m:t>
                    </m:r>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8</m:t>
                        </m:r>
                      </m:den>
                    </m:f>
                    <m:r>
                      <a:rPr lang="en-US" sz="4400" b="0" i="0"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m:t>
                    </m:r>
                    <m:f>
                      <m:fPr>
                        <m:ctrlPr>
                          <a:rPr lang="en-US" sz="4400" i="1">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2</m:t>
                        </m:r>
                      </m:num>
                      <m:den>
                        <m:r>
                          <a:rPr lang="en-US" sz="4400" b="0" i="0" smtClean="0">
                            <a:latin typeface="Cambria Math" panose="02040503050406030204" pitchFamily="18" charset="0"/>
                            <a:ea typeface="Cambria Math" panose="02040503050406030204" pitchFamily="18" charset="0"/>
                          </a:rPr>
                          <m:t>7</m:t>
                        </m:r>
                      </m:den>
                    </m:f>
                    <m:r>
                      <a:rPr lang="en-US" sz="4400" b="0" i="0" smtClean="0">
                        <a:latin typeface="Cambria Math" panose="02040503050406030204" pitchFamily="18" charset="0"/>
                        <a:ea typeface="Cambria Math" panose="02040503050406030204" pitchFamily="18" charset="0"/>
                      </a:rPr>
                      <m:t> + </m:t>
                    </m:r>
                    <m:f>
                      <m:fPr>
                        <m:ctrlPr>
                          <a:rPr lang="en-US" sz="4400" i="1">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5</m:t>
                        </m:r>
                      </m:num>
                      <m:den>
                        <m:r>
                          <a:rPr lang="en-US" sz="4400" b="0" i="0" smtClean="0">
                            <a:latin typeface="Cambria Math" panose="02040503050406030204" pitchFamily="18" charset="0"/>
                            <a:ea typeface="Cambria Math" panose="02040503050406030204" pitchFamily="18" charset="0"/>
                          </a:rPr>
                          <m:t>7</m:t>
                        </m:r>
                      </m:den>
                    </m:f>
                    <m:r>
                      <a:rPr lang="en-US" sz="4400" b="0" i="1" smtClean="0">
                        <a:latin typeface="Cambria Math" panose="02040503050406030204" pitchFamily="18" charset="0"/>
                        <a:ea typeface="Cambria Math" panose="02040503050406030204" pitchFamily="18" charset="0"/>
                      </a:rPr>
                      <m:t>)</m:t>
                    </m:r>
                  </m:oMath>
                </a14:m>
                <a:endParaRPr lang="en-US" sz="4400">
                  <a:latin typeface="Cambria Math" panose="02040503050406030204" pitchFamily="18" charset="0"/>
                  <a:ea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741F3B11-BC73-079E-4491-F8940C47B345}"/>
                  </a:ext>
                </a:extLst>
              </p:cNvPr>
              <p:cNvSpPr txBox="1">
                <a:spLocks noRot="1" noChangeAspect="1" noMove="1" noResize="1" noEditPoints="1" noAdjustHandles="1" noChangeArrowheads="1" noChangeShapeType="1" noTextEdit="1"/>
              </p:cNvSpPr>
              <p:nvPr/>
            </p:nvSpPr>
            <p:spPr>
              <a:xfrm>
                <a:off x="5548320" y="3478087"/>
                <a:ext cx="4376928" cy="1427314"/>
              </a:xfrm>
              <a:prstGeom prst="rect">
                <a:avLst/>
              </a:prstGeom>
              <a:blipFill>
                <a:blip r:embed="rId7"/>
                <a:stretch>
                  <a:fillRect l="-5571" b="-8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5879F73-7AF1-E423-D560-564269EA8653}"/>
                  </a:ext>
                </a:extLst>
              </p:cNvPr>
              <p:cNvSpPr txBox="1"/>
              <p:nvPr/>
            </p:nvSpPr>
            <p:spPr>
              <a:xfrm>
                <a:off x="8879318" y="3478087"/>
                <a:ext cx="2514106" cy="1427314"/>
              </a:xfrm>
              <a:prstGeom prst="rect">
                <a:avLst/>
              </a:prstGeom>
              <a:noFill/>
            </p:spPr>
            <p:txBody>
              <a:bodyPr wrap="square">
                <a:spAutoFit/>
              </a:bodyPr>
              <a:lstStyle/>
              <a:p>
                <a:pPr algn="just">
                  <a:lnSpc>
                    <a:spcPct val="150000"/>
                  </a:lnSpc>
                  <a:spcBef>
                    <a:spcPts val="600"/>
                  </a:spcBef>
                  <a:spcAft>
                    <a:spcPts val="600"/>
                  </a:spcAft>
                </a:pPr>
                <a:r>
                  <a:rPr lang="en-US" sz="4400">
                    <a:latin typeface="Cambria Math" panose="02040503050406030204" pitchFamily="18" charset="0"/>
                    <a:ea typeface="Cambria Math" panose="02040503050406030204" pitchFamily="18" charset="0"/>
                  </a:rPr>
                  <a:t>=</a:t>
                </a:r>
                <a14:m>
                  <m:oMath xmlns:m="http://schemas.openxmlformats.org/officeDocument/2006/math">
                    <m:r>
                      <a:rPr lang="en-US" sz="4400" b="0" i="0" smtClean="0">
                        <a:latin typeface="Cambria Math" panose="02040503050406030204" pitchFamily="18" charset="0"/>
                        <a:ea typeface="Cambria Math" panose="02040503050406030204" pitchFamily="18" charset="0"/>
                      </a:rPr>
                      <m:t> </m:t>
                    </m:r>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8</m:t>
                        </m:r>
                      </m:den>
                    </m:f>
                    <m:r>
                      <a:rPr lang="en-US" sz="4400" b="0" i="0" smtClean="0">
                        <a:latin typeface="Cambria Math" panose="02040503050406030204" pitchFamily="18" charset="0"/>
                        <a:ea typeface="Cambria Math" panose="02040503050406030204" pitchFamily="18" charset="0"/>
                      </a:rPr>
                      <m:t>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m:t>
                    </m:r>
                    <m:r>
                      <a:rPr lang="en-US" sz="4400" b="0" i="1" smtClean="0">
                        <a:latin typeface="Cambria Math" panose="02040503050406030204" pitchFamily="18" charset="0"/>
                        <a:ea typeface="Cambria Math" panose="02040503050406030204" pitchFamily="18" charset="0"/>
                      </a:rPr>
                      <m:t>1</m:t>
                    </m:r>
                  </m:oMath>
                </a14:m>
                <a:endParaRPr lang="en-US" sz="4400">
                  <a:latin typeface="Cambria Math" panose="02040503050406030204" pitchFamily="18" charset="0"/>
                  <a:ea typeface="Cambria Math" panose="02040503050406030204" pitchFamily="18" charset="0"/>
                </a:endParaRPr>
              </a:p>
            </p:txBody>
          </p:sp>
        </mc:Choice>
        <mc:Fallback xmlns="">
          <p:sp>
            <p:nvSpPr>
              <p:cNvPr id="24" name="TextBox 23">
                <a:extLst>
                  <a:ext uri="{FF2B5EF4-FFF2-40B4-BE49-F238E27FC236}">
                    <a16:creationId xmlns:a16="http://schemas.microsoft.com/office/drawing/2014/main" id="{C5879F73-7AF1-E423-D560-564269EA8653}"/>
                  </a:ext>
                </a:extLst>
              </p:cNvPr>
              <p:cNvSpPr txBox="1">
                <a:spLocks noRot="1" noChangeAspect="1" noMove="1" noResize="1" noEditPoints="1" noAdjustHandles="1" noChangeArrowheads="1" noChangeShapeType="1" noTextEdit="1"/>
              </p:cNvSpPr>
              <p:nvPr/>
            </p:nvSpPr>
            <p:spPr>
              <a:xfrm>
                <a:off x="8879318" y="3478087"/>
                <a:ext cx="2514106" cy="1427314"/>
              </a:xfrm>
              <a:prstGeom prst="rect">
                <a:avLst/>
              </a:prstGeom>
              <a:blipFill>
                <a:blip r:embed="rId8"/>
                <a:stretch>
                  <a:fillRect l="-9951"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BC9221-B3BE-41D5-823A-C7BFEE846010}"/>
                  </a:ext>
                </a:extLst>
              </p:cNvPr>
              <p:cNvSpPr txBox="1"/>
              <p:nvPr/>
            </p:nvSpPr>
            <p:spPr>
              <a:xfrm>
                <a:off x="8879318" y="4905401"/>
                <a:ext cx="2514106" cy="1427314"/>
              </a:xfrm>
              <a:prstGeom prst="rect">
                <a:avLst/>
              </a:prstGeom>
              <a:noFill/>
            </p:spPr>
            <p:txBody>
              <a:bodyPr wrap="square">
                <a:spAutoFit/>
              </a:bodyPr>
              <a:lstStyle/>
              <a:p>
                <a:pPr algn="just">
                  <a:lnSpc>
                    <a:spcPct val="150000"/>
                  </a:lnSpc>
                  <a:spcBef>
                    <a:spcPts val="600"/>
                  </a:spcBef>
                  <a:spcAft>
                    <a:spcPts val="600"/>
                  </a:spcAft>
                </a:pPr>
                <a:r>
                  <a:rPr lang="en-US" sz="4400">
                    <a:latin typeface="Cambria Math" panose="02040503050406030204" pitchFamily="18" charset="0"/>
                    <a:ea typeface="Cambria Math" panose="02040503050406030204" pitchFamily="18" charset="0"/>
                  </a:rPr>
                  <a:t>=</a:t>
                </a:r>
                <a14:m>
                  <m:oMath xmlns:m="http://schemas.openxmlformats.org/officeDocument/2006/math">
                    <m:r>
                      <a:rPr lang="en-US" sz="4400" b="0" i="0" smtClean="0">
                        <a:latin typeface="Cambria Math" panose="02040503050406030204" pitchFamily="18" charset="0"/>
                        <a:ea typeface="Cambria Math" panose="02040503050406030204" pitchFamily="18" charset="0"/>
                      </a:rPr>
                      <m:t> </m:t>
                    </m:r>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𝟑</m:t>
                        </m:r>
                      </m:num>
                      <m:den>
                        <m:r>
                          <a:rPr lang="en-US" sz="4400" b="1" i="0" smtClean="0">
                            <a:solidFill>
                              <a:srgbClr val="FF0000"/>
                            </a:solidFill>
                            <a:latin typeface="Cambria Math" panose="02040503050406030204" pitchFamily="18" charset="0"/>
                            <a:ea typeface="Cambria Math" panose="02040503050406030204" pitchFamily="18" charset="0"/>
                          </a:rPr>
                          <m:t>𝟖</m:t>
                        </m:r>
                      </m:den>
                    </m:f>
                  </m:oMath>
                </a14:m>
                <a:endParaRPr lang="en-US" sz="4400" b="1">
                  <a:latin typeface="Cambria Math" panose="02040503050406030204" pitchFamily="18" charset="0"/>
                  <a:ea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D6BC9221-B3BE-41D5-823A-C7BFEE846010}"/>
                  </a:ext>
                </a:extLst>
              </p:cNvPr>
              <p:cNvSpPr txBox="1">
                <a:spLocks noRot="1" noChangeAspect="1" noMove="1" noResize="1" noEditPoints="1" noAdjustHandles="1" noChangeArrowheads="1" noChangeShapeType="1" noTextEdit="1"/>
              </p:cNvSpPr>
              <p:nvPr/>
            </p:nvSpPr>
            <p:spPr>
              <a:xfrm>
                <a:off x="8879318" y="4905401"/>
                <a:ext cx="2514106" cy="1427314"/>
              </a:xfrm>
              <a:prstGeom prst="rect">
                <a:avLst/>
              </a:prstGeom>
              <a:blipFill>
                <a:blip r:embed="rId9"/>
                <a:stretch>
                  <a:fillRect l="-9951" b="-9402"/>
                </a:stretch>
              </a:blipFill>
            </p:spPr>
            <p:txBody>
              <a:bodyPr/>
              <a:lstStyle/>
              <a:p>
                <a:r>
                  <a:rPr lang="en-US">
                    <a:noFill/>
                  </a:rPr>
                  <a:t> </a:t>
                </a:r>
              </a:p>
            </p:txBody>
          </p:sp>
        </mc:Fallback>
      </mc:AlternateContent>
    </p:spTree>
    <p:extLst>
      <p:ext uri="{BB962C8B-B14F-4D97-AF65-F5344CB8AC3E}">
        <p14:creationId xmlns:p14="http://schemas.microsoft.com/office/powerpoint/2010/main" val="63881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38394" y="745761"/>
            <a:ext cx="10455030"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5. Tính bằng cách thuận tiện nhất.</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CD03AB-2F35-3120-1C44-B863C30421B7}"/>
                  </a:ext>
                </a:extLst>
              </p:cNvPr>
              <p:cNvSpPr txBox="1"/>
              <p:nvPr/>
            </p:nvSpPr>
            <p:spPr>
              <a:xfrm>
                <a:off x="1365842" y="1453647"/>
                <a:ext cx="519955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 </m:t>
                      </m:r>
                      <m:f>
                        <m:fPr>
                          <m:ctrlPr>
                            <a:rPr lang="en-US" sz="4400" i="1">
                              <a:latin typeface="Cambria Math" panose="02040503050406030204" pitchFamily="18" charset="0"/>
                            </a:rPr>
                          </m:ctrlPr>
                        </m:fPr>
                        <m:num>
                          <m:r>
                            <a:rPr lang="en-US" sz="4400" b="0" i="0" smtClean="0">
                              <a:latin typeface="Cambria Math" panose="02040503050406030204" pitchFamily="18" charset="0"/>
                            </a:rPr>
                            <m:t>13</m:t>
                          </m:r>
                        </m:num>
                        <m:den>
                          <m:r>
                            <a:rPr lang="en-US" sz="4400" b="0" i="0" smtClean="0">
                              <a:latin typeface="Cambria Math" panose="02040503050406030204" pitchFamily="18" charset="0"/>
                            </a:rPr>
                            <m:t>9</m:t>
                          </m:r>
                        </m:den>
                      </m:f>
                      <m:r>
                        <a:rPr lang="en-US" sz="4400" b="0" i="1" smtClean="0">
                          <a:latin typeface="Cambria Math" panose="02040503050406030204" pitchFamily="18" charset="0"/>
                        </a:rPr>
                        <m:t> −2</m:t>
                      </m:r>
                    </m:oMath>
                  </m:oMathPara>
                </a14:m>
                <a:endParaRPr lang="en-US" sz="4400">
                  <a:latin typeface="+mj-lt"/>
                </a:endParaRPr>
              </a:p>
            </p:txBody>
          </p:sp>
        </mc:Choice>
        <mc:Fallback xmlns="">
          <p:sp>
            <p:nvSpPr>
              <p:cNvPr id="4" name="TextBox 3">
                <a:extLst>
                  <a:ext uri="{FF2B5EF4-FFF2-40B4-BE49-F238E27FC236}">
                    <a16:creationId xmlns:a16="http://schemas.microsoft.com/office/drawing/2014/main" id="{78CD03AB-2F35-3120-1C44-B863C30421B7}"/>
                  </a:ext>
                </a:extLst>
              </p:cNvPr>
              <p:cNvSpPr txBox="1">
                <a:spLocks noRot="1" noChangeAspect="1" noMove="1" noResize="1" noEditPoints="1" noAdjustHandles="1" noChangeArrowheads="1" noChangeShapeType="1" noTextEdit="1"/>
              </p:cNvSpPr>
              <p:nvPr/>
            </p:nvSpPr>
            <p:spPr>
              <a:xfrm>
                <a:off x="1365842" y="1453647"/>
                <a:ext cx="5199550" cy="20980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25A75C-0D47-00E6-5A27-5B55DD6651E3}"/>
                  </a:ext>
                </a:extLst>
              </p:cNvPr>
              <p:cNvSpPr txBox="1"/>
              <p:nvPr/>
            </p:nvSpPr>
            <p:spPr>
              <a:xfrm>
                <a:off x="6489653" y="1453647"/>
                <a:ext cx="519955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m:t>
                      </m:r>
                      <m:r>
                        <a:rPr lang="en-US" sz="4400" b="0" i="1"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5</m:t>
                          </m:r>
                        </m:num>
                        <m:den>
                          <m:r>
                            <a:rPr lang="en-US" sz="4400" b="0" i="0" smtClean="0">
                              <a:latin typeface="Cambria Math" panose="02040503050406030204" pitchFamily="18" charset="0"/>
                            </a:rPr>
                            <m:t>9</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13</m:t>
                          </m:r>
                        </m:num>
                        <m:den>
                          <m:r>
                            <a:rPr lang="en-US" sz="4400" b="0" i="0" smtClean="0">
                              <a:latin typeface="Cambria Math" panose="02040503050406030204" pitchFamily="18" charset="0"/>
                            </a:rPr>
                            <m:t>9</m:t>
                          </m:r>
                        </m:den>
                      </m:f>
                      <m:r>
                        <a:rPr lang="en-US" sz="4400" b="0" i="1" smtClean="0">
                          <a:latin typeface="Cambria Math" panose="02040503050406030204" pitchFamily="18" charset="0"/>
                        </a:rPr>
                        <m:t>)−2</m:t>
                      </m:r>
                    </m:oMath>
                  </m:oMathPara>
                </a14:m>
                <a:endParaRPr lang="en-US" sz="4400">
                  <a:latin typeface="+mj-lt"/>
                </a:endParaRPr>
              </a:p>
            </p:txBody>
          </p:sp>
        </mc:Choice>
        <mc:Fallback xmlns="">
          <p:sp>
            <p:nvSpPr>
              <p:cNvPr id="6" name="TextBox 5">
                <a:extLst>
                  <a:ext uri="{FF2B5EF4-FFF2-40B4-BE49-F238E27FC236}">
                    <a16:creationId xmlns:a16="http://schemas.microsoft.com/office/drawing/2014/main" id="{A325A75C-0D47-00E6-5A27-5B55DD6651E3}"/>
                  </a:ext>
                </a:extLst>
              </p:cNvPr>
              <p:cNvSpPr txBox="1">
                <a:spLocks noRot="1" noChangeAspect="1" noMove="1" noResize="1" noEditPoints="1" noAdjustHandles="1" noChangeArrowheads="1" noChangeShapeType="1" noTextEdit="1"/>
              </p:cNvSpPr>
              <p:nvPr/>
            </p:nvSpPr>
            <p:spPr>
              <a:xfrm>
                <a:off x="6489653" y="1453647"/>
                <a:ext cx="5199550" cy="20980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5098E7F-E736-E46B-A951-6DAAC2D22DE6}"/>
                  </a:ext>
                </a:extLst>
              </p:cNvPr>
              <p:cNvSpPr txBox="1"/>
              <p:nvPr/>
            </p:nvSpPr>
            <p:spPr>
              <a:xfrm>
                <a:off x="5779930" y="2065662"/>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7" name="TextBox 6">
                <a:extLst>
                  <a:ext uri="{FF2B5EF4-FFF2-40B4-BE49-F238E27FC236}">
                    <a16:creationId xmlns:a16="http://schemas.microsoft.com/office/drawing/2014/main" id="{35098E7F-E736-E46B-A951-6DAAC2D22DE6}"/>
                  </a:ext>
                </a:extLst>
              </p:cNvPr>
              <p:cNvSpPr txBox="1">
                <a:spLocks noRot="1" noChangeAspect="1" noMove="1" noResize="1" noEditPoints="1" noAdjustHandles="1" noChangeArrowheads="1" noChangeShapeType="1" noTextEdit="1"/>
              </p:cNvSpPr>
              <p:nvPr/>
            </p:nvSpPr>
            <p:spPr>
              <a:xfrm>
                <a:off x="5779930" y="2065662"/>
                <a:ext cx="929179" cy="11849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2F1CFF-A0D1-53CD-7232-BFD2379255C0}"/>
                  </a:ext>
                </a:extLst>
              </p:cNvPr>
              <p:cNvSpPr txBox="1"/>
              <p:nvPr/>
            </p:nvSpPr>
            <p:spPr>
              <a:xfrm>
                <a:off x="6489653" y="2813579"/>
                <a:ext cx="5199550"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m:t>
                      </m:r>
                      <m:f>
                        <m:fPr>
                          <m:ctrlPr>
                            <a:rPr lang="en-US" sz="4400" i="1">
                              <a:latin typeface="Cambria Math" panose="02040503050406030204" pitchFamily="18" charset="0"/>
                            </a:rPr>
                          </m:ctrlPr>
                        </m:fPr>
                        <m:num>
                          <m:r>
                            <a:rPr lang="en-US" sz="4400" b="0" i="0" smtClean="0">
                              <a:latin typeface="Cambria Math" panose="02040503050406030204" pitchFamily="18" charset="0"/>
                            </a:rPr>
                            <m:t>18</m:t>
                          </m:r>
                        </m:num>
                        <m:den>
                          <m:r>
                            <a:rPr lang="en-US" sz="4400" b="0" i="0" smtClean="0">
                              <a:latin typeface="Cambria Math" panose="02040503050406030204" pitchFamily="18" charset="0"/>
                            </a:rPr>
                            <m:t>9</m:t>
                          </m:r>
                        </m:den>
                      </m:f>
                      <m:r>
                        <a:rPr lang="en-US" sz="4400" b="0" i="1" smtClean="0">
                          <a:latin typeface="Cambria Math" panose="02040503050406030204" pitchFamily="18" charset="0"/>
                        </a:rPr>
                        <m:t>−2</m:t>
                      </m:r>
                    </m:oMath>
                  </m:oMathPara>
                </a14:m>
                <a:endParaRPr lang="en-US" sz="4400">
                  <a:latin typeface="+mj-lt"/>
                </a:endParaRPr>
              </a:p>
            </p:txBody>
          </p:sp>
        </mc:Choice>
        <mc:Fallback xmlns="">
          <p:sp>
            <p:nvSpPr>
              <p:cNvPr id="8" name="TextBox 7">
                <a:extLst>
                  <a:ext uri="{FF2B5EF4-FFF2-40B4-BE49-F238E27FC236}">
                    <a16:creationId xmlns:a16="http://schemas.microsoft.com/office/drawing/2014/main" id="{DF2F1CFF-A0D1-53CD-7232-BFD2379255C0}"/>
                  </a:ext>
                </a:extLst>
              </p:cNvPr>
              <p:cNvSpPr txBox="1">
                <a:spLocks noRot="1" noChangeAspect="1" noMove="1" noResize="1" noEditPoints="1" noAdjustHandles="1" noChangeArrowheads="1" noChangeShapeType="1" noTextEdit="1"/>
              </p:cNvSpPr>
              <p:nvPr/>
            </p:nvSpPr>
            <p:spPr>
              <a:xfrm>
                <a:off x="6489653" y="2813579"/>
                <a:ext cx="5199550" cy="20980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E37441-1813-3879-3CFA-80BCD66CD70F}"/>
                  </a:ext>
                </a:extLst>
              </p:cNvPr>
              <p:cNvSpPr txBox="1"/>
              <p:nvPr/>
            </p:nvSpPr>
            <p:spPr>
              <a:xfrm>
                <a:off x="5779930" y="3425594"/>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9" name="TextBox 8">
                <a:extLst>
                  <a:ext uri="{FF2B5EF4-FFF2-40B4-BE49-F238E27FC236}">
                    <a16:creationId xmlns:a16="http://schemas.microsoft.com/office/drawing/2014/main" id="{69E37441-1813-3879-3CFA-80BCD66CD70F}"/>
                  </a:ext>
                </a:extLst>
              </p:cNvPr>
              <p:cNvSpPr txBox="1">
                <a:spLocks noRot="1" noChangeAspect="1" noMove="1" noResize="1" noEditPoints="1" noAdjustHandles="1" noChangeArrowheads="1" noChangeShapeType="1" noTextEdit="1"/>
              </p:cNvSpPr>
              <p:nvPr/>
            </p:nvSpPr>
            <p:spPr>
              <a:xfrm>
                <a:off x="5779930" y="3425594"/>
                <a:ext cx="929179" cy="118494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D5B3C7-E9FF-FF6E-19DB-218FA144007A}"/>
                  </a:ext>
                </a:extLst>
              </p:cNvPr>
              <p:cNvSpPr txBox="1"/>
              <p:nvPr/>
            </p:nvSpPr>
            <p:spPr>
              <a:xfrm>
                <a:off x="6534610" y="4355315"/>
                <a:ext cx="3322622"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i="1" smtClean="0">
                              <a:latin typeface="Cambria Math" panose="02040503050406030204" pitchFamily="18" charset="0"/>
                            </a:rPr>
                          </m:ctrlPr>
                        </m:fPr>
                        <m:num>
                          <m:r>
                            <a:rPr lang="en-US" sz="4400" b="0" i="0" smtClean="0">
                              <a:latin typeface="Cambria Math" panose="02040503050406030204" pitchFamily="18" charset="0"/>
                            </a:rPr>
                            <m:t>4</m:t>
                          </m:r>
                        </m:num>
                        <m:den>
                          <m:r>
                            <a:rPr lang="en-US" sz="4400" b="0" i="0" smtClean="0">
                              <a:latin typeface="Cambria Math" panose="02040503050406030204" pitchFamily="18" charset="0"/>
                            </a:rPr>
                            <m:t>27</m:t>
                          </m:r>
                        </m:den>
                      </m:f>
                      <m:r>
                        <a:rPr lang="en-US" sz="4400" b="0" i="0" smtClean="0">
                          <a:latin typeface="Cambria Math" panose="02040503050406030204" pitchFamily="18" charset="0"/>
                        </a:rPr>
                        <m:t>+</m:t>
                      </m:r>
                      <m:r>
                        <a:rPr lang="en-US" sz="4400" b="0" i="1" smtClean="0">
                          <a:latin typeface="Cambria Math" panose="02040503050406030204" pitchFamily="18" charset="0"/>
                        </a:rPr>
                        <m:t>(2−2)</m:t>
                      </m:r>
                    </m:oMath>
                  </m:oMathPara>
                </a14:m>
                <a:endParaRPr lang="en-US" sz="4400">
                  <a:latin typeface="+mj-lt"/>
                </a:endParaRPr>
              </a:p>
            </p:txBody>
          </p:sp>
        </mc:Choice>
        <mc:Fallback xmlns="">
          <p:sp>
            <p:nvSpPr>
              <p:cNvPr id="10" name="TextBox 9">
                <a:extLst>
                  <a:ext uri="{FF2B5EF4-FFF2-40B4-BE49-F238E27FC236}">
                    <a16:creationId xmlns:a16="http://schemas.microsoft.com/office/drawing/2014/main" id="{D3D5B3C7-E9FF-FF6E-19DB-218FA144007A}"/>
                  </a:ext>
                </a:extLst>
              </p:cNvPr>
              <p:cNvSpPr txBox="1">
                <a:spLocks noRot="1" noChangeAspect="1" noMove="1" noResize="1" noEditPoints="1" noAdjustHandles="1" noChangeArrowheads="1" noChangeShapeType="1" noTextEdit="1"/>
              </p:cNvSpPr>
              <p:nvPr/>
            </p:nvSpPr>
            <p:spPr>
              <a:xfrm>
                <a:off x="6534610" y="4355315"/>
                <a:ext cx="3322622" cy="20980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97161D-B482-F269-3717-A5CA64C3795F}"/>
                  </a:ext>
                </a:extLst>
              </p:cNvPr>
              <p:cNvSpPr txBox="1"/>
              <p:nvPr/>
            </p:nvSpPr>
            <p:spPr>
              <a:xfrm>
                <a:off x="5824887" y="4967330"/>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11" name="TextBox 10">
                <a:extLst>
                  <a:ext uri="{FF2B5EF4-FFF2-40B4-BE49-F238E27FC236}">
                    <a16:creationId xmlns:a16="http://schemas.microsoft.com/office/drawing/2014/main" id="{BA97161D-B482-F269-3717-A5CA64C3795F}"/>
                  </a:ext>
                </a:extLst>
              </p:cNvPr>
              <p:cNvSpPr txBox="1">
                <a:spLocks noRot="1" noChangeAspect="1" noMove="1" noResize="1" noEditPoints="1" noAdjustHandles="1" noChangeArrowheads="1" noChangeShapeType="1" noTextEdit="1"/>
              </p:cNvSpPr>
              <p:nvPr/>
            </p:nvSpPr>
            <p:spPr>
              <a:xfrm>
                <a:off x="5824887" y="4967330"/>
                <a:ext cx="929179" cy="118494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B3DAE52-A60C-D7A1-CEF6-BEE1B6A65EAA}"/>
                  </a:ext>
                </a:extLst>
              </p:cNvPr>
              <p:cNvSpPr txBox="1"/>
              <p:nvPr/>
            </p:nvSpPr>
            <p:spPr>
              <a:xfrm>
                <a:off x="10566955" y="4355315"/>
                <a:ext cx="1265965" cy="2098075"/>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num>
                        <m:den>
                          <m:r>
                            <a:rPr lang="en-US" sz="4400" b="1" i="0" smtClean="0">
                              <a:solidFill>
                                <a:srgbClr val="FF0000"/>
                              </a:solidFill>
                              <a:latin typeface="Cambria Math" panose="02040503050406030204" pitchFamily="18" charset="0"/>
                            </a:rPr>
                            <m:t>𝟐𝟕</m:t>
                          </m:r>
                        </m:den>
                      </m:f>
                    </m:oMath>
                  </m:oMathPara>
                </a14:m>
                <a:endParaRPr lang="en-US" sz="4400" b="1">
                  <a:latin typeface="+mj-lt"/>
                </a:endParaRPr>
              </a:p>
            </p:txBody>
          </p:sp>
        </mc:Choice>
        <mc:Fallback xmlns="">
          <p:sp>
            <p:nvSpPr>
              <p:cNvPr id="12" name="TextBox 11">
                <a:extLst>
                  <a:ext uri="{FF2B5EF4-FFF2-40B4-BE49-F238E27FC236}">
                    <a16:creationId xmlns:a16="http://schemas.microsoft.com/office/drawing/2014/main" id="{EB3DAE52-A60C-D7A1-CEF6-BEE1B6A65EAA}"/>
                  </a:ext>
                </a:extLst>
              </p:cNvPr>
              <p:cNvSpPr txBox="1">
                <a:spLocks noRot="1" noChangeAspect="1" noMove="1" noResize="1" noEditPoints="1" noAdjustHandles="1" noChangeArrowheads="1" noChangeShapeType="1" noTextEdit="1"/>
              </p:cNvSpPr>
              <p:nvPr/>
            </p:nvSpPr>
            <p:spPr>
              <a:xfrm>
                <a:off x="10566955" y="4355315"/>
                <a:ext cx="1265965" cy="20980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006A6A1-70B3-612E-E728-E01C4DFD1A27}"/>
                  </a:ext>
                </a:extLst>
              </p:cNvPr>
              <p:cNvSpPr txBox="1"/>
              <p:nvPr/>
            </p:nvSpPr>
            <p:spPr>
              <a:xfrm>
                <a:off x="9857232" y="4967330"/>
                <a:ext cx="929179" cy="1184940"/>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400" b="0" i="1" smtClean="0">
                          <a:solidFill>
                            <a:srgbClr val="000000"/>
                          </a:solidFill>
                          <a:latin typeface="Cambria Math" panose="02040503050406030204" pitchFamily="18" charset="0"/>
                        </a:rPr>
                        <m:t>=</m:t>
                      </m:r>
                    </m:oMath>
                  </m:oMathPara>
                </a14:m>
                <a:endParaRPr lang="en-US" sz="4400">
                  <a:solidFill>
                    <a:srgbClr val="000000"/>
                  </a:solidFill>
                  <a:latin typeface="+mj-lt"/>
                </a:endParaRPr>
              </a:p>
            </p:txBody>
          </p:sp>
        </mc:Choice>
        <mc:Fallback xmlns="">
          <p:sp>
            <p:nvSpPr>
              <p:cNvPr id="13" name="TextBox 12">
                <a:extLst>
                  <a:ext uri="{FF2B5EF4-FFF2-40B4-BE49-F238E27FC236}">
                    <a16:creationId xmlns:a16="http://schemas.microsoft.com/office/drawing/2014/main" id="{3006A6A1-70B3-612E-E728-E01C4DFD1A27}"/>
                  </a:ext>
                </a:extLst>
              </p:cNvPr>
              <p:cNvSpPr txBox="1">
                <a:spLocks noRot="1" noChangeAspect="1" noMove="1" noResize="1" noEditPoints="1" noAdjustHandles="1" noChangeArrowheads="1" noChangeShapeType="1" noTextEdit="1"/>
              </p:cNvSpPr>
              <p:nvPr/>
            </p:nvSpPr>
            <p:spPr>
              <a:xfrm>
                <a:off x="9857232" y="4967330"/>
                <a:ext cx="929179" cy="118494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95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extLst>
      <p:ext uri="{BB962C8B-B14F-4D97-AF65-F5344CB8AC3E}">
        <p14:creationId xmlns:p14="http://schemas.microsoft.com/office/powerpoint/2010/main" val="2209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0"/>
            <a:ext cx="12161838" cy="6924971"/>
          </a:xfrm>
          <a:prstGeom prst="rect">
            <a:avLst/>
          </a:prstGeom>
        </p:spPr>
      </p:pic>
      <p:sp>
        <p:nvSpPr>
          <p:cNvPr id="7" name="Rectangle 5"/>
          <p:cNvSpPr>
            <a:spLocks noChangeArrowheads="1"/>
          </p:cNvSpPr>
          <p:nvPr/>
        </p:nvSpPr>
        <p:spPr bwMode="auto">
          <a:xfrm>
            <a:off x="6376297" y="4310200"/>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kumimoji="0" lang="en-US" sz="3192" b="1" i="1" u="none" strike="noStrike" kern="1200" cap="none" spc="0" normalizeH="0" baseline="0" noProof="0" dirty="0" err="1" smtClean="0">
                <a:ln>
                  <a:noFill/>
                </a:ln>
                <a:solidFill>
                  <a:srgbClr val="3333CC"/>
                </a:solidFill>
                <a:effectLst/>
                <a:uLnTx/>
                <a:uFillTx/>
                <a:latin typeface="Times New Roman" pitchFamily="18" charset="0"/>
                <a:cs typeface="Arial"/>
                <a:sym typeface="Arial"/>
              </a:rPr>
              <a:t>Dương</a:t>
            </a:r>
            <a:r>
              <a:rPr kumimoji="0" lang="en-US" sz="3192" b="1" i="1" u="none" strike="noStrike" kern="1200" cap="none" spc="0" normalizeH="0" baseline="0" noProof="0" dirty="0" smtClean="0">
                <a:ln>
                  <a:noFill/>
                </a:ln>
                <a:solidFill>
                  <a:srgbClr val="3333CC"/>
                </a:solidFill>
                <a:effectLst/>
                <a:uLnTx/>
                <a:uFillTx/>
                <a:latin typeface="Times New Roman" pitchFamily="18" charset="0"/>
                <a:cs typeface="Arial"/>
                <a:sym typeface="Arial"/>
              </a:rPr>
              <a:t> </a:t>
            </a:r>
            <a:r>
              <a:rPr kumimoji="0" lang="en-US" sz="3192" b="1" i="1" u="none" strike="noStrike" kern="1200" cap="none" spc="0" normalizeH="0" baseline="0" noProof="0" dirty="0" err="1" smtClean="0">
                <a:ln>
                  <a:noFill/>
                </a:ln>
                <a:solidFill>
                  <a:srgbClr val="3333CC"/>
                </a:solidFill>
                <a:effectLst/>
                <a:uLnTx/>
                <a:uFillTx/>
                <a:latin typeface="Times New Roman" pitchFamily="18" charset="0"/>
                <a:cs typeface="Arial"/>
                <a:sym typeface="Arial"/>
              </a:rPr>
              <a:t>Thị</a:t>
            </a:r>
            <a:r>
              <a:rPr kumimoji="0" lang="en-US" sz="3192" b="1" i="1" u="none" strike="noStrike" kern="1200" cap="none" spc="0" normalizeH="0" baseline="0" noProof="0" dirty="0" smtClean="0">
                <a:ln>
                  <a:noFill/>
                </a:ln>
                <a:solidFill>
                  <a:srgbClr val="3333CC"/>
                </a:solidFill>
                <a:effectLst/>
                <a:uLnTx/>
                <a:uFillTx/>
                <a:latin typeface="Times New Roman" pitchFamily="18" charset="0"/>
                <a:cs typeface="Arial"/>
                <a:sym typeface="Arial"/>
              </a:rPr>
              <a:t> </a:t>
            </a:r>
            <a:r>
              <a:rPr kumimoji="0" lang="en-US" sz="3192" b="1" i="1" u="none" strike="noStrike" kern="1200" cap="none" spc="0" normalizeH="0" baseline="0" noProof="0" dirty="0" err="1" smtClean="0">
                <a:ln>
                  <a:noFill/>
                </a:ln>
                <a:solidFill>
                  <a:srgbClr val="3333CC"/>
                </a:solidFill>
                <a:effectLst/>
                <a:uLnTx/>
                <a:uFillTx/>
                <a:latin typeface="Times New Roman" pitchFamily="18" charset="0"/>
                <a:cs typeface="Arial"/>
                <a:sym typeface="Arial"/>
              </a:rPr>
              <a:t>Quyên</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67977" y="1793195"/>
            <a:ext cx="10950439" cy="273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rPr>
              <a:t>MÔN: </a:t>
            </a:r>
            <a:r>
              <a:rPr kumimoji="0" lang="en-US" sz="3591"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sym typeface="Arial"/>
              </a:rPr>
              <a:t>TOÁN</a:t>
            </a:r>
          </a:p>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92"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a:ln>
                  <a:noFill/>
                </a:ln>
                <a:solidFill>
                  <a:srgbClr val="333333"/>
                </a:solidFill>
                <a:effectLst/>
                <a:uLnTx/>
                <a:uFillTx/>
                <a:latin typeface="Times New Roman" panose="02020603050405020304" pitchFamily="18" charset="0"/>
                <a:cs typeface="Times New Roman" panose="02020603050405020304" pitchFamily="18" charset="0"/>
                <a:sym typeface="Arial"/>
              </a:rPr>
              <a:t>ÔN TẬP PHÉP TÍNH VỚI PHÂN SỐ</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Arial"/>
              </a:rPr>
              <a:t>(</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tiết</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Arial"/>
              </a:rPr>
              <a:t>2)</a:t>
            </a:r>
            <a:endPar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3192"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8499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07AC0-3F86-A940-4D98-8211726E09ED}"/>
              </a:ext>
            </a:extLst>
          </p:cNvPr>
          <p:cNvSpPr txBox="1"/>
          <p:nvPr/>
        </p:nvSpPr>
        <p:spPr>
          <a:xfrm>
            <a:off x="1822149" y="2489180"/>
            <a:ext cx="8517539" cy="1446550"/>
          </a:xfrm>
          <a:prstGeom prst="rect">
            <a:avLst/>
          </a:prstGeom>
          <a:noFill/>
        </p:spPr>
        <p:txBody>
          <a:bodyPr wrap="square" rtlCol="0">
            <a:spAutoFit/>
          </a:bodyPr>
          <a:lstStyle/>
          <a:p>
            <a:pPr algn="ctr"/>
            <a:r>
              <a:rPr lang="en-US" sz="8800" b="1"/>
              <a:t>LUYỆN TẬP</a:t>
            </a:r>
          </a:p>
        </p:txBody>
      </p:sp>
    </p:spTree>
    <p:extLst>
      <p:ext uri="{BB962C8B-B14F-4D97-AF65-F5344CB8AC3E}">
        <p14:creationId xmlns:p14="http://schemas.microsoft.com/office/powerpoint/2010/main" val="107255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5" y="652856"/>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1. Tính.</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92F1BB-9CE5-0EFD-0123-4F4497038E2A}"/>
                  </a:ext>
                </a:extLst>
              </p:cNvPr>
              <p:cNvSpPr txBox="1"/>
              <p:nvPr/>
            </p:nvSpPr>
            <p:spPr>
              <a:xfrm>
                <a:off x="1375145" y="1006799"/>
                <a:ext cx="470577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a</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7</m:t>
                          </m:r>
                        </m:den>
                      </m:f>
                      <m:r>
                        <m:rPr>
                          <m:sty m:val="p"/>
                        </m:rPr>
                        <a:rPr lang="en-US" sz="4800" b="0" i="0" smtClean="0">
                          <a:solidFill>
                            <a:srgbClr val="000000"/>
                          </a:solidFill>
                          <a:latin typeface="Cambria Math" panose="02040503050406030204" pitchFamily="18" charset="0"/>
                        </a:rPr>
                        <m:t>x</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7</m:t>
                          </m:r>
                        </m:num>
                        <m:den>
                          <m:r>
                            <a:rPr lang="en-US" sz="4800" b="0" i="0" smtClean="0">
                              <a:solidFill>
                                <a:srgbClr val="000000"/>
                              </a:solidFill>
                              <a:latin typeface="Cambria Math" panose="02040503050406030204" pitchFamily="18" charset="0"/>
                            </a:rPr>
                            <m:t>15</m:t>
                          </m:r>
                        </m:den>
                      </m:f>
                    </m:oMath>
                  </m:oMathPara>
                </a14:m>
                <a:endParaRPr lang="en-US" sz="4800">
                  <a:solidFill>
                    <a:srgbClr val="000000"/>
                  </a:solidFill>
                  <a:latin typeface="+mj-lt"/>
                </a:endParaRPr>
              </a:p>
            </p:txBody>
          </p:sp>
        </mc:Choice>
        <mc:Fallback xmlns="">
          <p:sp>
            <p:nvSpPr>
              <p:cNvPr id="2" name="TextBox 1">
                <a:extLst>
                  <a:ext uri="{FF2B5EF4-FFF2-40B4-BE49-F238E27FC236}">
                    <a16:creationId xmlns:a16="http://schemas.microsoft.com/office/drawing/2014/main" id="{6592F1BB-9CE5-0EFD-0123-4F4497038E2A}"/>
                  </a:ext>
                </a:extLst>
              </p:cNvPr>
              <p:cNvSpPr txBox="1">
                <a:spLocks noRot="1" noChangeAspect="1" noMove="1" noResize="1" noEditPoints="1" noAdjustHandles="1" noChangeArrowheads="1" noChangeShapeType="1" noTextEdit="1"/>
              </p:cNvSpPr>
              <p:nvPr/>
            </p:nvSpPr>
            <p:spPr>
              <a:xfrm>
                <a:off x="1375145" y="1006799"/>
                <a:ext cx="4705774" cy="2273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19148E0-0C84-E994-8002-0FC437DCE41B}"/>
                  </a:ext>
                </a:extLst>
              </p:cNvPr>
              <p:cNvSpPr txBox="1"/>
              <p:nvPr/>
            </p:nvSpPr>
            <p:spPr>
              <a:xfrm>
                <a:off x="1375145" y="3362537"/>
                <a:ext cx="4705774"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c</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24</m:t>
                          </m:r>
                        </m:num>
                        <m:den>
                          <m:r>
                            <a:rPr lang="en-US" sz="4800" b="0" i="0" smtClean="0">
                              <a:solidFill>
                                <a:srgbClr val="000000"/>
                              </a:solidFill>
                              <a:latin typeface="Cambria Math" panose="02040503050406030204" pitchFamily="18" charset="0"/>
                            </a:rPr>
                            <m:t>17</m:t>
                          </m:r>
                        </m:den>
                      </m:f>
                      <m:r>
                        <a:rPr lang="en-US" sz="4800" b="0" i="1" smtClean="0">
                          <a:solidFill>
                            <a:srgbClr val="000000"/>
                          </a:solidFill>
                          <a:latin typeface="Cambria Math" panose="02040503050406030204" pitchFamily="18" charset="0"/>
                        </a:rPr>
                        <m:t> : </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9</m:t>
                          </m:r>
                        </m:num>
                        <m:den>
                          <m:r>
                            <a:rPr lang="en-US" sz="4800" b="0" i="0" smtClean="0">
                              <a:solidFill>
                                <a:srgbClr val="000000"/>
                              </a:solidFill>
                              <a:latin typeface="Cambria Math" panose="02040503050406030204" pitchFamily="18" charset="0"/>
                            </a:rPr>
                            <m:t>17</m:t>
                          </m:r>
                        </m:den>
                      </m:f>
                    </m:oMath>
                  </m:oMathPara>
                </a14:m>
                <a:endParaRPr lang="en-US" sz="4800">
                  <a:solidFill>
                    <a:srgbClr val="000000"/>
                  </a:solidFill>
                  <a:latin typeface="+mj-lt"/>
                </a:endParaRPr>
              </a:p>
            </p:txBody>
          </p:sp>
        </mc:Choice>
        <mc:Fallback xmlns="">
          <p:sp>
            <p:nvSpPr>
              <p:cNvPr id="12" name="TextBox 11">
                <a:extLst>
                  <a:ext uri="{FF2B5EF4-FFF2-40B4-BE49-F238E27FC236}">
                    <a16:creationId xmlns:a16="http://schemas.microsoft.com/office/drawing/2014/main" id="{119148E0-0C84-E994-8002-0FC437DCE41B}"/>
                  </a:ext>
                </a:extLst>
              </p:cNvPr>
              <p:cNvSpPr txBox="1">
                <a:spLocks noRot="1" noChangeAspect="1" noMove="1" noResize="1" noEditPoints="1" noAdjustHandles="1" noChangeArrowheads="1" noChangeShapeType="1" noTextEdit="1"/>
              </p:cNvSpPr>
              <p:nvPr/>
            </p:nvSpPr>
            <p:spPr>
              <a:xfrm>
                <a:off x="1375145" y="3362537"/>
                <a:ext cx="4705774" cy="22508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BF61BA-FCA9-21CF-3B66-EE72BC02C2A5}"/>
                  </a:ext>
                </a:extLst>
              </p:cNvPr>
              <p:cNvSpPr txBox="1"/>
              <p:nvPr/>
            </p:nvSpPr>
            <p:spPr>
              <a:xfrm>
                <a:off x="6574695" y="3429000"/>
                <a:ext cx="470577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d</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36</m:t>
                          </m:r>
                        </m:num>
                        <m:den>
                          <m:r>
                            <a:rPr lang="en-US" sz="4800" b="0" i="0" smtClean="0">
                              <a:solidFill>
                                <a:srgbClr val="000000"/>
                              </a:solidFill>
                              <a:latin typeface="Cambria Math" panose="02040503050406030204" pitchFamily="18" charset="0"/>
                            </a:rPr>
                            <m:t>5</m:t>
                          </m:r>
                        </m:den>
                      </m:f>
                      <m:r>
                        <a:rPr lang="en-US" sz="4800" b="0" i="1" smtClean="0">
                          <a:solidFill>
                            <a:srgbClr val="000000"/>
                          </a:solidFill>
                          <a:latin typeface="Cambria Math" panose="02040503050406030204" pitchFamily="18" charset="0"/>
                        </a:rPr>
                        <m:t> :9</m:t>
                      </m:r>
                    </m:oMath>
                  </m:oMathPara>
                </a14:m>
                <a:endParaRPr lang="en-US" sz="4800">
                  <a:solidFill>
                    <a:srgbClr val="000000"/>
                  </a:solidFill>
                  <a:latin typeface="+mj-lt"/>
                </a:endParaRPr>
              </a:p>
            </p:txBody>
          </p:sp>
        </mc:Choice>
        <mc:Fallback xmlns="">
          <p:sp>
            <p:nvSpPr>
              <p:cNvPr id="13" name="TextBox 12">
                <a:extLst>
                  <a:ext uri="{FF2B5EF4-FFF2-40B4-BE49-F238E27FC236}">
                    <a16:creationId xmlns:a16="http://schemas.microsoft.com/office/drawing/2014/main" id="{40BF61BA-FCA9-21CF-3B66-EE72BC02C2A5}"/>
                  </a:ext>
                </a:extLst>
              </p:cNvPr>
              <p:cNvSpPr txBox="1">
                <a:spLocks noRot="1" noChangeAspect="1" noMove="1" noResize="1" noEditPoints="1" noAdjustHandles="1" noChangeArrowheads="1" noChangeShapeType="1" noTextEdit="1"/>
              </p:cNvSpPr>
              <p:nvPr/>
            </p:nvSpPr>
            <p:spPr>
              <a:xfrm>
                <a:off x="6574695" y="3429000"/>
                <a:ext cx="4705774" cy="2273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ACF678-E2C4-02AC-8A7E-FAE5C900BFEF}"/>
                  </a:ext>
                </a:extLst>
              </p:cNvPr>
              <p:cNvSpPr txBox="1"/>
              <p:nvPr/>
            </p:nvSpPr>
            <p:spPr>
              <a:xfrm>
                <a:off x="6574695" y="1089094"/>
                <a:ext cx="342453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b</m:t>
                      </m:r>
                      <m:r>
                        <a:rPr lang="en-US" sz="4800" b="0" i="0" smtClean="0">
                          <a:solidFill>
                            <a:srgbClr val="000000"/>
                          </a:solidFill>
                          <a:latin typeface="Cambria Math" panose="02040503050406030204" pitchFamily="18" charset="0"/>
                        </a:rPr>
                        <m:t>) </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8</m:t>
                          </m:r>
                        </m:num>
                        <m:den>
                          <m:r>
                            <a:rPr lang="en-US" sz="4800" b="0" i="0" smtClean="0">
                              <a:solidFill>
                                <a:srgbClr val="000000"/>
                              </a:solidFill>
                              <a:latin typeface="Cambria Math" panose="02040503050406030204" pitchFamily="18" charset="0"/>
                            </a:rPr>
                            <m:t>21</m:t>
                          </m:r>
                        </m:den>
                      </m:f>
                      <m:r>
                        <a:rPr lang="en-US" sz="4800" b="0" i="1" smtClean="0">
                          <a:solidFill>
                            <a:srgbClr val="000000"/>
                          </a:solidFill>
                          <a:latin typeface="Cambria Math" panose="02040503050406030204" pitchFamily="18" charset="0"/>
                        </a:rPr>
                        <m:t>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3</m:t>
                      </m:r>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46ACF678-E2C4-02AC-8A7E-FAE5C900BFEF}"/>
                  </a:ext>
                </a:extLst>
              </p:cNvPr>
              <p:cNvSpPr txBox="1">
                <a:spLocks noRot="1" noChangeAspect="1" noMove="1" noResize="1" noEditPoints="1" noAdjustHandles="1" noChangeArrowheads="1" noChangeShapeType="1" noTextEdit="1"/>
              </p:cNvSpPr>
              <p:nvPr/>
            </p:nvSpPr>
            <p:spPr>
              <a:xfrm>
                <a:off x="6574695" y="1089094"/>
                <a:ext cx="3424534" cy="227344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597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5" y="652856"/>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1. Tính.</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92F1BB-9CE5-0EFD-0123-4F4497038E2A}"/>
                  </a:ext>
                </a:extLst>
              </p:cNvPr>
              <p:cNvSpPr txBox="1"/>
              <p:nvPr/>
            </p:nvSpPr>
            <p:spPr>
              <a:xfrm>
                <a:off x="1905497" y="1006799"/>
                <a:ext cx="470577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a</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7</m:t>
                          </m:r>
                        </m:den>
                      </m:f>
                      <m:r>
                        <m:rPr>
                          <m:sty m:val="p"/>
                        </m:rPr>
                        <a:rPr lang="en-US" sz="4800" b="0" i="0" smtClean="0">
                          <a:solidFill>
                            <a:srgbClr val="000000"/>
                          </a:solidFill>
                          <a:latin typeface="Cambria Math" panose="02040503050406030204" pitchFamily="18" charset="0"/>
                        </a:rPr>
                        <m:t>x</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7</m:t>
                          </m:r>
                        </m:num>
                        <m:den>
                          <m:r>
                            <a:rPr lang="en-US" sz="4800" b="0" i="0" smtClean="0">
                              <a:solidFill>
                                <a:srgbClr val="000000"/>
                              </a:solidFill>
                              <a:latin typeface="Cambria Math" panose="02040503050406030204" pitchFamily="18" charset="0"/>
                            </a:rPr>
                            <m:t>15</m:t>
                          </m:r>
                        </m:den>
                      </m:f>
                    </m:oMath>
                  </m:oMathPara>
                </a14:m>
                <a:endParaRPr lang="en-US" sz="4800">
                  <a:solidFill>
                    <a:srgbClr val="000000"/>
                  </a:solidFill>
                  <a:latin typeface="+mj-lt"/>
                </a:endParaRPr>
              </a:p>
            </p:txBody>
          </p:sp>
        </mc:Choice>
        <mc:Fallback xmlns="">
          <p:sp>
            <p:nvSpPr>
              <p:cNvPr id="2" name="TextBox 1">
                <a:extLst>
                  <a:ext uri="{FF2B5EF4-FFF2-40B4-BE49-F238E27FC236}">
                    <a16:creationId xmlns:a16="http://schemas.microsoft.com/office/drawing/2014/main" id="{6592F1BB-9CE5-0EFD-0123-4F4497038E2A}"/>
                  </a:ext>
                </a:extLst>
              </p:cNvPr>
              <p:cNvSpPr txBox="1">
                <a:spLocks noRot="1" noChangeAspect="1" noMove="1" noResize="1" noEditPoints="1" noAdjustHandles="1" noChangeArrowheads="1" noChangeShapeType="1" noTextEdit="1"/>
              </p:cNvSpPr>
              <p:nvPr/>
            </p:nvSpPr>
            <p:spPr>
              <a:xfrm>
                <a:off x="1905497" y="1006799"/>
                <a:ext cx="4705774" cy="2273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D371C3-2ECE-7801-A169-3AC7539C8C90}"/>
                  </a:ext>
                </a:extLst>
              </p:cNvPr>
              <p:cNvSpPr txBox="1"/>
              <p:nvPr/>
            </p:nvSpPr>
            <p:spPr>
              <a:xfrm>
                <a:off x="4526777" y="1006799"/>
                <a:ext cx="281865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7</m:t>
                          </m:r>
                        </m:num>
                        <m:den>
                          <m:r>
                            <a:rPr lang="en-US" sz="4800" b="0" i="0" smtClean="0">
                              <a:solidFill>
                                <a:srgbClr val="000000"/>
                              </a:solidFill>
                              <a:latin typeface="Cambria Math" panose="02040503050406030204" pitchFamily="18" charset="0"/>
                            </a:rPr>
                            <m:t>7</m:t>
                          </m:r>
                          <m:r>
                            <a:rPr lang="en-US" sz="4800" b="0" i="1" smtClean="0">
                              <a:solidFill>
                                <a:srgbClr val="000000"/>
                              </a:solidFill>
                              <a:latin typeface="Cambria Math" panose="02040503050406030204" pitchFamily="18" charset="0"/>
                            </a:rPr>
                            <m:t>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15</m:t>
                          </m:r>
                        </m:den>
                      </m:f>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5AD371C3-2ECE-7801-A169-3AC7539C8C90}"/>
                  </a:ext>
                </a:extLst>
              </p:cNvPr>
              <p:cNvSpPr txBox="1">
                <a:spLocks noRot="1" noChangeAspect="1" noMove="1" noResize="1" noEditPoints="1" noAdjustHandles="1" noChangeArrowheads="1" noChangeShapeType="1" noTextEdit="1"/>
              </p:cNvSpPr>
              <p:nvPr/>
            </p:nvSpPr>
            <p:spPr>
              <a:xfrm>
                <a:off x="4526777" y="1006799"/>
                <a:ext cx="2818654" cy="2273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1FBFA8-BEBB-1C04-B1F5-9BE3B7C76A1C}"/>
                  </a:ext>
                </a:extLst>
              </p:cNvPr>
              <p:cNvSpPr txBox="1"/>
              <p:nvPr/>
            </p:nvSpPr>
            <p:spPr>
              <a:xfrm>
                <a:off x="6957319" y="1006798"/>
                <a:ext cx="281865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35</m:t>
                          </m:r>
                        </m:num>
                        <m:den>
                          <m:r>
                            <a:rPr lang="en-US" sz="4800" b="0" i="1" smtClean="0">
                              <a:solidFill>
                                <a:srgbClr val="000000"/>
                              </a:solidFill>
                              <a:latin typeface="Cambria Math" panose="02040503050406030204" pitchFamily="18" charset="0"/>
                            </a:rPr>
                            <m:t>105</m:t>
                          </m:r>
                        </m:den>
                      </m:f>
                    </m:oMath>
                  </m:oMathPara>
                </a14:m>
                <a:endParaRPr lang="en-US" sz="4800">
                  <a:solidFill>
                    <a:srgbClr val="000000"/>
                  </a:solidFill>
                  <a:latin typeface="+mj-lt"/>
                </a:endParaRPr>
              </a:p>
            </p:txBody>
          </p:sp>
        </mc:Choice>
        <mc:Fallback xmlns="">
          <p:sp>
            <p:nvSpPr>
              <p:cNvPr id="5" name="TextBox 4">
                <a:extLst>
                  <a:ext uri="{FF2B5EF4-FFF2-40B4-BE49-F238E27FC236}">
                    <a16:creationId xmlns:a16="http://schemas.microsoft.com/office/drawing/2014/main" id="{8A1FBFA8-BEBB-1C04-B1F5-9BE3B7C76A1C}"/>
                  </a:ext>
                </a:extLst>
              </p:cNvPr>
              <p:cNvSpPr txBox="1">
                <a:spLocks noRot="1" noChangeAspect="1" noMove="1" noResize="1" noEditPoints="1" noAdjustHandles="1" noChangeArrowheads="1" noChangeShapeType="1" noTextEdit="1"/>
              </p:cNvSpPr>
              <p:nvPr/>
            </p:nvSpPr>
            <p:spPr>
              <a:xfrm>
                <a:off x="6957319" y="1006798"/>
                <a:ext cx="2818654" cy="2273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6461EF9-C3B0-AD48-06CD-3FE8E29A7AF6}"/>
                  </a:ext>
                </a:extLst>
              </p:cNvPr>
              <p:cNvSpPr txBox="1"/>
              <p:nvPr/>
            </p:nvSpPr>
            <p:spPr>
              <a:xfrm>
                <a:off x="8763497" y="1006798"/>
                <a:ext cx="2008135"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b="1" i="1" smtClean="0">
                              <a:solidFill>
                                <a:srgbClr val="FF0000"/>
                              </a:solidFill>
                              <a:latin typeface="Cambria Math" panose="02040503050406030204" pitchFamily="18" charset="0"/>
                            </a:rPr>
                          </m:ctrlPr>
                        </m:fPr>
                        <m:num>
                          <m:r>
                            <a:rPr lang="en-US" sz="4800" b="1" i="0" smtClean="0">
                              <a:solidFill>
                                <a:srgbClr val="FF0000"/>
                              </a:solidFill>
                              <a:latin typeface="Cambria Math" panose="02040503050406030204" pitchFamily="18" charset="0"/>
                            </a:rPr>
                            <m:t>𝟏</m:t>
                          </m:r>
                        </m:num>
                        <m:den>
                          <m:r>
                            <a:rPr lang="en-US" sz="4800" b="1" i="1" smtClean="0">
                              <a:solidFill>
                                <a:srgbClr val="FF0000"/>
                              </a:solidFill>
                              <a:latin typeface="Cambria Math" panose="02040503050406030204" pitchFamily="18" charset="0"/>
                            </a:rPr>
                            <m:t>𝟑</m:t>
                          </m:r>
                        </m:den>
                      </m:f>
                    </m:oMath>
                  </m:oMathPara>
                </a14:m>
                <a:endParaRPr lang="en-US" sz="4800" b="1">
                  <a:solidFill>
                    <a:srgbClr val="000000"/>
                  </a:solidFill>
                  <a:latin typeface="+mj-lt"/>
                </a:endParaRPr>
              </a:p>
            </p:txBody>
          </p:sp>
        </mc:Choice>
        <mc:Fallback xmlns="">
          <p:sp>
            <p:nvSpPr>
              <p:cNvPr id="6" name="TextBox 5">
                <a:extLst>
                  <a:ext uri="{FF2B5EF4-FFF2-40B4-BE49-F238E27FC236}">
                    <a16:creationId xmlns:a16="http://schemas.microsoft.com/office/drawing/2014/main" id="{06461EF9-C3B0-AD48-06CD-3FE8E29A7AF6}"/>
                  </a:ext>
                </a:extLst>
              </p:cNvPr>
              <p:cNvSpPr txBox="1">
                <a:spLocks noRot="1" noChangeAspect="1" noMove="1" noResize="1" noEditPoints="1" noAdjustHandles="1" noChangeArrowheads="1" noChangeShapeType="1" noTextEdit="1"/>
              </p:cNvSpPr>
              <p:nvPr/>
            </p:nvSpPr>
            <p:spPr>
              <a:xfrm>
                <a:off x="8763497" y="1006798"/>
                <a:ext cx="2008135" cy="2273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C9312B-867B-DA20-1F2E-323BFFD698F0}"/>
                  </a:ext>
                </a:extLst>
              </p:cNvPr>
              <p:cNvSpPr txBox="1"/>
              <p:nvPr/>
            </p:nvSpPr>
            <p:spPr>
              <a:xfrm>
                <a:off x="2779775" y="3346705"/>
                <a:ext cx="3831495"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7</m:t>
                          </m:r>
                        </m:den>
                      </m:f>
                      <m:r>
                        <m:rPr>
                          <m:sty m:val="p"/>
                        </m:rPr>
                        <a:rPr lang="en-US" sz="4800" b="0" i="0" smtClean="0">
                          <a:solidFill>
                            <a:srgbClr val="000000"/>
                          </a:solidFill>
                          <a:latin typeface="Cambria Math" panose="02040503050406030204" pitchFamily="18" charset="0"/>
                        </a:rPr>
                        <m:t>x</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7</m:t>
                          </m:r>
                        </m:num>
                        <m:den>
                          <m:r>
                            <a:rPr lang="en-US" sz="4800" b="0" i="0" smtClean="0">
                              <a:solidFill>
                                <a:srgbClr val="000000"/>
                              </a:solidFill>
                              <a:latin typeface="Cambria Math" panose="02040503050406030204" pitchFamily="18" charset="0"/>
                            </a:rPr>
                            <m:t>15</m:t>
                          </m:r>
                        </m:den>
                      </m:f>
                    </m:oMath>
                  </m:oMathPara>
                </a14:m>
                <a:endParaRPr lang="en-US" sz="4800">
                  <a:solidFill>
                    <a:srgbClr val="000000"/>
                  </a:solidFill>
                  <a:latin typeface="+mj-lt"/>
                </a:endParaRPr>
              </a:p>
            </p:txBody>
          </p:sp>
        </mc:Choice>
        <mc:Fallback xmlns="">
          <p:sp>
            <p:nvSpPr>
              <p:cNvPr id="15" name="TextBox 14">
                <a:extLst>
                  <a:ext uri="{FF2B5EF4-FFF2-40B4-BE49-F238E27FC236}">
                    <a16:creationId xmlns:a16="http://schemas.microsoft.com/office/drawing/2014/main" id="{49C9312B-867B-DA20-1F2E-323BFFD698F0}"/>
                  </a:ext>
                </a:extLst>
              </p:cNvPr>
              <p:cNvSpPr txBox="1">
                <a:spLocks noRot="1" noChangeAspect="1" noMove="1" noResize="1" noEditPoints="1" noAdjustHandles="1" noChangeArrowheads="1" noChangeShapeType="1" noTextEdit="1"/>
              </p:cNvSpPr>
              <p:nvPr/>
            </p:nvSpPr>
            <p:spPr>
              <a:xfrm>
                <a:off x="2779775" y="3346705"/>
                <a:ext cx="3831495" cy="2273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BEBECE4-D2B5-A739-6B2A-0FB47FC6D679}"/>
                  </a:ext>
                </a:extLst>
              </p:cNvPr>
              <p:cNvSpPr txBox="1"/>
              <p:nvPr/>
            </p:nvSpPr>
            <p:spPr>
              <a:xfrm>
                <a:off x="4526777" y="3346705"/>
                <a:ext cx="281865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7</m:t>
                          </m:r>
                        </m:num>
                        <m:den>
                          <m:r>
                            <a:rPr lang="en-US" sz="4800" b="0" i="0" smtClean="0">
                              <a:solidFill>
                                <a:srgbClr val="000000"/>
                              </a:solidFill>
                              <a:latin typeface="Cambria Math" panose="02040503050406030204" pitchFamily="18" charset="0"/>
                            </a:rPr>
                            <m:t>7</m:t>
                          </m:r>
                          <m:r>
                            <a:rPr lang="en-US" sz="4800" b="0" i="1" smtClean="0">
                              <a:solidFill>
                                <a:srgbClr val="000000"/>
                              </a:solidFill>
                              <a:latin typeface="Cambria Math" panose="02040503050406030204" pitchFamily="18" charset="0"/>
                            </a:rPr>
                            <m:t>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5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3</m:t>
                          </m:r>
                        </m:den>
                      </m:f>
                    </m:oMath>
                  </m:oMathPara>
                </a14:m>
                <a:endParaRPr lang="en-US" sz="4800">
                  <a:solidFill>
                    <a:srgbClr val="000000"/>
                  </a:solidFill>
                  <a:latin typeface="+mj-lt"/>
                </a:endParaRPr>
              </a:p>
            </p:txBody>
          </p:sp>
        </mc:Choice>
        <mc:Fallback xmlns="">
          <p:sp>
            <p:nvSpPr>
              <p:cNvPr id="16" name="TextBox 15">
                <a:extLst>
                  <a:ext uri="{FF2B5EF4-FFF2-40B4-BE49-F238E27FC236}">
                    <a16:creationId xmlns:a16="http://schemas.microsoft.com/office/drawing/2014/main" id="{BBEBECE4-D2B5-A739-6B2A-0FB47FC6D679}"/>
                  </a:ext>
                </a:extLst>
              </p:cNvPr>
              <p:cNvSpPr txBox="1">
                <a:spLocks noRot="1" noChangeAspect="1" noMove="1" noResize="1" noEditPoints="1" noAdjustHandles="1" noChangeArrowheads="1" noChangeShapeType="1" noTextEdit="1"/>
              </p:cNvSpPr>
              <p:nvPr/>
            </p:nvSpPr>
            <p:spPr>
              <a:xfrm>
                <a:off x="4526777" y="3346705"/>
                <a:ext cx="2818654" cy="2273443"/>
              </a:xfrm>
              <a:prstGeom prst="rect">
                <a:avLst/>
              </a:prstGeom>
              <a:blipFill>
                <a:blip r:embed="rId8"/>
                <a:stretch>
                  <a:fillRect r="-1732"/>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20A7DF91-E97C-3FB4-C6F0-8414CFF1C41E}"/>
              </a:ext>
            </a:extLst>
          </p:cNvPr>
          <p:cNvCxnSpPr/>
          <p:nvPr/>
        </p:nvCxnSpPr>
        <p:spPr>
          <a:xfrm>
            <a:off x="5468112" y="3858768"/>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9D42D4-68D6-0FFC-81C4-63E2902C7CBB}"/>
              </a:ext>
            </a:extLst>
          </p:cNvPr>
          <p:cNvCxnSpPr/>
          <p:nvPr/>
        </p:nvCxnSpPr>
        <p:spPr>
          <a:xfrm>
            <a:off x="6027375" y="4794322"/>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76AD36-D66A-230C-F213-F477D6FC658C}"/>
              </a:ext>
            </a:extLst>
          </p:cNvPr>
          <p:cNvCxnSpPr/>
          <p:nvPr/>
        </p:nvCxnSpPr>
        <p:spPr>
          <a:xfrm>
            <a:off x="6437696" y="3879922"/>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4E5EB9-6084-F6B8-217A-9ADD4856D9FD}"/>
              </a:ext>
            </a:extLst>
          </p:cNvPr>
          <p:cNvCxnSpPr/>
          <p:nvPr/>
        </p:nvCxnSpPr>
        <p:spPr>
          <a:xfrm>
            <a:off x="5106575" y="4771189"/>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4C114D4-B8C7-C60F-C497-7C2C02D552B4}"/>
                  </a:ext>
                </a:extLst>
              </p:cNvPr>
              <p:cNvSpPr txBox="1"/>
              <p:nvPr/>
            </p:nvSpPr>
            <p:spPr>
              <a:xfrm>
                <a:off x="7537525" y="3346704"/>
                <a:ext cx="2008135"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b="1" i="1" smtClean="0">
                              <a:solidFill>
                                <a:srgbClr val="FF0000"/>
                              </a:solidFill>
                              <a:latin typeface="Cambria Math" panose="02040503050406030204" pitchFamily="18" charset="0"/>
                            </a:rPr>
                          </m:ctrlPr>
                        </m:fPr>
                        <m:num>
                          <m:r>
                            <a:rPr lang="en-US" sz="4800" b="1" i="0" smtClean="0">
                              <a:solidFill>
                                <a:srgbClr val="FF0000"/>
                              </a:solidFill>
                              <a:latin typeface="Cambria Math" panose="02040503050406030204" pitchFamily="18" charset="0"/>
                            </a:rPr>
                            <m:t>𝟏</m:t>
                          </m:r>
                        </m:num>
                        <m:den>
                          <m:r>
                            <a:rPr lang="en-US" sz="4800" b="1" i="1" smtClean="0">
                              <a:solidFill>
                                <a:srgbClr val="FF0000"/>
                              </a:solidFill>
                              <a:latin typeface="Cambria Math" panose="02040503050406030204" pitchFamily="18" charset="0"/>
                            </a:rPr>
                            <m:t>𝟑</m:t>
                          </m:r>
                        </m:den>
                      </m:f>
                    </m:oMath>
                  </m:oMathPara>
                </a14:m>
                <a:endParaRPr lang="en-US" sz="4800" b="1">
                  <a:solidFill>
                    <a:srgbClr val="000000"/>
                  </a:solidFill>
                  <a:latin typeface="+mj-lt"/>
                </a:endParaRPr>
              </a:p>
            </p:txBody>
          </p:sp>
        </mc:Choice>
        <mc:Fallback xmlns="">
          <p:sp>
            <p:nvSpPr>
              <p:cNvPr id="24" name="TextBox 23">
                <a:extLst>
                  <a:ext uri="{FF2B5EF4-FFF2-40B4-BE49-F238E27FC236}">
                    <a16:creationId xmlns:a16="http://schemas.microsoft.com/office/drawing/2014/main" id="{E4C114D4-B8C7-C60F-C497-7C2C02D552B4}"/>
                  </a:ext>
                </a:extLst>
              </p:cNvPr>
              <p:cNvSpPr txBox="1">
                <a:spLocks noRot="1" noChangeAspect="1" noMove="1" noResize="1" noEditPoints="1" noAdjustHandles="1" noChangeArrowheads="1" noChangeShapeType="1" noTextEdit="1"/>
              </p:cNvSpPr>
              <p:nvPr/>
            </p:nvSpPr>
            <p:spPr>
              <a:xfrm>
                <a:off x="7537525" y="3346704"/>
                <a:ext cx="2008135" cy="2273443"/>
              </a:xfrm>
              <a:prstGeom prst="rect">
                <a:avLst/>
              </a:prstGeom>
              <a:blipFill>
                <a:blip r:embed="rId9"/>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EB372A4E-17DC-52CD-CAD6-54C8D83667B4}"/>
              </a:ext>
            </a:extLst>
          </p:cNvPr>
          <p:cNvSpPr txBox="1"/>
          <p:nvPr/>
        </p:nvSpPr>
        <p:spPr>
          <a:xfrm>
            <a:off x="640985" y="4060073"/>
            <a:ext cx="1346382" cy="1063433"/>
          </a:xfrm>
          <a:prstGeom prst="rect">
            <a:avLst/>
          </a:prstGeom>
          <a:noFill/>
        </p:spPr>
        <p:txBody>
          <a:bodyPr wrap="square">
            <a:spAutoFit/>
          </a:bodyPr>
          <a:lstStyle/>
          <a:p>
            <a:pPr algn="just">
              <a:lnSpc>
                <a:spcPct val="150000"/>
              </a:lnSpc>
              <a:spcBef>
                <a:spcPts val="600"/>
              </a:spcBef>
              <a:spcAft>
                <a:spcPts val="600"/>
              </a:spcAft>
            </a:pPr>
            <a:r>
              <a:rPr lang="en-US" sz="4800" b="0"/>
              <a:t>C2:</a:t>
            </a:r>
            <a:endParaRPr lang="en-US" sz="4800" b="1">
              <a:solidFill>
                <a:srgbClr val="000000"/>
              </a:solidFill>
              <a:latin typeface="+mj-lt"/>
            </a:endParaRPr>
          </a:p>
        </p:txBody>
      </p:sp>
    </p:spTree>
    <p:extLst>
      <p:ext uri="{BB962C8B-B14F-4D97-AF65-F5344CB8AC3E}">
        <p14:creationId xmlns:p14="http://schemas.microsoft.com/office/powerpoint/2010/main" val="10215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5" y="652856"/>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1. Tính.</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D371C3-2ECE-7801-A169-3AC7539C8C90}"/>
                  </a:ext>
                </a:extLst>
              </p:cNvPr>
              <p:cNvSpPr txBox="1"/>
              <p:nvPr/>
            </p:nvSpPr>
            <p:spPr>
              <a:xfrm>
                <a:off x="4526777" y="1006799"/>
                <a:ext cx="281865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8 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3</m:t>
                          </m:r>
                        </m:num>
                        <m:den>
                          <m:r>
                            <a:rPr lang="en-US" sz="4800" b="0" i="0" smtClean="0">
                              <a:solidFill>
                                <a:srgbClr val="000000"/>
                              </a:solidFill>
                              <a:latin typeface="Cambria Math" panose="02040503050406030204" pitchFamily="18" charset="0"/>
                            </a:rPr>
                            <m:t>21</m:t>
                          </m:r>
                        </m:den>
                      </m:f>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5AD371C3-2ECE-7801-A169-3AC7539C8C90}"/>
                  </a:ext>
                </a:extLst>
              </p:cNvPr>
              <p:cNvSpPr txBox="1">
                <a:spLocks noRot="1" noChangeAspect="1" noMove="1" noResize="1" noEditPoints="1" noAdjustHandles="1" noChangeArrowheads="1" noChangeShapeType="1" noTextEdit="1"/>
              </p:cNvSpPr>
              <p:nvPr/>
            </p:nvSpPr>
            <p:spPr>
              <a:xfrm>
                <a:off x="4526777" y="1006799"/>
                <a:ext cx="2818654" cy="2273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1FBFA8-BEBB-1C04-B1F5-9BE3B7C76A1C}"/>
                  </a:ext>
                </a:extLst>
              </p:cNvPr>
              <p:cNvSpPr txBox="1"/>
              <p:nvPr/>
            </p:nvSpPr>
            <p:spPr>
              <a:xfrm>
                <a:off x="6645137" y="984164"/>
                <a:ext cx="186632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24</m:t>
                          </m:r>
                        </m:num>
                        <m:den>
                          <m:r>
                            <a:rPr lang="en-US" sz="4800" b="0" i="1" smtClean="0">
                              <a:solidFill>
                                <a:srgbClr val="000000"/>
                              </a:solidFill>
                              <a:latin typeface="Cambria Math" panose="02040503050406030204" pitchFamily="18" charset="0"/>
                            </a:rPr>
                            <m:t>21</m:t>
                          </m:r>
                        </m:den>
                      </m:f>
                    </m:oMath>
                  </m:oMathPara>
                </a14:m>
                <a:endParaRPr lang="en-US" sz="4800">
                  <a:solidFill>
                    <a:srgbClr val="000000"/>
                  </a:solidFill>
                  <a:latin typeface="+mj-lt"/>
                </a:endParaRPr>
              </a:p>
            </p:txBody>
          </p:sp>
        </mc:Choice>
        <mc:Fallback xmlns="">
          <p:sp>
            <p:nvSpPr>
              <p:cNvPr id="5" name="TextBox 4">
                <a:extLst>
                  <a:ext uri="{FF2B5EF4-FFF2-40B4-BE49-F238E27FC236}">
                    <a16:creationId xmlns:a16="http://schemas.microsoft.com/office/drawing/2014/main" id="{8A1FBFA8-BEBB-1C04-B1F5-9BE3B7C76A1C}"/>
                  </a:ext>
                </a:extLst>
              </p:cNvPr>
              <p:cNvSpPr txBox="1">
                <a:spLocks noRot="1" noChangeAspect="1" noMove="1" noResize="1" noEditPoints="1" noAdjustHandles="1" noChangeArrowheads="1" noChangeShapeType="1" noTextEdit="1"/>
              </p:cNvSpPr>
              <p:nvPr/>
            </p:nvSpPr>
            <p:spPr>
              <a:xfrm>
                <a:off x="6645137" y="984164"/>
                <a:ext cx="1866324" cy="2273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6461EF9-C3B0-AD48-06CD-3FE8E29A7AF6}"/>
                  </a:ext>
                </a:extLst>
              </p:cNvPr>
              <p:cNvSpPr txBox="1"/>
              <p:nvPr/>
            </p:nvSpPr>
            <p:spPr>
              <a:xfrm>
                <a:off x="8227703" y="961529"/>
                <a:ext cx="1422760"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b="1" i="1" smtClean="0">
                              <a:solidFill>
                                <a:srgbClr val="FF0000"/>
                              </a:solidFill>
                              <a:latin typeface="Cambria Math" panose="02040503050406030204" pitchFamily="18" charset="0"/>
                            </a:rPr>
                          </m:ctrlPr>
                        </m:fPr>
                        <m:num>
                          <m:r>
                            <a:rPr lang="en-US" sz="4800" b="1" i="1" smtClean="0">
                              <a:solidFill>
                                <a:srgbClr val="FF0000"/>
                              </a:solidFill>
                              <a:latin typeface="Cambria Math" panose="02040503050406030204" pitchFamily="18" charset="0"/>
                            </a:rPr>
                            <m:t>𝟖</m:t>
                          </m:r>
                        </m:num>
                        <m:den>
                          <m:r>
                            <a:rPr lang="en-US" sz="4800" b="1" i="1" smtClean="0">
                              <a:solidFill>
                                <a:srgbClr val="FF0000"/>
                              </a:solidFill>
                              <a:latin typeface="Cambria Math" panose="02040503050406030204" pitchFamily="18" charset="0"/>
                            </a:rPr>
                            <m:t>𝟕</m:t>
                          </m:r>
                        </m:den>
                      </m:f>
                    </m:oMath>
                  </m:oMathPara>
                </a14:m>
                <a:endParaRPr lang="en-US" sz="4800" b="1">
                  <a:solidFill>
                    <a:srgbClr val="000000"/>
                  </a:solidFill>
                  <a:latin typeface="+mj-lt"/>
                </a:endParaRPr>
              </a:p>
            </p:txBody>
          </p:sp>
        </mc:Choice>
        <mc:Fallback xmlns="">
          <p:sp>
            <p:nvSpPr>
              <p:cNvPr id="6" name="TextBox 5">
                <a:extLst>
                  <a:ext uri="{FF2B5EF4-FFF2-40B4-BE49-F238E27FC236}">
                    <a16:creationId xmlns:a16="http://schemas.microsoft.com/office/drawing/2014/main" id="{06461EF9-C3B0-AD48-06CD-3FE8E29A7AF6}"/>
                  </a:ext>
                </a:extLst>
              </p:cNvPr>
              <p:cNvSpPr txBox="1">
                <a:spLocks noRot="1" noChangeAspect="1" noMove="1" noResize="1" noEditPoints="1" noAdjustHandles="1" noChangeArrowheads="1" noChangeShapeType="1" noTextEdit="1"/>
              </p:cNvSpPr>
              <p:nvPr/>
            </p:nvSpPr>
            <p:spPr>
              <a:xfrm>
                <a:off x="8227703" y="961529"/>
                <a:ext cx="1422760" cy="22508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DE39BD3-2BA1-AFD1-99ED-2C7DE5FCBBAB}"/>
                  </a:ext>
                </a:extLst>
              </p:cNvPr>
              <p:cNvSpPr txBox="1"/>
              <p:nvPr/>
            </p:nvSpPr>
            <p:spPr>
              <a:xfrm>
                <a:off x="1779986" y="1016352"/>
                <a:ext cx="342453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b</m:t>
                      </m:r>
                      <m:r>
                        <a:rPr lang="en-US" sz="4800" b="0" i="0" smtClean="0">
                          <a:solidFill>
                            <a:srgbClr val="000000"/>
                          </a:solidFill>
                          <a:latin typeface="Cambria Math" panose="02040503050406030204" pitchFamily="18" charset="0"/>
                        </a:rPr>
                        <m:t>) </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8</m:t>
                          </m:r>
                        </m:num>
                        <m:den>
                          <m:r>
                            <a:rPr lang="en-US" sz="4800" b="0" i="0" smtClean="0">
                              <a:solidFill>
                                <a:srgbClr val="000000"/>
                              </a:solidFill>
                              <a:latin typeface="Cambria Math" panose="02040503050406030204" pitchFamily="18" charset="0"/>
                            </a:rPr>
                            <m:t>21</m:t>
                          </m:r>
                        </m:den>
                      </m:f>
                      <m:r>
                        <a:rPr lang="en-US" sz="4800" b="0" i="1" smtClean="0">
                          <a:solidFill>
                            <a:srgbClr val="000000"/>
                          </a:solidFill>
                          <a:latin typeface="Cambria Math" panose="02040503050406030204" pitchFamily="18" charset="0"/>
                        </a:rPr>
                        <m:t>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3</m:t>
                      </m:r>
                    </m:oMath>
                  </m:oMathPara>
                </a14:m>
                <a:endParaRPr lang="en-US" sz="4800">
                  <a:solidFill>
                    <a:srgbClr val="000000"/>
                  </a:solidFill>
                  <a:latin typeface="+mj-lt"/>
                </a:endParaRPr>
              </a:p>
            </p:txBody>
          </p:sp>
        </mc:Choice>
        <mc:Fallback xmlns="">
          <p:sp>
            <p:nvSpPr>
              <p:cNvPr id="7" name="TextBox 6">
                <a:extLst>
                  <a:ext uri="{FF2B5EF4-FFF2-40B4-BE49-F238E27FC236}">
                    <a16:creationId xmlns:a16="http://schemas.microsoft.com/office/drawing/2014/main" id="{CDE39BD3-2BA1-AFD1-99ED-2C7DE5FCBBAB}"/>
                  </a:ext>
                </a:extLst>
              </p:cNvPr>
              <p:cNvSpPr txBox="1">
                <a:spLocks noRot="1" noChangeAspect="1" noMove="1" noResize="1" noEditPoints="1" noAdjustHandles="1" noChangeArrowheads="1" noChangeShapeType="1" noTextEdit="1"/>
              </p:cNvSpPr>
              <p:nvPr/>
            </p:nvSpPr>
            <p:spPr>
              <a:xfrm>
                <a:off x="1779986" y="1016352"/>
                <a:ext cx="3424534" cy="2273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778953-AB11-A94C-4CB0-EB2CA7DE8A9B}"/>
                  </a:ext>
                </a:extLst>
              </p:cNvPr>
              <p:cNvSpPr txBox="1"/>
              <p:nvPr/>
            </p:nvSpPr>
            <p:spPr>
              <a:xfrm>
                <a:off x="4746233" y="3212338"/>
                <a:ext cx="281865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24 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17</m:t>
                          </m:r>
                        </m:num>
                        <m:den>
                          <m:r>
                            <a:rPr lang="en-US" sz="4800" b="0" i="0" smtClean="0">
                              <a:solidFill>
                                <a:srgbClr val="000000"/>
                              </a:solidFill>
                              <a:latin typeface="Cambria Math" panose="02040503050406030204" pitchFamily="18" charset="0"/>
                            </a:rPr>
                            <m:t>17 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9</m:t>
                          </m:r>
                        </m:den>
                      </m:f>
                    </m:oMath>
                  </m:oMathPara>
                </a14:m>
                <a:endParaRPr lang="en-US" sz="4800">
                  <a:solidFill>
                    <a:srgbClr val="000000"/>
                  </a:solidFill>
                  <a:latin typeface="+mj-lt"/>
                </a:endParaRPr>
              </a:p>
            </p:txBody>
          </p:sp>
        </mc:Choice>
        <mc:Fallback xmlns="">
          <p:sp>
            <p:nvSpPr>
              <p:cNvPr id="8" name="TextBox 7">
                <a:extLst>
                  <a:ext uri="{FF2B5EF4-FFF2-40B4-BE49-F238E27FC236}">
                    <a16:creationId xmlns:a16="http://schemas.microsoft.com/office/drawing/2014/main" id="{8C778953-AB11-A94C-4CB0-EB2CA7DE8A9B}"/>
                  </a:ext>
                </a:extLst>
              </p:cNvPr>
              <p:cNvSpPr txBox="1">
                <a:spLocks noRot="1" noChangeAspect="1" noMove="1" noResize="1" noEditPoints="1" noAdjustHandles="1" noChangeArrowheads="1" noChangeShapeType="1" noTextEdit="1"/>
              </p:cNvSpPr>
              <p:nvPr/>
            </p:nvSpPr>
            <p:spPr>
              <a:xfrm>
                <a:off x="4746233" y="3212338"/>
                <a:ext cx="2818654" cy="2273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68A858A-C316-671B-24B4-5C0E45E00ED8}"/>
                  </a:ext>
                </a:extLst>
              </p:cNvPr>
              <p:cNvSpPr txBox="1"/>
              <p:nvPr/>
            </p:nvSpPr>
            <p:spPr>
              <a:xfrm>
                <a:off x="1779986" y="3234972"/>
                <a:ext cx="3249214"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c</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24</m:t>
                          </m:r>
                        </m:num>
                        <m:den>
                          <m:r>
                            <a:rPr lang="en-US" sz="4800" b="0" i="0" smtClean="0">
                              <a:solidFill>
                                <a:srgbClr val="000000"/>
                              </a:solidFill>
                              <a:latin typeface="Cambria Math" panose="02040503050406030204" pitchFamily="18" charset="0"/>
                            </a:rPr>
                            <m:t>17</m:t>
                          </m:r>
                        </m:den>
                      </m:f>
                      <m:r>
                        <a:rPr lang="en-US" sz="4800" b="0" i="1" smtClean="0">
                          <a:solidFill>
                            <a:srgbClr val="000000"/>
                          </a:solidFill>
                          <a:latin typeface="Cambria Math" panose="02040503050406030204" pitchFamily="18" charset="0"/>
                        </a:rPr>
                        <m:t> : </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9</m:t>
                          </m:r>
                        </m:num>
                        <m:den>
                          <m:r>
                            <a:rPr lang="en-US" sz="4800" b="0" i="0" smtClean="0">
                              <a:solidFill>
                                <a:srgbClr val="000000"/>
                              </a:solidFill>
                              <a:latin typeface="Cambria Math" panose="02040503050406030204" pitchFamily="18" charset="0"/>
                            </a:rPr>
                            <m:t>17</m:t>
                          </m:r>
                        </m:den>
                      </m:f>
                    </m:oMath>
                  </m:oMathPara>
                </a14:m>
                <a:endParaRPr lang="en-US" sz="4800">
                  <a:solidFill>
                    <a:srgbClr val="000000"/>
                  </a:solidFill>
                  <a:latin typeface="+mj-lt"/>
                </a:endParaRPr>
              </a:p>
            </p:txBody>
          </p:sp>
        </mc:Choice>
        <mc:Fallback xmlns="">
          <p:sp>
            <p:nvSpPr>
              <p:cNvPr id="12" name="TextBox 11">
                <a:extLst>
                  <a:ext uri="{FF2B5EF4-FFF2-40B4-BE49-F238E27FC236}">
                    <a16:creationId xmlns:a16="http://schemas.microsoft.com/office/drawing/2014/main" id="{968A858A-C316-671B-24B4-5C0E45E00ED8}"/>
                  </a:ext>
                </a:extLst>
              </p:cNvPr>
              <p:cNvSpPr txBox="1">
                <a:spLocks noRot="1" noChangeAspect="1" noMove="1" noResize="1" noEditPoints="1" noAdjustHandles="1" noChangeArrowheads="1" noChangeShapeType="1" noTextEdit="1"/>
              </p:cNvSpPr>
              <p:nvPr/>
            </p:nvSpPr>
            <p:spPr>
              <a:xfrm>
                <a:off x="1779986" y="3234972"/>
                <a:ext cx="3249214" cy="2250809"/>
              </a:xfrm>
              <a:prstGeom prst="rect">
                <a:avLst/>
              </a:prstGeom>
              <a:blipFill>
                <a:blip r:embed="rId8"/>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5E1DB7DC-2F96-6B36-E23A-80D0A21C640A}"/>
              </a:ext>
            </a:extLst>
          </p:cNvPr>
          <p:cNvCxnSpPr/>
          <p:nvPr/>
        </p:nvCxnSpPr>
        <p:spPr>
          <a:xfrm>
            <a:off x="6645137" y="3690691"/>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A07761-5358-8FFA-87D6-F40CA8D53E2E}"/>
              </a:ext>
            </a:extLst>
          </p:cNvPr>
          <p:cNvCxnSpPr/>
          <p:nvPr/>
        </p:nvCxnSpPr>
        <p:spPr>
          <a:xfrm>
            <a:off x="5638675" y="4647763"/>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F939216-C7FC-61BE-33F9-E57B4EFF9B56}"/>
                  </a:ext>
                </a:extLst>
              </p:cNvPr>
              <p:cNvSpPr txBox="1"/>
              <p:nvPr/>
            </p:nvSpPr>
            <p:spPr>
              <a:xfrm>
                <a:off x="7482241" y="3163155"/>
                <a:ext cx="186632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24</m:t>
                          </m:r>
                        </m:num>
                        <m:den>
                          <m:r>
                            <a:rPr lang="en-US" sz="4800" b="0" i="1" smtClean="0">
                              <a:solidFill>
                                <a:srgbClr val="000000"/>
                              </a:solidFill>
                              <a:latin typeface="Cambria Math" panose="02040503050406030204" pitchFamily="18" charset="0"/>
                            </a:rPr>
                            <m:t>9</m:t>
                          </m:r>
                        </m:den>
                      </m:f>
                    </m:oMath>
                  </m:oMathPara>
                </a14:m>
                <a:endParaRPr lang="en-US" sz="4800">
                  <a:solidFill>
                    <a:srgbClr val="000000"/>
                  </a:solidFill>
                  <a:latin typeface="+mj-lt"/>
                </a:endParaRPr>
              </a:p>
            </p:txBody>
          </p:sp>
        </mc:Choice>
        <mc:Fallback xmlns="">
          <p:sp>
            <p:nvSpPr>
              <p:cNvPr id="17" name="TextBox 16">
                <a:extLst>
                  <a:ext uri="{FF2B5EF4-FFF2-40B4-BE49-F238E27FC236}">
                    <a16:creationId xmlns:a16="http://schemas.microsoft.com/office/drawing/2014/main" id="{8F939216-C7FC-61BE-33F9-E57B4EFF9B56}"/>
                  </a:ext>
                </a:extLst>
              </p:cNvPr>
              <p:cNvSpPr txBox="1">
                <a:spLocks noRot="1" noChangeAspect="1" noMove="1" noResize="1" noEditPoints="1" noAdjustHandles="1" noChangeArrowheads="1" noChangeShapeType="1" noTextEdit="1"/>
              </p:cNvSpPr>
              <p:nvPr/>
            </p:nvSpPr>
            <p:spPr>
              <a:xfrm>
                <a:off x="7482241" y="3163155"/>
                <a:ext cx="1866324" cy="22734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4565891-7F60-BA66-27DF-DD8E9D441885}"/>
                  </a:ext>
                </a:extLst>
              </p:cNvPr>
              <p:cNvSpPr txBox="1"/>
              <p:nvPr/>
            </p:nvSpPr>
            <p:spPr>
              <a:xfrm>
                <a:off x="9045166" y="3113972"/>
                <a:ext cx="1422760"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b="1" i="1" smtClean="0">
                              <a:solidFill>
                                <a:srgbClr val="FF0000"/>
                              </a:solidFill>
                              <a:latin typeface="Cambria Math" panose="02040503050406030204" pitchFamily="18" charset="0"/>
                            </a:rPr>
                          </m:ctrlPr>
                        </m:fPr>
                        <m:num>
                          <m:r>
                            <a:rPr lang="en-US" sz="4800" b="1" i="1" smtClean="0">
                              <a:solidFill>
                                <a:srgbClr val="FF0000"/>
                              </a:solidFill>
                              <a:latin typeface="Cambria Math" panose="02040503050406030204" pitchFamily="18" charset="0"/>
                            </a:rPr>
                            <m:t>𝟖</m:t>
                          </m:r>
                        </m:num>
                        <m:den>
                          <m:r>
                            <a:rPr lang="en-US" sz="4800" b="1" i="1" smtClean="0">
                              <a:solidFill>
                                <a:srgbClr val="FF0000"/>
                              </a:solidFill>
                              <a:latin typeface="Cambria Math" panose="02040503050406030204" pitchFamily="18" charset="0"/>
                            </a:rPr>
                            <m:t>𝟑</m:t>
                          </m:r>
                        </m:den>
                      </m:f>
                    </m:oMath>
                  </m:oMathPara>
                </a14:m>
                <a:endParaRPr lang="en-US" sz="4800" b="1">
                  <a:solidFill>
                    <a:srgbClr val="000000"/>
                  </a:solidFill>
                  <a:latin typeface="+mj-lt"/>
                </a:endParaRPr>
              </a:p>
            </p:txBody>
          </p:sp>
        </mc:Choice>
        <mc:Fallback xmlns="">
          <p:sp>
            <p:nvSpPr>
              <p:cNvPr id="18" name="TextBox 17">
                <a:extLst>
                  <a:ext uri="{FF2B5EF4-FFF2-40B4-BE49-F238E27FC236}">
                    <a16:creationId xmlns:a16="http://schemas.microsoft.com/office/drawing/2014/main" id="{14565891-7F60-BA66-27DF-DD8E9D441885}"/>
                  </a:ext>
                </a:extLst>
              </p:cNvPr>
              <p:cNvSpPr txBox="1">
                <a:spLocks noRot="1" noChangeAspect="1" noMove="1" noResize="1" noEditPoints="1" noAdjustHandles="1" noChangeArrowheads="1" noChangeShapeType="1" noTextEdit="1"/>
              </p:cNvSpPr>
              <p:nvPr/>
            </p:nvSpPr>
            <p:spPr>
              <a:xfrm>
                <a:off x="9045166" y="3113972"/>
                <a:ext cx="1422760" cy="225080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49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5" y="652856"/>
            <a:ext cx="7870476"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1. Tính.</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BF61BA-FCA9-21CF-3B66-EE72BC02C2A5}"/>
                  </a:ext>
                </a:extLst>
              </p:cNvPr>
              <p:cNvSpPr txBox="1"/>
              <p:nvPr/>
            </p:nvSpPr>
            <p:spPr>
              <a:xfrm>
                <a:off x="1576313" y="1492803"/>
                <a:ext cx="470577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d</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36</m:t>
                          </m:r>
                        </m:num>
                        <m:den>
                          <m:r>
                            <a:rPr lang="en-US" sz="4800" b="0" i="0" smtClean="0">
                              <a:solidFill>
                                <a:srgbClr val="000000"/>
                              </a:solidFill>
                              <a:latin typeface="Cambria Math" panose="02040503050406030204" pitchFamily="18" charset="0"/>
                            </a:rPr>
                            <m:t>5</m:t>
                          </m:r>
                        </m:den>
                      </m:f>
                      <m:r>
                        <a:rPr lang="en-US" sz="4800" b="0" i="1" smtClean="0">
                          <a:solidFill>
                            <a:srgbClr val="000000"/>
                          </a:solidFill>
                          <a:latin typeface="Cambria Math" panose="02040503050406030204" pitchFamily="18" charset="0"/>
                        </a:rPr>
                        <m:t> :9</m:t>
                      </m:r>
                    </m:oMath>
                  </m:oMathPara>
                </a14:m>
                <a:endParaRPr lang="en-US" sz="4800">
                  <a:solidFill>
                    <a:srgbClr val="000000"/>
                  </a:solidFill>
                  <a:latin typeface="+mj-lt"/>
                </a:endParaRPr>
              </a:p>
            </p:txBody>
          </p:sp>
        </mc:Choice>
        <mc:Fallback xmlns="">
          <p:sp>
            <p:nvSpPr>
              <p:cNvPr id="13" name="TextBox 12">
                <a:extLst>
                  <a:ext uri="{FF2B5EF4-FFF2-40B4-BE49-F238E27FC236}">
                    <a16:creationId xmlns:a16="http://schemas.microsoft.com/office/drawing/2014/main" id="{40BF61BA-FCA9-21CF-3B66-EE72BC02C2A5}"/>
                  </a:ext>
                </a:extLst>
              </p:cNvPr>
              <p:cNvSpPr txBox="1">
                <a:spLocks noRot="1" noChangeAspect="1" noMove="1" noResize="1" noEditPoints="1" noAdjustHandles="1" noChangeArrowheads="1" noChangeShapeType="1" noTextEdit="1"/>
              </p:cNvSpPr>
              <p:nvPr/>
            </p:nvSpPr>
            <p:spPr>
              <a:xfrm>
                <a:off x="1576313" y="1492803"/>
                <a:ext cx="4705774" cy="2273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76A5C1-F53E-D47A-6590-D6AD4BB0CFDD}"/>
                  </a:ext>
                </a:extLst>
              </p:cNvPr>
              <p:cNvSpPr txBox="1"/>
              <p:nvPr/>
            </p:nvSpPr>
            <p:spPr>
              <a:xfrm>
                <a:off x="4125835" y="1492803"/>
                <a:ext cx="2818654"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36</m:t>
                          </m:r>
                        </m:num>
                        <m:den>
                          <m:r>
                            <a:rPr lang="en-US" sz="4800" b="0" i="0" smtClean="0">
                              <a:solidFill>
                                <a:srgbClr val="000000"/>
                              </a:solidFill>
                              <a:latin typeface="Cambria Math" panose="02040503050406030204" pitchFamily="18" charset="0"/>
                            </a:rPr>
                            <m:t>5 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9</m:t>
                          </m:r>
                        </m:den>
                      </m:f>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3876A5C1-F53E-D47A-6590-D6AD4BB0CFDD}"/>
                  </a:ext>
                </a:extLst>
              </p:cNvPr>
              <p:cNvSpPr txBox="1">
                <a:spLocks noRot="1" noChangeAspect="1" noMove="1" noResize="1" noEditPoints="1" noAdjustHandles="1" noChangeArrowheads="1" noChangeShapeType="1" noTextEdit="1"/>
              </p:cNvSpPr>
              <p:nvPr/>
            </p:nvSpPr>
            <p:spPr>
              <a:xfrm>
                <a:off x="4125835" y="1492803"/>
                <a:ext cx="2818654" cy="2273443"/>
              </a:xfrm>
              <a:prstGeom prst="rect">
                <a:avLst/>
              </a:prstGeom>
              <a:blipFill>
                <a:blip r:embed="rId4"/>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34E2FA18-1F6F-7464-49B9-CA655A0C5E58}"/>
              </a:ext>
            </a:extLst>
          </p:cNvPr>
          <p:cNvCxnSpPr/>
          <p:nvPr/>
        </p:nvCxnSpPr>
        <p:spPr>
          <a:xfrm>
            <a:off x="5041386" y="1999656"/>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4261D78-8C5A-D930-90D7-26D709C93879}"/>
              </a:ext>
            </a:extLst>
          </p:cNvPr>
          <p:cNvCxnSpPr/>
          <p:nvPr/>
        </p:nvCxnSpPr>
        <p:spPr>
          <a:xfrm>
            <a:off x="5657076" y="2882951"/>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8C64A4-F3BC-F687-513A-6BCF3FE7F530}"/>
                  </a:ext>
                </a:extLst>
              </p:cNvPr>
              <p:cNvSpPr txBox="1"/>
              <p:nvPr/>
            </p:nvSpPr>
            <p:spPr>
              <a:xfrm>
                <a:off x="5225575" y="1107593"/>
                <a:ext cx="708859" cy="127727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1" smtClean="0">
                          <a:latin typeface="Cambria Math" panose="02040503050406030204" pitchFamily="18" charset="0"/>
                        </a:rPr>
                        <m:t>4</m:t>
                      </m:r>
                    </m:oMath>
                  </m:oMathPara>
                </a14:m>
                <a:endParaRPr lang="en-US" sz="4800">
                  <a:solidFill>
                    <a:srgbClr val="000000"/>
                  </a:solidFill>
                  <a:latin typeface="+mj-lt"/>
                </a:endParaRPr>
              </a:p>
            </p:txBody>
          </p:sp>
        </mc:Choice>
        <mc:Fallback xmlns="">
          <p:sp>
            <p:nvSpPr>
              <p:cNvPr id="7" name="TextBox 6">
                <a:extLst>
                  <a:ext uri="{FF2B5EF4-FFF2-40B4-BE49-F238E27FC236}">
                    <a16:creationId xmlns:a16="http://schemas.microsoft.com/office/drawing/2014/main" id="{3A8C64A4-F3BC-F687-513A-6BCF3FE7F530}"/>
                  </a:ext>
                </a:extLst>
              </p:cNvPr>
              <p:cNvSpPr txBox="1">
                <a:spLocks noRot="1" noChangeAspect="1" noMove="1" noResize="1" noEditPoints="1" noAdjustHandles="1" noChangeArrowheads="1" noChangeShapeType="1" noTextEdit="1"/>
              </p:cNvSpPr>
              <p:nvPr/>
            </p:nvSpPr>
            <p:spPr>
              <a:xfrm>
                <a:off x="5225575" y="1107593"/>
                <a:ext cx="708859" cy="12772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221170-4DB7-95FB-FB28-96A0F7F9A490}"/>
                  </a:ext>
                </a:extLst>
              </p:cNvPr>
              <p:cNvSpPr txBox="1"/>
              <p:nvPr/>
            </p:nvSpPr>
            <p:spPr>
              <a:xfrm>
                <a:off x="5657076" y="3245455"/>
                <a:ext cx="708859" cy="127727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1" smtClean="0">
                          <a:latin typeface="Cambria Math" panose="02040503050406030204" pitchFamily="18" charset="0"/>
                        </a:rPr>
                        <m:t>1</m:t>
                      </m:r>
                    </m:oMath>
                  </m:oMathPara>
                </a14:m>
                <a:endParaRPr lang="en-US" sz="4800">
                  <a:solidFill>
                    <a:srgbClr val="000000"/>
                  </a:solidFill>
                  <a:latin typeface="+mj-lt"/>
                </a:endParaRPr>
              </a:p>
            </p:txBody>
          </p:sp>
        </mc:Choice>
        <mc:Fallback xmlns="">
          <p:sp>
            <p:nvSpPr>
              <p:cNvPr id="8" name="TextBox 7">
                <a:extLst>
                  <a:ext uri="{FF2B5EF4-FFF2-40B4-BE49-F238E27FC236}">
                    <a16:creationId xmlns:a16="http://schemas.microsoft.com/office/drawing/2014/main" id="{7C221170-4DB7-95FB-FB28-96A0F7F9A490}"/>
                  </a:ext>
                </a:extLst>
              </p:cNvPr>
              <p:cNvSpPr txBox="1">
                <a:spLocks noRot="1" noChangeAspect="1" noMove="1" noResize="1" noEditPoints="1" noAdjustHandles="1" noChangeArrowheads="1" noChangeShapeType="1" noTextEdit="1"/>
              </p:cNvSpPr>
              <p:nvPr/>
            </p:nvSpPr>
            <p:spPr>
              <a:xfrm>
                <a:off x="5657076" y="3245455"/>
                <a:ext cx="708859" cy="12772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7E6553-F559-A9B1-BE51-B319CF847285}"/>
                  </a:ext>
                </a:extLst>
              </p:cNvPr>
              <p:cNvSpPr txBox="1"/>
              <p:nvPr/>
            </p:nvSpPr>
            <p:spPr>
              <a:xfrm>
                <a:off x="6315444" y="1492803"/>
                <a:ext cx="1422760"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smtClean="0">
                          <a:latin typeface="Cambria Math" panose="02040503050406030204" pitchFamily="18" charset="0"/>
                        </a:rPr>
                        <m:t>=</m:t>
                      </m:r>
                      <m:f>
                        <m:fPr>
                          <m:ctrlPr>
                            <a:rPr lang="en-US" sz="4800" b="1" i="1" smtClean="0">
                              <a:solidFill>
                                <a:srgbClr val="FF0000"/>
                              </a:solidFill>
                              <a:latin typeface="Cambria Math" panose="02040503050406030204" pitchFamily="18" charset="0"/>
                            </a:rPr>
                          </m:ctrlPr>
                        </m:fPr>
                        <m:num>
                          <m:r>
                            <a:rPr lang="en-US" sz="4800" b="1" i="1" smtClean="0">
                              <a:solidFill>
                                <a:srgbClr val="FF0000"/>
                              </a:solidFill>
                              <a:latin typeface="Cambria Math" panose="02040503050406030204" pitchFamily="18" charset="0"/>
                            </a:rPr>
                            <m:t>𝟒</m:t>
                          </m:r>
                        </m:num>
                        <m:den>
                          <m:r>
                            <a:rPr lang="en-US" sz="4800" b="1" i="1" smtClean="0">
                              <a:solidFill>
                                <a:srgbClr val="FF0000"/>
                              </a:solidFill>
                              <a:latin typeface="Cambria Math" panose="02040503050406030204" pitchFamily="18" charset="0"/>
                            </a:rPr>
                            <m:t>𝟓</m:t>
                          </m:r>
                        </m:den>
                      </m:f>
                    </m:oMath>
                  </m:oMathPara>
                </a14:m>
                <a:endParaRPr lang="en-US" sz="4800" b="1">
                  <a:solidFill>
                    <a:srgbClr val="000000"/>
                  </a:solidFill>
                  <a:latin typeface="+mj-lt"/>
                </a:endParaRPr>
              </a:p>
            </p:txBody>
          </p:sp>
        </mc:Choice>
        <mc:Fallback xmlns="">
          <p:sp>
            <p:nvSpPr>
              <p:cNvPr id="10" name="TextBox 9">
                <a:extLst>
                  <a:ext uri="{FF2B5EF4-FFF2-40B4-BE49-F238E27FC236}">
                    <a16:creationId xmlns:a16="http://schemas.microsoft.com/office/drawing/2014/main" id="{A87E6553-F559-A9B1-BE51-B319CF847285}"/>
                  </a:ext>
                </a:extLst>
              </p:cNvPr>
              <p:cNvSpPr txBox="1">
                <a:spLocks noRot="1" noChangeAspect="1" noMove="1" noResize="1" noEditPoints="1" noAdjustHandles="1" noChangeArrowheads="1" noChangeShapeType="1" noTextEdit="1"/>
              </p:cNvSpPr>
              <p:nvPr/>
            </p:nvSpPr>
            <p:spPr>
              <a:xfrm>
                <a:off x="6315444" y="1492803"/>
                <a:ext cx="1422760" cy="225080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22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4" y="652856"/>
            <a:ext cx="11136487"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2. Rút gọn rồi tính giá trị của biểu thức.</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92F1BB-9CE5-0EFD-0123-4F4497038E2A}"/>
                  </a:ext>
                </a:extLst>
              </p:cNvPr>
              <p:cNvSpPr txBox="1"/>
              <p:nvPr/>
            </p:nvSpPr>
            <p:spPr>
              <a:xfrm>
                <a:off x="1375145" y="1226255"/>
                <a:ext cx="3858006"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a</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25</m:t>
                          </m:r>
                        </m:num>
                        <m:den>
                          <m:r>
                            <a:rPr lang="en-US" sz="4800" b="0" i="0" smtClean="0">
                              <a:solidFill>
                                <a:srgbClr val="000000"/>
                              </a:solidFill>
                              <a:latin typeface="Cambria Math" panose="02040503050406030204" pitchFamily="18" charset="0"/>
                            </a:rPr>
                            <m:t>60</m:t>
                          </m:r>
                        </m:den>
                      </m:f>
                      <m:r>
                        <a:rPr lang="en-US" sz="4800" b="0" i="1" smtClean="0">
                          <a:solidFill>
                            <a:srgbClr val="000000"/>
                          </a:solidFill>
                          <a:latin typeface="Cambria Math" panose="02040503050406030204" pitchFamily="18" charset="0"/>
                        </a:rPr>
                        <m:t>+</m:t>
                      </m:r>
                      <m:r>
                        <a:rPr lang="en-US" sz="4800" b="0" i="0" smtClean="0">
                          <a:solidFill>
                            <a:srgbClr val="000000"/>
                          </a:solidFill>
                          <a:latin typeface="Cambria Math" panose="02040503050406030204" pitchFamily="18" charset="0"/>
                        </a:rPr>
                        <m:t>6 </m:t>
                      </m:r>
                      <m:r>
                        <m:rPr>
                          <m:sty m:val="p"/>
                        </m:rPr>
                        <a:rPr lang="en-US" sz="4800" b="0" i="0" smtClean="0">
                          <a:solidFill>
                            <a:srgbClr val="000000"/>
                          </a:solidFill>
                          <a:latin typeface="Cambria Math" panose="02040503050406030204" pitchFamily="18" charset="0"/>
                        </a:rPr>
                        <m:t>x</m:t>
                      </m:r>
                      <m:f>
                        <m:fPr>
                          <m:ctrlPr>
                            <a:rPr lang="en-US" sz="4800" i="1">
                              <a:latin typeface="Cambria Math" panose="02040503050406030204" pitchFamily="18" charset="0"/>
                            </a:rPr>
                          </m:ctrlPr>
                        </m:fPr>
                        <m:num>
                          <m:r>
                            <a:rPr lang="en-US" sz="4800" b="0" i="0" smtClean="0">
                              <a:latin typeface="Cambria Math" panose="02040503050406030204" pitchFamily="18" charset="0"/>
                            </a:rPr>
                            <m:t>1</m:t>
                          </m:r>
                        </m:num>
                        <m:den>
                          <m:r>
                            <a:rPr lang="en-US" sz="4800" b="0" i="0" smtClean="0">
                              <a:latin typeface="Cambria Math" panose="02040503050406030204" pitchFamily="18" charset="0"/>
                            </a:rPr>
                            <m:t>8</m:t>
                          </m:r>
                        </m:den>
                      </m:f>
                    </m:oMath>
                  </m:oMathPara>
                </a14:m>
                <a:endParaRPr lang="en-US" sz="4800">
                  <a:solidFill>
                    <a:srgbClr val="000000"/>
                  </a:solidFill>
                  <a:latin typeface="+mj-lt"/>
                </a:endParaRPr>
              </a:p>
            </p:txBody>
          </p:sp>
        </mc:Choice>
        <mc:Fallback xmlns="">
          <p:sp>
            <p:nvSpPr>
              <p:cNvPr id="2" name="TextBox 1">
                <a:extLst>
                  <a:ext uri="{FF2B5EF4-FFF2-40B4-BE49-F238E27FC236}">
                    <a16:creationId xmlns:a16="http://schemas.microsoft.com/office/drawing/2014/main" id="{6592F1BB-9CE5-0EFD-0123-4F4497038E2A}"/>
                  </a:ext>
                </a:extLst>
              </p:cNvPr>
              <p:cNvSpPr txBox="1">
                <a:spLocks noRot="1" noChangeAspect="1" noMove="1" noResize="1" noEditPoints="1" noAdjustHandles="1" noChangeArrowheads="1" noChangeShapeType="1" noTextEdit="1"/>
              </p:cNvSpPr>
              <p:nvPr/>
            </p:nvSpPr>
            <p:spPr>
              <a:xfrm>
                <a:off x="1375145" y="1226255"/>
                <a:ext cx="3858006" cy="2273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85E73E-864A-28CA-1328-BE54142FCBC2}"/>
                  </a:ext>
                </a:extLst>
              </p:cNvPr>
              <p:cNvSpPr txBox="1"/>
              <p:nvPr/>
            </p:nvSpPr>
            <p:spPr>
              <a:xfrm>
                <a:off x="5066310" y="1248889"/>
                <a:ext cx="2991982"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12</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6</m:t>
                          </m:r>
                        </m:num>
                        <m:den>
                          <m:r>
                            <a:rPr lang="en-US" sz="4800" b="0" i="0" smtClean="0">
                              <a:solidFill>
                                <a:srgbClr val="000000"/>
                              </a:solidFill>
                              <a:latin typeface="Cambria Math" panose="02040503050406030204" pitchFamily="18" charset="0"/>
                            </a:rPr>
                            <m:t>8</m:t>
                          </m:r>
                        </m:den>
                      </m:f>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5585E73E-864A-28CA-1328-BE54142FCBC2}"/>
                  </a:ext>
                </a:extLst>
              </p:cNvPr>
              <p:cNvSpPr txBox="1">
                <a:spLocks noRot="1" noChangeAspect="1" noMove="1" noResize="1" noEditPoints="1" noAdjustHandles="1" noChangeArrowheads="1" noChangeShapeType="1" noTextEdit="1"/>
              </p:cNvSpPr>
              <p:nvPr/>
            </p:nvSpPr>
            <p:spPr>
              <a:xfrm>
                <a:off x="5066310" y="1248889"/>
                <a:ext cx="2991982" cy="2273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412A5A-5995-33DD-4326-A5AA79899F1A}"/>
                  </a:ext>
                </a:extLst>
              </p:cNvPr>
              <p:cNvSpPr txBox="1"/>
              <p:nvPr/>
            </p:nvSpPr>
            <p:spPr>
              <a:xfrm>
                <a:off x="8023818" y="3144964"/>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14</m:t>
                          </m:r>
                        </m:num>
                        <m:den>
                          <m:r>
                            <a:rPr lang="en-US" sz="4800" b="0" i="0" smtClean="0">
                              <a:solidFill>
                                <a:srgbClr val="000000"/>
                              </a:solidFill>
                              <a:latin typeface="Cambria Math" panose="02040503050406030204" pitchFamily="18" charset="0"/>
                            </a:rPr>
                            <m:t>12</m:t>
                          </m:r>
                        </m:den>
                      </m:f>
                    </m:oMath>
                  </m:oMathPara>
                </a14:m>
                <a:endParaRPr lang="en-US" sz="4800">
                  <a:solidFill>
                    <a:srgbClr val="000000"/>
                  </a:solidFill>
                  <a:latin typeface="+mj-lt"/>
                </a:endParaRPr>
              </a:p>
            </p:txBody>
          </p:sp>
        </mc:Choice>
        <mc:Fallback xmlns="">
          <p:sp>
            <p:nvSpPr>
              <p:cNvPr id="6" name="TextBox 5">
                <a:extLst>
                  <a:ext uri="{FF2B5EF4-FFF2-40B4-BE49-F238E27FC236}">
                    <a16:creationId xmlns:a16="http://schemas.microsoft.com/office/drawing/2014/main" id="{0C412A5A-5995-33DD-4326-A5AA79899F1A}"/>
                  </a:ext>
                </a:extLst>
              </p:cNvPr>
              <p:cNvSpPr txBox="1">
                <a:spLocks noRot="1" noChangeAspect="1" noMove="1" noResize="1" noEditPoints="1" noAdjustHandles="1" noChangeArrowheads="1" noChangeShapeType="1" noTextEdit="1"/>
              </p:cNvSpPr>
              <p:nvPr/>
            </p:nvSpPr>
            <p:spPr>
              <a:xfrm>
                <a:off x="8023818" y="3144964"/>
                <a:ext cx="1860475" cy="22508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6F56C3-4B02-2CB9-DF60-16C6742980ED}"/>
                  </a:ext>
                </a:extLst>
              </p:cNvPr>
              <p:cNvSpPr txBox="1"/>
              <p:nvPr/>
            </p:nvSpPr>
            <p:spPr>
              <a:xfrm>
                <a:off x="7626630" y="1226255"/>
                <a:ext cx="2991982"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12</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3</m:t>
                          </m:r>
                        </m:num>
                        <m:den>
                          <m:r>
                            <a:rPr lang="en-US" sz="4800" b="0" i="0" smtClean="0">
                              <a:solidFill>
                                <a:srgbClr val="000000"/>
                              </a:solidFill>
                              <a:latin typeface="Cambria Math" panose="02040503050406030204" pitchFamily="18" charset="0"/>
                            </a:rPr>
                            <m:t>4</m:t>
                          </m:r>
                        </m:den>
                      </m:f>
                    </m:oMath>
                  </m:oMathPara>
                </a14:m>
                <a:endParaRPr lang="en-US" sz="4800">
                  <a:solidFill>
                    <a:srgbClr val="000000"/>
                  </a:solidFill>
                  <a:latin typeface="+mj-lt"/>
                </a:endParaRPr>
              </a:p>
            </p:txBody>
          </p:sp>
        </mc:Choice>
        <mc:Fallback xmlns="">
          <p:sp>
            <p:nvSpPr>
              <p:cNvPr id="11" name="TextBox 10">
                <a:extLst>
                  <a:ext uri="{FF2B5EF4-FFF2-40B4-BE49-F238E27FC236}">
                    <a16:creationId xmlns:a16="http://schemas.microsoft.com/office/drawing/2014/main" id="{3B6F56C3-4B02-2CB9-DF60-16C6742980ED}"/>
                  </a:ext>
                </a:extLst>
              </p:cNvPr>
              <p:cNvSpPr txBox="1">
                <a:spLocks noRot="1" noChangeAspect="1" noMove="1" noResize="1" noEditPoints="1" noAdjustHandles="1" noChangeArrowheads="1" noChangeShapeType="1" noTextEdit="1"/>
              </p:cNvSpPr>
              <p:nvPr/>
            </p:nvSpPr>
            <p:spPr>
              <a:xfrm>
                <a:off x="7626630" y="1226255"/>
                <a:ext cx="2991982" cy="2273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5E47F63-E6EF-C497-6F69-FEEAB67CD694}"/>
                  </a:ext>
                </a:extLst>
              </p:cNvPr>
              <p:cNvSpPr txBox="1"/>
              <p:nvPr/>
            </p:nvSpPr>
            <p:spPr>
              <a:xfrm>
                <a:off x="5066310" y="3122330"/>
                <a:ext cx="2991982"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12</m:t>
                          </m:r>
                        </m:den>
                      </m:f>
                      <m:r>
                        <a:rPr lang="en-US" sz="4800" b="0" i="1" smtClean="0">
                          <a:solidFill>
                            <a:srgbClr val="000000"/>
                          </a:solidFill>
                          <a:latin typeface="Cambria Math" panose="02040503050406030204" pitchFamily="18" charset="0"/>
                        </a:rPr>
                        <m:t>+</m:t>
                      </m:r>
                      <m:f>
                        <m:fPr>
                          <m:ctrlPr>
                            <a:rPr lang="en-US" sz="4800" i="1">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9</m:t>
                          </m:r>
                        </m:num>
                        <m:den>
                          <m:r>
                            <a:rPr lang="en-US" sz="4800" b="0" i="0" smtClean="0">
                              <a:solidFill>
                                <a:srgbClr val="000000"/>
                              </a:solidFill>
                              <a:latin typeface="Cambria Math" panose="02040503050406030204" pitchFamily="18" charset="0"/>
                            </a:rPr>
                            <m:t>12</m:t>
                          </m:r>
                        </m:den>
                      </m:f>
                    </m:oMath>
                  </m:oMathPara>
                </a14:m>
                <a:endParaRPr lang="en-US" sz="4800">
                  <a:solidFill>
                    <a:srgbClr val="000000"/>
                  </a:solidFill>
                  <a:latin typeface="+mj-lt"/>
                </a:endParaRPr>
              </a:p>
            </p:txBody>
          </p:sp>
        </mc:Choice>
        <mc:Fallback xmlns="">
          <p:sp>
            <p:nvSpPr>
              <p:cNvPr id="12" name="TextBox 11">
                <a:extLst>
                  <a:ext uri="{FF2B5EF4-FFF2-40B4-BE49-F238E27FC236}">
                    <a16:creationId xmlns:a16="http://schemas.microsoft.com/office/drawing/2014/main" id="{35E47F63-E6EF-C497-6F69-FEEAB67CD694}"/>
                  </a:ext>
                </a:extLst>
              </p:cNvPr>
              <p:cNvSpPr txBox="1">
                <a:spLocks noRot="1" noChangeAspect="1" noMove="1" noResize="1" noEditPoints="1" noAdjustHandles="1" noChangeArrowheads="1" noChangeShapeType="1" noTextEdit="1"/>
              </p:cNvSpPr>
              <p:nvPr/>
            </p:nvSpPr>
            <p:spPr>
              <a:xfrm>
                <a:off x="5066310" y="3122330"/>
                <a:ext cx="2991982" cy="22734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62CF06-4E78-E489-5751-4DC129D9644B}"/>
                  </a:ext>
                </a:extLst>
              </p:cNvPr>
              <p:cNvSpPr txBox="1"/>
              <p:nvPr/>
            </p:nvSpPr>
            <p:spPr>
              <a:xfrm>
                <a:off x="9519809" y="3122330"/>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b="1" i="1" smtClean="0">
                              <a:solidFill>
                                <a:srgbClr val="C00000"/>
                              </a:solidFill>
                              <a:latin typeface="Cambria Math" panose="02040503050406030204" pitchFamily="18" charset="0"/>
                            </a:rPr>
                          </m:ctrlPr>
                        </m:fPr>
                        <m:num>
                          <m:r>
                            <a:rPr lang="en-US" sz="4800" b="1" i="0" smtClean="0">
                              <a:solidFill>
                                <a:srgbClr val="C00000"/>
                              </a:solidFill>
                              <a:latin typeface="Cambria Math" panose="02040503050406030204" pitchFamily="18" charset="0"/>
                            </a:rPr>
                            <m:t>𝟕</m:t>
                          </m:r>
                        </m:num>
                        <m:den>
                          <m:r>
                            <a:rPr lang="en-US" sz="4800" b="1" i="0" smtClean="0">
                              <a:solidFill>
                                <a:srgbClr val="C00000"/>
                              </a:solidFill>
                              <a:latin typeface="Cambria Math" panose="02040503050406030204" pitchFamily="18" charset="0"/>
                            </a:rPr>
                            <m:t>𝟔</m:t>
                          </m:r>
                        </m:den>
                      </m:f>
                    </m:oMath>
                  </m:oMathPara>
                </a14:m>
                <a:endParaRPr lang="en-US" sz="4800" b="1">
                  <a:solidFill>
                    <a:srgbClr val="000000"/>
                  </a:solidFill>
                  <a:latin typeface="+mj-lt"/>
                </a:endParaRPr>
              </a:p>
            </p:txBody>
          </p:sp>
        </mc:Choice>
        <mc:Fallback xmlns="">
          <p:sp>
            <p:nvSpPr>
              <p:cNvPr id="13" name="TextBox 12">
                <a:extLst>
                  <a:ext uri="{FF2B5EF4-FFF2-40B4-BE49-F238E27FC236}">
                    <a16:creationId xmlns:a16="http://schemas.microsoft.com/office/drawing/2014/main" id="{D262CF06-4E78-E489-5751-4DC129D9644B}"/>
                  </a:ext>
                </a:extLst>
              </p:cNvPr>
              <p:cNvSpPr txBox="1">
                <a:spLocks noRot="1" noChangeAspect="1" noMove="1" noResize="1" noEditPoints="1" noAdjustHandles="1" noChangeArrowheads="1" noChangeShapeType="1" noTextEdit="1"/>
              </p:cNvSpPr>
              <p:nvPr/>
            </p:nvSpPr>
            <p:spPr>
              <a:xfrm>
                <a:off x="9519809" y="3122330"/>
                <a:ext cx="1860475" cy="2250809"/>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50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40984" y="652856"/>
            <a:ext cx="11136487" cy="707886"/>
          </a:xfrm>
          <a:prstGeom prst="rect">
            <a:avLst/>
          </a:prstGeom>
          <a:noFill/>
        </p:spPr>
        <p:txBody>
          <a:bodyPr wrap="square" rtlCol="0">
            <a:spAutoFit/>
          </a:bodyPr>
          <a:lstStyle/>
          <a:p>
            <a:pPr lvl="2" algn="just"/>
            <a:r>
              <a:rPr lang="en-US" sz="4000" b="1">
                <a:latin typeface="+mj-lt"/>
                <a:ea typeface="Cambria Math" panose="02040503050406030204" pitchFamily="18" charset="0"/>
              </a:rPr>
              <a:t>2. Rút gọn rồi tính giá trị của biểu thức.</a:t>
            </a:r>
            <a:endParaRPr lang="vi-VN" sz="4000" b="1">
              <a:latin typeface="+mj-lt"/>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92F1BB-9CE5-0EFD-0123-4F4497038E2A}"/>
                  </a:ext>
                </a:extLst>
              </p:cNvPr>
              <p:cNvSpPr txBox="1"/>
              <p:nvPr/>
            </p:nvSpPr>
            <p:spPr>
              <a:xfrm>
                <a:off x="1375144" y="1226255"/>
                <a:ext cx="4425485"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4800" b="0" i="0" smtClean="0">
                          <a:solidFill>
                            <a:srgbClr val="000000"/>
                          </a:solidFill>
                          <a:latin typeface="Cambria Math" panose="02040503050406030204" pitchFamily="18" charset="0"/>
                        </a:rPr>
                        <m:t>b</m:t>
                      </m:r>
                      <m:r>
                        <a:rPr lang="en-US" sz="4800" b="0" i="0" smtClean="0">
                          <a:solidFill>
                            <a:srgbClr val="000000"/>
                          </a:solidFill>
                          <a:latin typeface="Cambria Math" panose="02040503050406030204" pitchFamily="18" charset="0"/>
                        </a:rPr>
                        <m:t>) </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15</m:t>
                          </m:r>
                        </m:num>
                        <m:den>
                          <m:r>
                            <a:rPr lang="en-US" sz="4800" b="0" i="0" smtClean="0">
                              <a:solidFill>
                                <a:srgbClr val="000000"/>
                              </a:solidFill>
                              <a:latin typeface="Cambria Math" panose="02040503050406030204" pitchFamily="18" charset="0"/>
                            </a:rPr>
                            <m:t>9</m:t>
                          </m:r>
                        </m:den>
                      </m:f>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(6 :</m:t>
                      </m:r>
                      <m:f>
                        <m:fPr>
                          <m:ctrlPr>
                            <a:rPr lang="en-US" sz="4800" i="1">
                              <a:latin typeface="Cambria Math" panose="02040503050406030204" pitchFamily="18" charset="0"/>
                            </a:rPr>
                          </m:ctrlPr>
                        </m:fPr>
                        <m:num>
                          <m:r>
                            <a:rPr lang="en-US" sz="4800" b="0" i="0" smtClean="0">
                              <a:latin typeface="Cambria Math" panose="02040503050406030204" pitchFamily="18" charset="0"/>
                            </a:rPr>
                            <m:t>30</m:t>
                          </m:r>
                        </m:num>
                        <m:den>
                          <m:r>
                            <a:rPr lang="en-US" sz="4800" b="0" i="0" smtClean="0">
                              <a:latin typeface="Cambria Math" panose="02040503050406030204" pitchFamily="18" charset="0"/>
                            </a:rPr>
                            <m:t>9</m:t>
                          </m:r>
                        </m:den>
                      </m:f>
                      <m:r>
                        <a:rPr lang="en-US" sz="4800" b="0" i="1" smtClean="0">
                          <a:latin typeface="Cambria Math" panose="02040503050406030204" pitchFamily="18" charset="0"/>
                        </a:rPr>
                        <m:t>)</m:t>
                      </m:r>
                    </m:oMath>
                  </m:oMathPara>
                </a14:m>
                <a:endParaRPr lang="en-US" sz="4800">
                  <a:solidFill>
                    <a:srgbClr val="000000"/>
                  </a:solidFill>
                  <a:latin typeface="+mj-lt"/>
                </a:endParaRPr>
              </a:p>
            </p:txBody>
          </p:sp>
        </mc:Choice>
        <mc:Fallback xmlns="">
          <p:sp>
            <p:nvSpPr>
              <p:cNvPr id="2" name="TextBox 1">
                <a:extLst>
                  <a:ext uri="{FF2B5EF4-FFF2-40B4-BE49-F238E27FC236}">
                    <a16:creationId xmlns:a16="http://schemas.microsoft.com/office/drawing/2014/main" id="{6592F1BB-9CE5-0EFD-0123-4F4497038E2A}"/>
                  </a:ext>
                </a:extLst>
              </p:cNvPr>
              <p:cNvSpPr txBox="1">
                <a:spLocks noRot="1" noChangeAspect="1" noMove="1" noResize="1" noEditPoints="1" noAdjustHandles="1" noChangeArrowheads="1" noChangeShapeType="1" noTextEdit="1"/>
              </p:cNvSpPr>
              <p:nvPr/>
            </p:nvSpPr>
            <p:spPr>
              <a:xfrm>
                <a:off x="1375144" y="1226255"/>
                <a:ext cx="4425485" cy="2273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85E73E-864A-28CA-1328-BE54142FCBC2}"/>
                  </a:ext>
                </a:extLst>
              </p:cNvPr>
              <p:cNvSpPr txBox="1"/>
              <p:nvPr/>
            </p:nvSpPr>
            <p:spPr>
              <a:xfrm>
                <a:off x="5497971" y="1226255"/>
                <a:ext cx="4420796"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m:t>
                          </m:r>
                        </m:num>
                        <m:den>
                          <m:r>
                            <a:rPr lang="en-US" sz="4800" b="0" i="0" smtClean="0">
                              <a:solidFill>
                                <a:srgbClr val="000000"/>
                              </a:solidFill>
                              <a:latin typeface="Cambria Math" panose="02040503050406030204" pitchFamily="18" charset="0"/>
                            </a:rPr>
                            <m:t>3</m:t>
                          </m:r>
                        </m:den>
                      </m:f>
                      <m:r>
                        <a:rPr lang="en-US" sz="4800">
                          <a:latin typeface="Cambria Math" panose="02040503050406030204" pitchFamily="18" charset="0"/>
                        </a:rPr>
                        <m:t> </m:t>
                      </m:r>
                      <m:r>
                        <m:rPr>
                          <m:sty m:val="p"/>
                        </m:rPr>
                        <a:rPr lang="en-US" sz="4800">
                          <a:latin typeface="Cambria Math" panose="02040503050406030204" pitchFamily="18" charset="0"/>
                        </a:rPr>
                        <m:t>x</m:t>
                      </m:r>
                      <m:r>
                        <a:rPr lang="en-US" sz="4800" b="0" i="0" smtClean="0">
                          <a:latin typeface="Cambria Math" panose="02040503050406030204" pitchFamily="18" charset="0"/>
                        </a:rPr>
                        <m:t> </m:t>
                      </m:r>
                      <m:r>
                        <a:rPr lang="en-US" sz="4800">
                          <a:latin typeface="Cambria Math" panose="02040503050406030204" pitchFamily="18" charset="0"/>
                        </a:rPr>
                        <m:t>6 </m:t>
                      </m:r>
                      <m:r>
                        <m:rPr>
                          <m:sty m:val="p"/>
                        </m:rPr>
                        <a:rPr lang="en-US" sz="4800" b="0" i="0" smtClean="0">
                          <a:latin typeface="Cambria Math" panose="02040503050406030204" pitchFamily="18" charset="0"/>
                        </a:rPr>
                        <m:t>x</m:t>
                      </m:r>
                      <m:r>
                        <a:rPr lang="en-US" sz="4800" b="0" i="0" smtClean="0">
                          <a:latin typeface="Cambria Math" panose="02040503050406030204" pitchFamily="18" charset="0"/>
                        </a:rPr>
                        <m:t> </m:t>
                      </m:r>
                      <m:f>
                        <m:fPr>
                          <m:ctrlPr>
                            <a:rPr lang="en-US" sz="4800" i="1">
                              <a:latin typeface="Cambria Math" panose="02040503050406030204" pitchFamily="18" charset="0"/>
                            </a:rPr>
                          </m:ctrlPr>
                        </m:fPr>
                        <m:num>
                          <m:r>
                            <a:rPr lang="en-US" sz="4800">
                              <a:latin typeface="Cambria Math" panose="02040503050406030204" pitchFamily="18" charset="0"/>
                            </a:rPr>
                            <m:t>3</m:t>
                          </m:r>
                        </m:num>
                        <m:den>
                          <m:r>
                            <a:rPr lang="en-US" sz="4800" b="0" i="0" smtClean="0">
                              <a:latin typeface="Cambria Math" panose="02040503050406030204" pitchFamily="18" charset="0"/>
                            </a:rPr>
                            <m:t>10</m:t>
                          </m:r>
                        </m:den>
                      </m:f>
                    </m:oMath>
                  </m:oMathPara>
                </a14:m>
                <a:endParaRPr lang="en-US" sz="4800">
                  <a:solidFill>
                    <a:srgbClr val="000000"/>
                  </a:solidFill>
                  <a:latin typeface="+mj-lt"/>
                </a:endParaRPr>
              </a:p>
            </p:txBody>
          </p:sp>
        </mc:Choice>
        <mc:Fallback xmlns="">
          <p:sp>
            <p:nvSpPr>
              <p:cNvPr id="4" name="TextBox 3">
                <a:extLst>
                  <a:ext uri="{FF2B5EF4-FFF2-40B4-BE49-F238E27FC236}">
                    <a16:creationId xmlns:a16="http://schemas.microsoft.com/office/drawing/2014/main" id="{5585E73E-864A-28CA-1328-BE54142FCBC2}"/>
                  </a:ext>
                </a:extLst>
              </p:cNvPr>
              <p:cNvSpPr txBox="1">
                <a:spLocks noRot="1" noChangeAspect="1" noMove="1" noResize="1" noEditPoints="1" noAdjustHandles="1" noChangeArrowheads="1" noChangeShapeType="1" noTextEdit="1"/>
              </p:cNvSpPr>
              <p:nvPr/>
            </p:nvSpPr>
            <p:spPr>
              <a:xfrm>
                <a:off x="5497971" y="1226255"/>
                <a:ext cx="4420796" cy="2273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949D79-A375-FE4E-3800-7BEE80BAD07F}"/>
                  </a:ext>
                </a:extLst>
              </p:cNvPr>
              <p:cNvSpPr txBox="1"/>
              <p:nvPr/>
            </p:nvSpPr>
            <p:spPr>
              <a:xfrm>
                <a:off x="5497971" y="2936375"/>
                <a:ext cx="4420796" cy="227344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i="1" smtClean="0">
                              <a:solidFill>
                                <a:srgbClr val="000000"/>
                              </a:solidFill>
                              <a:latin typeface="Cambria Math" panose="02040503050406030204" pitchFamily="18" charset="0"/>
                            </a:rPr>
                          </m:ctrlPr>
                        </m:fPr>
                        <m:num>
                          <m:r>
                            <a:rPr lang="en-US" sz="4800" b="0" i="0" smtClean="0">
                              <a:solidFill>
                                <a:srgbClr val="000000"/>
                              </a:solidFill>
                              <a:latin typeface="Cambria Math" panose="02040503050406030204" pitchFamily="18" charset="0"/>
                            </a:rPr>
                            <m:t>5 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6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3</m:t>
                          </m:r>
                        </m:num>
                        <m:den>
                          <m:r>
                            <a:rPr lang="en-US" sz="4800" b="0" i="0" smtClean="0">
                              <a:solidFill>
                                <a:srgbClr val="000000"/>
                              </a:solidFill>
                              <a:latin typeface="Cambria Math" panose="02040503050406030204" pitchFamily="18" charset="0"/>
                            </a:rPr>
                            <m:t>3 </m:t>
                          </m:r>
                          <m:r>
                            <m:rPr>
                              <m:sty m:val="p"/>
                            </m:rPr>
                            <a:rPr lang="en-US" sz="4800" b="0" i="0" smtClean="0">
                              <a:solidFill>
                                <a:srgbClr val="000000"/>
                              </a:solidFill>
                              <a:latin typeface="Cambria Math" panose="02040503050406030204" pitchFamily="18" charset="0"/>
                            </a:rPr>
                            <m:t>x</m:t>
                          </m:r>
                          <m:r>
                            <a:rPr lang="en-US" sz="4800" b="0" i="0" smtClean="0">
                              <a:solidFill>
                                <a:srgbClr val="000000"/>
                              </a:solidFill>
                              <a:latin typeface="Cambria Math" panose="02040503050406030204" pitchFamily="18" charset="0"/>
                            </a:rPr>
                            <m:t> 10</m:t>
                          </m:r>
                        </m:den>
                      </m:f>
                    </m:oMath>
                  </m:oMathPara>
                </a14:m>
                <a:endParaRPr lang="en-US" sz="4800">
                  <a:solidFill>
                    <a:srgbClr val="000000"/>
                  </a:solidFill>
                  <a:latin typeface="+mj-lt"/>
                </a:endParaRPr>
              </a:p>
            </p:txBody>
          </p:sp>
        </mc:Choice>
        <mc:Fallback xmlns="">
          <p:sp>
            <p:nvSpPr>
              <p:cNvPr id="5" name="TextBox 4">
                <a:extLst>
                  <a:ext uri="{FF2B5EF4-FFF2-40B4-BE49-F238E27FC236}">
                    <a16:creationId xmlns:a16="http://schemas.microsoft.com/office/drawing/2014/main" id="{8F949D79-A375-FE4E-3800-7BEE80BAD07F}"/>
                  </a:ext>
                </a:extLst>
              </p:cNvPr>
              <p:cNvSpPr txBox="1">
                <a:spLocks noRot="1" noChangeAspect="1" noMove="1" noResize="1" noEditPoints="1" noAdjustHandles="1" noChangeArrowheads="1" noChangeShapeType="1" noTextEdit="1"/>
              </p:cNvSpPr>
              <p:nvPr/>
            </p:nvSpPr>
            <p:spPr>
              <a:xfrm>
                <a:off x="5497971" y="2936375"/>
                <a:ext cx="4420796" cy="2273443"/>
              </a:xfrm>
              <a:prstGeom prst="rect">
                <a:avLst/>
              </a:prstGeom>
              <a:blipFill>
                <a:blip r:embed="rId6"/>
                <a:stretch>
                  <a:fillRect/>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CC6BFF96-73A7-7BE0-8DE8-D35582F6A5B8}"/>
              </a:ext>
            </a:extLst>
          </p:cNvPr>
          <p:cNvCxnSpPr/>
          <p:nvPr/>
        </p:nvCxnSpPr>
        <p:spPr>
          <a:xfrm>
            <a:off x="6032027" y="3499698"/>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74A64B-E4A7-9AE9-0BEB-5E353BA8EC80}"/>
              </a:ext>
            </a:extLst>
          </p:cNvPr>
          <p:cNvCxnSpPr/>
          <p:nvPr/>
        </p:nvCxnSpPr>
        <p:spPr>
          <a:xfrm>
            <a:off x="7452337" y="4362099"/>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75F7CD3-1147-675D-F090-FF8717421CDD}"/>
                  </a:ext>
                </a:extLst>
              </p:cNvPr>
              <p:cNvSpPr txBox="1"/>
              <p:nvPr/>
            </p:nvSpPr>
            <p:spPr>
              <a:xfrm>
                <a:off x="5652352" y="2768033"/>
                <a:ext cx="708859" cy="127727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1" smtClean="0">
                          <a:latin typeface="Cambria Math" panose="02040503050406030204" pitchFamily="18" charset="0"/>
                        </a:rPr>
                        <m:t>1</m:t>
                      </m:r>
                    </m:oMath>
                  </m:oMathPara>
                </a14:m>
                <a:endParaRPr lang="en-US" sz="4800">
                  <a:solidFill>
                    <a:srgbClr val="000000"/>
                  </a:solidFill>
                  <a:latin typeface="+mj-lt"/>
                </a:endParaRPr>
              </a:p>
            </p:txBody>
          </p:sp>
        </mc:Choice>
        <mc:Fallback xmlns="">
          <p:sp>
            <p:nvSpPr>
              <p:cNvPr id="9" name="TextBox 8">
                <a:extLst>
                  <a:ext uri="{FF2B5EF4-FFF2-40B4-BE49-F238E27FC236}">
                    <a16:creationId xmlns:a16="http://schemas.microsoft.com/office/drawing/2014/main" id="{875F7CD3-1147-675D-F090-FF8717421CDD}"/>
                  </a:ext>
                </a:extLst>
              </p:cNvPr>
              <p:cNvSpPr txBox="1">
                <a:spLocks noRot="1" noChangeAspect="1" noMove="1" noResize="1" noEditPoints="1" noAdjustHandles="1" noChangeArrowheads="1" noChangeShapeType="1" noTextEdit="1"/>
              </p:cNvSpPr>
              <p:nvPr/>
            </p:nvSpPr>
            <p:spPr>
              <a:xfrm>
                <a:off x="5652352" y="2768033"/>
                <a:ext cx="708859" cy="12772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FE0B66-59A2-4EA9-F0EC-42B5577B4FE1}"/>
                  </a:ext>
                </a:extLst>
              </p:cNvPr>
              <p:cNvSpPr txBox="1"/>
              <p:nvPr/>
            </p:nvSpPr>
            <p:spPr>
              <a:xfrm>
                <a:off x="7781521" y="4665857"/>
                <a:ext cx="708859" cy="127727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1" smtClean="0">
                          <a:latin typeface="Cambria Math" panose="02040503050406030204" pitchFamily="18" charset="0"/>
                        </a:rPr>
                        <m:t>2</m:t>
                      </m:r>
                    </m:oMath>
                  </m:oMathPara>
                </a14:m>
                <a:endParaRPr lang="en-US" sz="4800">
                  <a:solidFill>
                    <a:srgbClr val="000000"/>
                  </a:solidFill>
                  <a:latin typeface="+mj-lt"/>
                </a:endParaRPr>
              </a:p>
            </p:txBody>
          </p:sp>
        </mc:Choice>
        <mc:Fallback xmlns="">
          <p:sp>
            <p:nvSpPr>
              <p:cNvPr id="10" name="TextBox 9">
                <a:extLst>
                  <a:ext uri="{FF2B5EF4-FFF2-40B4-BE49-F238E27FC236}">
                    <a16:creationId xmlns:a16="http://schemas.microsoft.com/office/drawing/2014/main" id="{43FE0B66-59A2-4EA9-F0EC-42B5577B4FE1}"/>
                  </a:ext>
                </a:extLst>
              </p:cNvPr>
              <p:cNvSpPr txBox="1">
                <a:spLocks noRot="1" noChangeAspect="1" noMove="1" noResize="1" noEditPoints="1" noAdjustHandles="1" noChangeArrowheads="1" noChangeShapeType="1" noTextEdit="1"/>
              </p:cNvSpPr>
              <p:nvPr/>
            </p:nvSpPr>
            <p:spPr>
              <a:xfrm>
                <a:off x="7781521" y="4665857"/>
                <a:ext cx="708859" cy="1277273"/>
              </a:xfrm>
              <a:prstGeom prst="rect">
                <a:avLst/>
              </a:prstGeom>
              <a:blipFill>
                <a:blip r:embed="rId8"/>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5DAE0875-9D11-FE92-DD10-FB7CE7406E57}"/>
              </a:ext>
            </a:extLst>
          </p:cNvPr>
          <p:cNvCxnSpPr/>
          <p:nvPr/>
        </p:nvCxnSpPr>
        <p:spPr>
          <a:xfrm>
            <a:off x="7840941" y="3432085"/>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363D49-163C-2C0E-FA97-76202CC243C0}"/>
              </a:ext>
            </a:extLst>
          </p:cNvPr>
          <p:cNvCxnSpPr/>
          <p:nvPr/>
        </p:nvCxnSpPr>
        <p:spPr>
          <a:xfrm>
            <a:off x="6300193" y="4253954"/>
            <a:ext cx="658368" cy="65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10CF5B2-489E-3631-2E56-06176134472A}"/>
                  </a:ext>
                </a:extLst>
              </p:cNvPr>
              <p:cNvSpPr txBox="1"/>
              <p:nvPr/>
            </p:nvSpPr>
            <p:spPr>
              <a:xfrm>
                <a:off x="8438291" y="2965048"/>
                <a:ext cx="1860475" cy="2250809"/>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f>
                        <m:fPr>
                          <m:ctrlPr>
                            <a:rPr lang="en-US" sz="4800" b="1" i="1" smtClean="0">
                              <a:solidFill>
                                <a:srgbClr val="C00000"/>
                              </a:solidFill>
                              <a:latin typeface="Cambria Math" panose="02040503050406030204" pitchFamily="18" charset="0"/>
                            </a:rPr>
                          </m:ctrlPr>
                        </m:fPr>
                        <m:num>
                          <m:r>
                            <a:rPr lang="en-US" sz="4800" b="1" i="0" smtClean="0">
                              <a:solidFill>
                                <a:srgbClr val="C00000"/>
                              </a:solidFill>
                              <a:latin typeface="Cambria Math" panose="02040503050406030204" pitchFamily="18" charset="0"/>
                            </a:rPr>
                            <m:t>𝟔</m:t>
                          </m:r>
                        </m:num>
                        <m:den>
                          <m:r>
                            <a:rPr lang="en-US" sz="4800" b="1" i="0" smtClean="0">
                              <a:solidFill>
                                <a:srgbClr val="C00000"/>
                              </a:solidFill>
                              <a:latin typeface="Cambria Math" panose="02040503050406030204" pitchFamily="18" charset="0"/>
                            </a:rPr>
                            <m:t>𝟐</m:t>
                          </m:r>
                        </m:den>
                      </m:f>
                    </m:oMath>
                  </m:oMathPara>
                </a14:m>
                <a:endParaRPr lang="en-US" sz="4800" b="1">
                  <a:solidFill>
                    <a:srgbClr val="000000"/>
                  </a:solidFill>
                  <a:latin typeface="+mj-lt"/>
                </a:endParaRPr>
              </a:p>
            </p:txBody>
          </p:sp>
        </mc:Choice>
        <mc:Fallback xmlns="">
          <p:sp>
            <p:nvSpPr>
              <p:cNvPr id="16" name="TextBox 15">
                <a:extLst>
                  <a:ext uri="{FF2B5EF4-FFF2-40B4-BE49-F238E27FC236}">
                    <a16:creationId xmlns:a16="http://schemas.microsoft.com/office/drawing/2014/main" id="{F10CF5B2-489E-3631-2E56-06176134472A}"/>
                  </a:ext>
                </a:extLst>
              </p:cNvPr>
              <p:cNvSpPr txBox="1">
                <a:spLocks noRot="1" noChangeAspect="1" noMove="1" noResize="1" noEditPoints="1" noAdjustHandles="1" noChangeArrowheads="1" noChangeShapeType="1" noTextEdit="1"/>
              </p:cNvSpPr>
              <p:nvPr/>
            </p:nvSpPr>
            <p:spPr>
              <a:xfrm>
                <a:off x="8438291" y="2965048"/>
                <a:ext cx="1860475" cy="225080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5D92CB9-8A49-F68A-BA16-175656D34943}"/>
                  </a:ext>
                </a:extLst>
              </p:cNvPr>
              <p:cNvSpPr txBox="1"/>
              <p:nvPr/>
            </p:nvSpPr>
            <p:spPr>
              <a:xfrm>
                <a:off x="9632084" y="3615317"/>
                <a:ext cx="1860475" cy="1277273"/>
              </a:xfrm>
              <a:prstGeom prst="rect">
                <a:avLst/>
              </a:prstGeom>
              <a:noFill/>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4800" b="0" i="0" smtClean="0">
                          <a:solidFill>
                            <a:srgbClr val="000000"/>
                          </a:solidFill>
                          <a:latin typeface="Cambria Math" panose="02040503050406030204" pitchFamily="18" charset="0"/>
                        </a:rPr>
                        <m:t>=</m:t>
                      </m:r>
                      <m:r>
                        <a:rPr lang="en-US" sz="4800" b="1" i="1" smtClean="0">
                          <a:solidFill>
                            <a:srgbClr val="C00000"/>
                          </a:solidFill>
                          <a:latin typeface="Cambria Math" panose="02040503050406030204" pitchFamily="18" charset="0"/>
                        </a:rPr>
                        <m:t>𝟑</m:t>
                      </m:r>
                    </m:oMath>
                  </m:oMathPara>
                </a14:m>
                <a:endParaRPr lang="en-US" sz="4800" b="1">
                  <a:solidFill>
                    <a:srgbClr val="000000"/>
                  </a:solidFill>
                  <a:latin typeface="+mj-lt"/>
                </a:endParaRPr>
              </a:p>
            </p:txBody>
          </p:sp>
        </mc:Choice>
        <mc:Fallback xmlns="">
          <p:sp>
            <p:nvSpPr>
              <p:cNvPr id="17" name="TextBox 16">
                <a:extLst>
                  <a:ext uri="{FF2B5EF4-FFF2-40B4-BE49-F238E27FC236}">
                    <a16:creationId xmlns:a16="http://schemas.microsoft.com/office/drawing/2014/main" id="{F5D92CB9-8A49-F68A-BA16-175656D34943}"/>
                  </a:ext>
                </a:extLst>
              </p:cNvPr>
              <p:cNvSpPr txBox="1">
                <a:spLocks noRot="1" noChangeAspect="1" noMove="1" noResize="1" noEditPoints="1" noAdjustHandles="1" noChangeArrowheads="1" noChangeShapeType="1" noTextEdit="1"/>
              </p:cNvSpPr>
              <p:nvPr/>
            </p:nvSpPr>
            <p:spPr>
              <a:xfrm>
                <a:off x="9632084" y="3615317"/>
                <a:ext cx="1860475" cy="127727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310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1D8BF678-4BE9-41DA-B993-D3780FA1E261}:375"/>
</p:tagLst>
</file>

<file path=ppt/theme/theme1.xml><?xml version="1.0" encoding="utf-8"?>
<a:theme xmlns:a="http://schemas.openxmlformats.org/drawingml/2006/main" name="Colors and Descriptions of Objects - Spanish - Foreign Language - 4th Grade by Slidesgo">
  <a:themeElements>
    <a:clrScheme name="Simple Light">
      <a:dk1>
        <a:srgbClr val="333333"/>
      </a:dk1>
      <a:lt1>
        <a:srgbClr val="FFFCEF"/>
      </a:lt1>
      <a:dk2>
        <a:srgbClr val="2E5EC9"/>
      </a:dk2>
      <a:lt2>
        <a:srgbClr val="FF5D50"/>
      </a:lt2>
      <a:accent1>
        <a:srgbClr val="FED351"/>
      </a:accent1>
      <a:accent2>
        <a:srgbClr val="19CEA2"/>
      </a:accent2>
      <a:accent3>
        <a:srgbClr val="FF7468"/>
      </a:accent3>
      <a:accent4>
        <a:srgbClr val="FF9BBB"/>
      </a:accent4>
      <a:accent5>
        <a:srgbClr val="0C7AE8"/>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6872</TotalTime>
  <Words>431</Words>
  <Application>Microsoft Office PowerPoint</Application>
  <PresentationFormat>Custom</PresentationFormat>
  <Paragraphs>107</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Cambria Math</vt:lpstr>
      <vt:lpstr>DM Sans</vt:lpstr>
      <vt:lpstr>Paytone One</vt:lpstr>
      <vt:lpstr>Times New Roman</vt:lpstr>
      <vt:lpstr>Wingdings</vt:lpstr>
      <vt:lpstr>华康少女文字W5(P)</vt:lpstr>
      <vt:lpstr>Colors and Descriptions of Objects - Spanish - Foreign Language - 4th Grade by Slidesgo</vt:lpstr>
      <vt:lpstr>Office 主题</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dc:creator>ADMIN</dc:creator>
  <cp:lastModifiedBy>STD_DELL</cp:lastModifiedBy>
  <cp:revision>604</cp:revision>
  <dcterms:modified xsi:type="dcterms:W3CDTF">2025-05-12T08:44:10Z</dcterms:modified>
</cp:coreProperties>
</file>