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2" r:id="rId1"/>
    <p:sldMasterId id="2147483751" r:id="rId2"/>
  </p:sldMasterIdLst>
  <p:notesMasterIdLst>
    <p:notesMasterId r:id="rId14"/>
  </p:notesMasterIdLst>
  <p:sldIdLst>
    <p:sldId id="847" r:id="rId3"/>
    <p:sldId id="1108" r:id="rId4"/>
    <p:sldId id="1028" r:id="rId5"/>
    <p:sldId id="1059" r:id="rId6"/>
    <p:sldId id="1106" r:id="rId7"/>
    <p:sldId id="1101" r:id="rId8"/>
    <p:sldId id="1107" r:id="rId9"/>
    <p:sldId id="1080" r:id="rId10"/>
    <p:sldId id="1097" r:id="rId11"/>
    <p:sldId id="1098" r:id="rId12"/>
    <p:sldId id="1073" r:id="rId13"/>
  </p:sldIdLst>
  <p:sldSz cx="12161838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CEF"/>
    <a:srgbClr val="FFFFFF"/>
    <a:srgbClr val="F1EFE8"/>
    <a:srgbClr val="FED43E"/>
    <a:srgbClr val="EEECE5"/>
    <a:srgbClr val="FFFF99"/>
    <a:srgbClr val="F8E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21" autoAdjust="0"/>
  </p:normalViewPr>
  <p:slideViewPr>
    <p:cSldViewPr snapToGrid="0">
      <p:cViewPr varScale="1">
        <p:scale>
          <a:sx n="68" d="100"/>
          <a:sy n="68" d="100"/>
        </p:scale>
        <p:origin x="116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4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20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BD4E7-7B34-46A3-8632-218B51A52F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5019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641163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1853579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gọi 1 HD bất kì tl. Nếu HS đó tl đúng, HS đó sẽ được nhận 1 món quà và gọi 1 bạn bất kì tl ý tiếp theo. Cứ tiếp tục cho tới khi hết</a:t>
            </a:r>
          </a:p>
        </p:txBody>
      </p:sp>
    </p:spTree>
    <p:extLst>
      <p:ext uri="{BB962C8B-B14F-4D97-AF65-F5344CB8AC3E}">
        <p14:creationId xmlns:p14="http://schemas.microsoft.com/office/powerpoint/2010/main" val="3510680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2122895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31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77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2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4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13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305" name="Google Shape;305;p13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13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3" name="Google Shape;333;p13"/>
          <p:cNvSpPr txBox="1">
            <a:spLocks noGrp="1"/>
          </p:cNvSpPr>
          <p:nvPr>
            <p:ph type="title"/>
          </p:nvPr>
        </p:nvSpPr>
        <p:spPr>
          <a:xfrm>
            <a:off x="957625" y="721212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3"/>
          <p:cNvSpPr txBox="1">
            <a:spLocks noGrp="1"/>
          </p:cNvSpPr>
          <p:nvPr>
            <p:ph type="subTitle" idx="1"/>
          </p:nvPr>
        </p:nvSpPr>
        <p:spPr>
          <a:xfrm>
            <a:off x="957625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subTitle" idx="2"/>
          </p:nvPr>
        </p:nvSpPr>
        <p:spPr>
          <a:xfrm>
            <a:off x="4547753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subTitle" idx="3"/>
          </p:nvPr>
        </p:nvSpPr>
        <p:spPr>
          <a:xfrm>
            <a:off x="957625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subTitle" idx="4"/>
          </p:nvPr>
        </p:nvSpPr>
        <p:spPr>
          <a:xfrm>
            <a:off x="4547753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5"/>
          </p:nvPr>
        </p:nvSpPr>
        <p:spPr>
          <a:xfrm>
            <a:off x="8137883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6"/>
          </p:nvPr>
        </p:nvSpPr>
        <p:spPr>
          <a:xfrm>
            <a:off x="8137883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 idx="7" hasCustomPrompt="1"/>
          </p:nvPr>
        </p:nvSpPr>
        <p:spPr>
          <a:xfrm>
            <a:off x="2002234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8" hasCustomPrompt="1"/>
          </p:nvPr>
        </p:nvSpPr>
        <p:spPr>
          <a:xfrm>
            <a:off x="2002234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idx="9" hasCustomPrompt="1"/>
          </p:nvPr>
        </p:nvSpPr>
        <p:spPr>
          <a:xfrm>
            <a:off x="5592362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 idx="13" hasCustomPrompt="1"/>
          </p:nvPr>
        </p:nvSpPr>
        <p:spPr>
          <a:xfrm>
            <a:off x="5592358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14" hasCustomPrompt="1"/>
          </p:nvPr>
        </p:nvSpPr>
        <p:spPr>
          <a:xfrm>
            <a:off x="9182492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title" idx="15" hasCustomPrompt="1"/>
          </p:nvPr>
        </p:nvSpPr>
        <p:spPr>
          <a:xfrm>
            <a:off x="9182492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16"/>
          </p:nvPr>
        </p:nvSpPr>
        <p:spPr>
          <a:xfrm>
            <a:off x="957625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17"/>
          </p:nvPr>
        </p:nvSpPr>
        <p:spPr>
          <a:xfrm>
            <a:off x="4547753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8"/>
          </p:nvPr>
        </p:nvSpPr>
        <p:spPr>
          <a:xfrm>
            <a:off x="8137883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9"/>
          </p:nvPr>
        </p:nvSpPr>
        <p:spPr>
          <a:xfrm>
            <a:off x="957625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subTitle" idx="20"/>
          </p:nvPr>
        </p:nvSpPr>
        <p:spPr>
          <a:xfrm>
            <a:off x="4547753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21"/>
          </p:nvPr>
        </p:nvSpPr>
        <p:spPr>
          <a:xfrm>
            <a:off x="8137883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944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5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2025/5/12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2025/5/12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8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2025/5/12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1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2025/5/12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4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2025/5/12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1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2025/5/12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4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2025/5/12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2025/5/12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2025/5/12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0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14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354" name="Google Shape;354;p14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81" name="Google Shape;381;p14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82" name="Google Shape;382;p14"/>
          <p:cNvSpPr txBox="1">
            <a:spLocks noGrp="1"/>
          </p:cNvSpPr>
          <p:nvPr>
            <p:ph type="title"/>
          </p:nvPr>
        </p:nvSpPr>
        <p:spPr>
          <a:xfrm>
            <a:off x="957625" y="722271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925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F3CD71A-8AFA-457E-9CDB-42ECCDB38F41}" type="slidenum">
              <a:rPr kumimoji="0" 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10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4"/>
        </a:solidFill>
        <a:effectLst/>
      </p:bgPr>
    </p:bg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4" name="Google Shape;764;p26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765" name="Google Shape;765;p26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" name="Google Shape;771;p26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" name="Google Shape;772;p26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92" name="Google Shape;792;p26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93" name="Google Shape;793;p26"/>
          <p:cNvSpPr txBox="1">
            <a:spLocks noGrp="1"/>
          </p:cNvSpPr>
          <p:nvPr>
            <p:ph type="subTitle" idx="1"/>
          </p:nvPr>
        </p:nvSpPr>
        <p:spPr>
          <a:xfrm>
            <a:off x="955811" y="4093593"/>
            <a:ext cx="4972867" cy="13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26"/>
          <p:cNvSpPr txBox="1">
            <a:spLocks noGrp="1"/>
          </p:cNvSpPr>
          <p:nvPr>
            <p:ph type="subTitle" idx="2"/>
          </p:nvPr>
        </p:nvSpPr>
        <p:spPr>
          <a:xfrm>
            <a:off x="955811" y="3540697"/>
            <a:ext cx="4972867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95" name="Google Shape;795;p26"/>
          <p:cNvSpPr txBox="1">
            <a:spLocks noGrp="1"/>
          </p:cNvSpPr>
          <p:nvPr>
            <p:ph type="title"/>
          </p:nvPr>
        </p:nvSpPr>
        <p:spPr>
          <a:xfrm>
            <a:off x="957625" y="722936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26"/>
          <p:cNvSpPr txBox="1">
            <a:spLocks noGrp="1"/>
          </p:cNvSpPr>
          <p:nvPr>
            <p:ph type="subTitle" idx="3"/>
          </p:nvPr>
        </p:nvSpPr>
        <p:spPr>
          <a:xfrm>
            <a:off x="6233160" y="4093593"/>
            <a:ext cx="4972867" cy="13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26"/>
          <p:cNvSpPr txBox="1">
            <a:spLocks noGrp="1"/>
          </p:cNvSpPr>
          <p:nvPr>
            <p:ph type="subTitle" idx="4"/>
          </p:nvPr>
        </p:nvSpPr>
        <p:spPr>
          <a:xfrm>
            <a:off x="6233160" y="3540697"/>
            <a:ext cx="4972867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78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oogle Shape;1090;p35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1091" name="Google Shape;1091;p35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5" name="Google Shape;1115;p35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6" name="Google Shape;1116;p35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18" name="Google Shape;1118;p35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48785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0" name="Google Shape;1150;p37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1151" name="Google Shape;1151;p37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2" name="Google Shape;1152;p37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3" name="Google Shape;1153;p37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6" name="Google Shape;1156;p37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7" name="Google Shape;1157;p37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8" name="Google Shape;1158;p37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9" name="Google Shape;1159;p37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78" name="Google Shape;1178;p37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36290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1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1_Section title and 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9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9"/>
          <p:cNvGrpSpPr/>
          <p:nvPr/>
        </p:nvGrpSpPr>
        <p:grpSpPr>
          <a:xfrm>
            <a:off x="-1603872" y="-431035"/>
            <a:ext cx="15580842" cy="3262800"/>
            <a:chOff x="-1205887" y="-323276"/>
            <a:chExt cx="11714612" cy="2447100"/>
          </a:xfrm>
        </p:grpSpPr>
        <p:pic>
          <p:nvPicPr>
            <p:cNvPr id="78" name="Google Shape;78;p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1205887" y="-262075"/>
              <a:ext cx="2046525" cy="1986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9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>
              <a:off x="8187875" y="-323276"/>
              <a:ext cx="2320850" cy="2447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Google Shape;80;p9"/>
          <p:cNvGrpSpPr/>
          <p:nvPr/>
        </p:nvGrpSpPr>
        <p:grpSpPr>
          <a:xfrm>
            <a:off x="-398670" y="719329"/>
            <a:ext cx="13117504" cy="6508992"/>
            <a:chOff x="-299745" y="539497"/>
            <a:chExt cx="9862527" cy="4881744"/>
          </a:xfrm>
        </p:grpSpPr>
        <p:pic>
          <p:nvPicPr>
            <p:cNvPr id="81" name="Google Shape;81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73350" y="4604003"/>
              <a:ext cx="2397239" cy="817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37777">
              <a:off x="-148628" y="630740"/>
              <a:ext cx="786594" cy="1136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829378">
              <a:off x="8571380" y="989180"/>
              <a:ext cx="844028" cy="133595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9331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8464" y="9467"/>
            <a:ext cx="12546750" cy="6848535"/>
            <a:chOff x="-51475" y="7100"/>
            <a:chExt cx="9433400" cy="5136401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/>
            </a:blip>
            <a:srcRect l="31982" b="40726"/>
            <a:stretch/>
          </p:blipFill>
          <p:spPr>
            <a:xfrm>
              <a:off x="3195541" y="1723525"/>
              <a:ext cx="5939174" cy="3419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 rotWithShape="1">
            <a:blip r:embed="rId3">
              <a:alphaModFix/>
            </a:blip>
            <a:srcRect t="-3820" r="21935"/>
            <a:stretch/>
          </p:blipFill>
          <p:spPr>
            <a:xfrm flipH="1">
              <a:off x="0" y="7100"/>
              <a:ext cx="2509350" cy="2336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"/>
            <p:cNvPicPr preferRelativeResize="0"/>
            <p:nvPr/>
          </p:nvPicPr>
          <p:blipFill rotWithShape="1">
            <a:blip r:embed="rId4">
              <a:alphaModFix/>
            </a:blip>
            <a:srcRect l="19620" b="21795"/>
            <a:stretch/>
          </p:blipFill>
          <p:spPr>
            <a:xfrm>
              <a:off x="-51475" y="2706900"/>
              <a:ext cx="4113014" cy="2436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7883350" y="2468950"/>
              <a:ext cx="1498575" cy="826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409757" y="1448133"/>
            <a:ext cx="7342191" cy="32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768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933491" y="4492033"/>
            <a:ext cx="6879738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114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9488" r="156" b="52440"/>
          <a:stretch>
            <a:fillRect/>
          </a:stretch>
        </p:blipFill>
        <p:spPr bwMode="auto">
          <a:xfrm>
            <a:off x="0" y="3429000"/>
            <a:ext cx="12161838" cy="34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2" b="-1"/>
          <a:stretch>
            <a:fillRect/>
          </a:stretch>
        </p:blipFill>
        <p:spPr bwMode="auto">
          <a:xfrm>
            <a:off x="0" y="-9126"/>
            <a:ext cx="12161838" cy="35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9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21212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ytone One"/>
              <a:buNone/>
              <a:defRPr sz="35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693CCB-405D-7DB8-C4D4-7D3174486EC2}"/>
              </a:ext>
            </a:extLst>
          </p:cNvPr>
          <p:cNvSpPr txBox="1"/>
          <p:nvPr userDrawn="1"/>
        </p:nvSpPr>
        <p:spPr>
          <a:xfrm>
            <a:off x="1297858" y="8021242"/>
            <a:ext cx="956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32738540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1" r:id="rId3"/>
    <p:sldLayoutId id="2147483744" r:id="rId4"/>
    <p:sldLayoutId id="2147483746" r:id="rId5"/>
    <p:sldLayoutId id="2147483748" r:id="rId6"/>
    <p:sldLayoutId id="2147483749" r:id="rId7"/>
    <p:sldLayoutId id="214748375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2025/5/12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151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5" Type="http://schemas.openxmlformats.org/officeDocument/2006/relationships/image" Target="../media/image17.gif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audio" Target="../media/audio2.wav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28"/>
          <p:cNvSpPr txBox="1">
            <a:spLocks noGrp="1"/>
          </p:cNvSpPr>
          <p:nvPr>
            <p:ph type="ctrTitle" idx="4294967295"/>
          </p:nvPr>
        </p:nvSpPr>
        <p:spPr>
          <a:xfrm>
            <a:off x="4698569" y="1273836"/>
            <a:ext cx="6496050" cy="2551113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11500" b="1">
                <a:solidFill>
                  <a:srgbClr val="000000"/>
                </a:solidFill>
                <a:latin typeface="+mj-lt"/>
              </a:rPr>
              <a:t>TOÁN 4</a:t>
            </a:r>
            <a:endParaRPr sz="80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23" name="Google Shape;923;p28"/>
          <p:cNvSpPr/>
          <p:nvPr/>
        </p:nvSpPr>
        <p:spPr>
          <a:xfrm>
            <a:off x="6742477" y="5194622"/>
            <a:ext cx="2389370" cy="38671"/>
          </a:xfrm>
          <a:custGeom>
            <a:avLst/>
            <a:gdLst/>
            <a:ahLst/>
            <a:cxnLst/>
            <a:rect l="l" t="t" r="r" b="b"/>
            <a:pathLst>
              <a:path w="42842" h="592" fill="none" extrusionOk="0">
                <a:moveTo>
                  <a:pt x="1" y="1"/>
                </a:moveTo>
                <a:cubicBezTo>
                  <a:pt x="1346" y="1"/>
                  <a:pt x="1346" y="591"/>
                  <a:pt x="2679" y="591"/>
                </a:cubicBezTo>
                <a:cubicBezTo>
                  <a:pt x="4013" y="591"/>
                  <a:pt x="4013" y="1"/>
                  <a:pt x="5357" y="1"/>
                </a:cubicBezTo>
                <a:cubicBezTo>
                  <a:pt x="6691" y="1"/>
                  <a:pt x="6691" y="591"/>
                  <a:pt x="8036" y="591"/>
                </a:cubicBezTo>
                <a:cubicBezTo>
                  <a:pt x="9369" y="591"/>
                  <a:pt x="9369" y="1"/>
                  <a:pt x="10713" y="1"/>
                </a:cubicBezTo>
                <a:cubicBezTo>
                  <a:pt x="12047" y="1"/>
                  <a:pt x="12047" y="591"/>
                  <a:pt x="13392" y="591"/>
                </a:cubicBezTo>
                <a:cubicBezTo>
                  <a:pt x="14726" y="591"/>
                  <a:pt x="14726" y="1"/>
                  <a:pt x="16070" y="1"/>
                </a:cubicBezTo>
                <a:cubicBezTo>
                  <a:pt x="17403" y="1"/>
                  <a:pt x="17403" y="591"/>
                  <a:pt x="18737" y="591"/>
                </a:cubicBezTo>
                <a:cubicBezTo>
                  <a:pt x="20082" y="591"/>
                  <a:pt x="20082" y="1"/>
                  <a:pt x="21416" y="1"/>
                </a:cubicBezTo>
                <a:cubicBezTo>
                  <a:pt x="22760" y="1"/>
                  <a:pt x="22760" y="591"/>
                  <a:pt x="24093" y="591"/>
                </a:cubicBezTo>
                <a:cubicBezTo>
                  <a:pt x="25438" y="591"/>
                  <a:pt x="25438" y="1"/>
                  <a:pt x="26772" y="1"/>
                </a:cubicBezTo>
                <a:cubicBezTo>
                  <a:pt x="28116" y="1"/>
                  <a:pt x="28116" y="591"/>
                  <a:pt x="29450" y="591"/>
                </a:cubicBezTo>
                <a:cubicBezTo>
                  <a:pt x="30795" y="591"/>
                  <a:pt x="30795" y="1"/>
                  <a:pt x="32128" y="1"/>
                </a:cubicBezTo>
                <a:cubicBezTo>
                  <a:pt x="33462" y="1"/>
                  <a:pt x="33462" y="591"/>
                  <a:pt x="34806" y="591"/>
                </a:cubicBezTo>
                <a:cubicBezTo>
                  <a:pt x="36140" y="591"/>
                  <a:pt x="36140" y="1"/>
                  <a:pt x="37485" y="1"/>
                </a:cubicBezTo>
                <a:cubicBezTo>
                  <a:pt x="38818" y="1"/>
                  <a:pt x="38818" y="591"/>
                  <a:pt x="40163" y="591"/>
                </a:cubicBezTo>
                <a:cubicBezTo>
                  <a:pt x="41496" y="591"/>
                  <a:pt x="41496" y="1"/>
                  <a:pt x="42841" y="1"/>
                </a:cubicBezTo>
              </a:path>
            </a:pathLst>
          </a:custGeom>
          <a:solidFill>
            <a:schemeClr val="dk2"/>
          </a:solidFill>
          <a:ln w="19050" cap="rnd" cmpd="sng">
            <a:solidFill>
              <a:schemeClr val="dk1"/>
            </a:solidFill>
            <a:prstDash val="solid"/>
            <a:miter lim="874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924" name="Google Shape;924;p28"/>
          <p:cNvGrpSpPr/>
          <p:nvPr/>
        </p:nvGrpSpPr>
        <p:grpSpPr>
          <a:xfrm>
            <a:off x="684025" y="1157817"/>
            <a:ext cx="1118275" cy="1075462"/>
            <a:chOff x="514291" y="864138"/>
            <a:chExt cx="840786" cy="808597"/>
          </a:xfrm>
        </p:grpSpPr>
        <p:grpSp>
          <p:nvGrpSpPr>
            <p:cNvPr id="925" name="Google Shape;925;p28"/>
            <p:cNvGrpSpPr/>
            <p:nvPr/>
          </p:nvGrpSpPr>
          <p:grpSpPr>
            <a:xfrm>
              <a:off x="1100437" y="938672"/>
              <a:ext cx="254640" cy="256879"/>
              <a:chOff x="5050500" y="-177700"/>
              <a:chExt cx="517350" cy="521900"/>
            </a:xfrm>
          </p:grpSpPr>
          <p:sp>
            <p:nvSpPr>
              <p:cNvPr id="926" name="Google Shape;926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7" name="Google Shape;927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8" name="Google Shape;928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9" name="Google Shape;929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0" name="Google Shape;930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1" name="Google Shape;931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2" name="Google Shape;932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3" name="Google Shape;933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4" name="Google Shape;934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5" name="Google Shape;935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6" name="Google Shape;936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937" name="Google Shape;937;p28"/>
            <p:cNvGrpSpPr/>
            <p:nvPr/>
          </p:nvGrpSpPr>
          <p:grpSpPr>
            <a:xfrm>
              <a:off x="514291" y="864138"/>
              <a:ext cx="406362" cy="405940"/>
              <a:chOff x="2777825" y="203300"/>
              <a:chExt cx="600950" cy="600325"/>
            </a:xfrm>
          </p:grpSpPr>
          <p:sp>
            <p:nvSpPr>
              <p:cNvPr id="938" name="Google Shape;938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39" name="Google Shape;939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940" name="Google Shape;940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1" name="Google Shape;941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2" name="Google Shape;942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3" name="Google Shape;943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4" name="Google Shape;944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5" name="Google Shape;945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6" name="Google Shape;946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7" name="Google Shape;947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8" name="Google Shape;948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9" name="Google Shape;949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0" name="Google Shape;950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1" name="Google Shape;951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2" name="Google Shape;952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3" name="Google Shape;953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4" name="Google Shape;954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5" name="Google Shape;955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6" name="Google Shape;956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957" name="Google Shape;957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58" name="Google Shape;958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959" name="Google Shape;959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0" name="Google Shape;960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1" name="Google Shape;961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2" name="Google Shape;962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3" name="Google Shape;963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4" name="Google Shape;964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5" name="Google Shape;965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6" name="Google Shape;966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7" name="Google Shape;967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8" name="Google Shape;968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9" name="Google Shape;969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0" name="Google Shape;970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1" name="Google Shape;971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2" name="Google Shape;972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3" name="Google Shape;973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4" name="Google Shape;974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5" name="Google Shape;975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976" name="Google Shape;976;p28"/>
            <p:cNvGrpSpPr/>
            <p:nvPr/>
          </p:nvGrpSpPr>
          <p:grpSpPr>
            <a:xfrm>
              <a:off x="590148" y="1415856"/>
              <a:ext cx="254640" cy="256879"/>
              <a:chOff x="5050500" y="-177700"/>
              <a:chExt cx="517350" cy="521900"/>
            </a:xfrm>
          </p:grpSpPr>
          <p:sp>
            <p:nvSpPr>
              <p:cNvPr id="977" name="Google Shape;977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88" name="Google Shape;988;p28"/>
          <p:cNvGrpSpPr/>
          <p:nvPr/>
        </p:nvGrpSpPr>
        <p:grpSpPr>
          <a:xfrm>
            <a:off x="3469916" y="4698221"/>
            <a:ext cx="1118275" cy="1075462"/>
            <a:chOff x="2608891" y="3526026"/>
            <a:chExt cx="840786" cy="808597"/>
          </a:xfrm>
        </p:grpSpPr>
        <p:grpSp>
          <p:nvGrpSpPr>
            <p:cNvPr id="989" name="Google Shape;989;p28"/>
            <p:cNvGrpSpPr/>
            <p:nvPr/>
          </p:nvGrpSpPr>
          <p:grpSpPr>
            <a:xfrm rot="10800000">
              <a:off x="2608891" y="4003210"/>
              <a:ext cx="254640" cy="256879"/>
              <a:chOff x="5050500" y="-177700"/>
              <a:chExt cx="517350" cy="521900"/>
            </a:xfrm>
          </p:grpSpPr>
          <p:sp>
            <p:nvSpPr>
              <p:cNvPr id="990" name="Google Shape;990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3" name="Google Shape;993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4" name="Google Shape;994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5" name="Google Shape;995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6" name="Google Shape;996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7" name="Google Shape;997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8" name="Google Shape;998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9" name="Google Shape;999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0" name="Google Shape;1000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1001" name="Google Shape;1001;p28"/>
            <p:cNvGrpSpPr/>
            <p:nvPr/>
          </p:nvGrpSpPr>
          <p:grpSpPr>
            <a:xfrm rot="10800000">
              <a:off x="3043314" y="3928683"/>
              <a:ext cx="406362" cy="405940"/>
              <a:chOff x="2777825" y="203300"/>
              <a:chExt cx="600950" cy="600325"/>
            </a:xfrm>
          </p:grpSpPr>
          <p:sp>
            <p:nvSpPr>
              <p:cNvPr id="1002" name="Google Shape;1002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03" name="Google Shape;1003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1004" name="Google Shape;1004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5" name="Google Shape;1005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6" name="Google Shape;1006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7" name="Google Shape;1007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8" name="Google Shape;1008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9" name="Google Shape;1009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0" name="Google Shape;1010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1" name="Google Shape;1011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2" name="Google Shape;1012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3" name="Google Shape;1013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4" name="Google Shape;1014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5" name="Google Shape;1015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6" name="Google Shape;1016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7" name="Google Shape;1017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8" name="Google Shape;1018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9" name="Google Shape;1019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0" name="Google Shape;1020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1021" name="Google Shape;1021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22" name="Google Shape;1022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1023" name="Google Shape;1023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4" name="Google Shape;1024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5" name="Google Shape;1025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6" name="Google Shape;1026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7" name="Google Shape;1027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8" name="Google Shape;1028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9" name="Google Shape;1029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0" name="Google Shape;1030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1" name="Google Shape;1031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2" name="Google Shape;1032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3" name="Google Shape;1033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4" name="Google Shape;1034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5" name="Google Shape;1035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6" name="Google Shape;1036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7" name="Google Shape;1037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8" name="Google Shape;1038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9" name="Google Shape;1039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1040" name="Google Shape;1040;p28"/>
            <p:cNvGrpSpPr/>
            <p:nvPr/>
          </p:nvGrpSpPr>
          <p:grpSpPr>
            <a:xfrm rot="10800000">
              <a:off x="3119179" y="3526026"/>
              <a:ext cx="254640" cy="256879"/>
              <a:chOff x="5050500" y="-177700"/>
              <a:chExt cx="517350" cy="521900"/>
            </a:xfrm>
          </p:grpSpPr>
          <p:sp>
            <p:nvSpPr>
              <p:cNvPr id="1041" name="Google Shape;1041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6" name="Google Shape;1046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7" name="Google Shape;1047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8" name="Google Shape;1048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9" name="Google Shape;1049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0" name="Google Shape;1050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1" name="Google Shape;1051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3ACB742-3640-D3C3-6AC6-752E512A06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6" b="156"/>
          <a:stretch/>
        </p:blipFill>
        <p:spPr>
          <a:xfrm>
            <a:off x="6105150" y="3429000"/>
            <a:ext cx="3668299" cy="1784957"/>
          </a:xfrm>
          <a:prstGeom prst="rect">
            <a:avLst/>
          </a:prstGeom>
        </p:spPr>
      </p:pic>
      <p:pic>
        <p:nvPicPr>
          <p:cNvPr id="4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73CA36C-A66E-DE50-A21B-666419900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5482242" y="72253"/>
            <a:ext cx="1561590" cy="14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542A80-64B3-6BF4-A9EC-6330FEB21E14}"/>
              </a:ext>
            </a:extLst>
          </p:cNvPr>
          <p:cNvGrpSpPr/>
          <p:nvPr/>
        </p:nvGrpSpPr>
        <p:grpSpPr>
          <a:xfrm>
            <a:off x="1168200" y="1818162"/>
            <a:ext cx="3480496" cy="4045432"/>
            <a:chOff x="859431" y="1486020"/>
            <a:chExt cx="3480496" cy="4045432"/>
          </a:xfrm>
        </p:grpSpPr>
        <p:sp>
          <p:nvSpPr>
            <p:cNvPr id="921" name="Google Shape;921;p28"/>
            <p:cNvSpPr/>
            <p:nvPr/>
          </p:nvSpPr>
          <p:spPr>
            <a:xfrm rot="997747">
              <a:off x="925572" y="1486020"/>
              <a:ext cx="3414355" cy="4045432"/>
            </a:xfrm>
            <a:custGeom>
              <a:avLst/>
              <a:gdLst/>
              <a:ahLst/>
              <a:cxnLst/>
              <a:rect l="l" t="t" r="r" b="b"/>
              <a:pathLst>
                <a:path w="24958" h="29571" extrusionOk="0">
                  <a:moveTo>
                    <a:pt x="603" y="0"/>
                  </a:moveTo>
                  <a:cubicBezTo>
                    <a:pt x="532" y="0"/>
                    <a:pt x="463" y="33"/>
                    <a:pt x="394" y="119"/>
                  </a:cubicBezTo>
                  <a:cubicBezTo>
                    <a:pt x="1" y="588"/>
                    <a:pt x="701" y="840"/>
                    <a:pt x="701" y="1441"/>
                  </a:cubicBezTo>
                  <a:cubicBezTo>
                    <a:pt x="701" y="2053"/>
                    <a:pt x="351" y="2053"/>
                    <a:pt x="351" y="2655"/>
                  </a:cubicBezTo>
                  <a:cubicBezTo>
                    <a:pt x="351" y="3267"/>
                    <a:pt x="701" y="3267"/>
                    <a:pt x="701" y="3868"/>
                  </a:cubicBezTo>
                  <a:cubicBezTo>
                    <a:pt x="701" y="4480"/>
                    <a:pt x="351" y="4480"/>
                    <a:pt x="351" y="5082"/>
                  </a:cubicBezTo>
                  <a:cubicBezTo>
                    <a:pt x="351" y="5694"/>
                    <a:pt x="701" y="5694"/>
                    <a:pt x="701" y="6295"/>
                  </a:cubicBezTo>
                  <a:cubicBezTo>
                    <a:pt x="701" y="6896"/>
                    <a:pt x="351" y="6896"/>
                    <a:pt x="351" y="7508"/>
                  </a:cubicBezTo>
                  <a:cubicBezTo>
                    <a:pt x="351" y="8109"/>
                    <a:pt x="701" y="8109"/>
                    <a:pt x="701" y="8721"/>
                  </a:cubicBezTo>
                  <a:cubicBezTo>
                    <a:pt x="701" y="9323"/>
                    <a:pt x="351" y="9323"/>
                    <a:pt x="351" y="9935"/>
                  </a:cubicBezTo>
                  <a:cubicBezTo>
                    <a:pt x="351" y="10536"/>
                    <a:pt x="701" y="10536"/>
                    <a:pt x="701" y="11148"/>
                  </a:cubicBezTo>
                  <a:cubicBezTo>
                    <a:pt x="701" y="11750"/>
                    <a:pt x="351" y="11750"/>
                    <a:pt x="351" y="12362"/>
                  </a:cubicBezTo>
                  <a:cubicBezTo>
                    <a:pt x="351" y="12963"/>
                    <a:pt x="701" y="12963"/>
                    <a:pt x="701" y="13575"/>
                  </a:cubicBezTo>
                  <a:cubicBezTo>
                    <a:pt x="701" y="14177"/>
                    <a:pt x="351" y="14177"/>
                    <a:pt x="351" y="14789"/>
                  </a:cubicBezTo>
                  <a:cubicBezTo>
                    <a:pt x="351" y="15390"/>
                    <a:pt x="701" y="15390"/>
                    <a:pt x="701" y="16002"/>
                  </a:cubicBezTo>
                  <a:cubicBezTo>
                    <a:pt x="701" y="16603"/>
                    <a:pt x="351" y="16603"/>
                    <a:pt x="351" y="17216"/>
                  </a:cubicBezTo>
                  <a:cubicBezTo>
                    <a:pt x="351" y="17816"/>
                    <a:pt x="701" y="17816"/>
                    <a:pt x="701" y="18429"/>
                  </a:cubicBezTo>
                  <a:cubicBezTo>
                    <a:pt x="701" y="19030"/>
                    <a:pt x="351" y="19030"/>
                    <a:pt x="351" y="19642"/>
                  </a:cubicBezTo>
                  <a:cubicBezTo>
                    <a:pt x="351" y="20243"/>
                    <a:pt x="701" y="20243"/>
                    <a:pt x="701" y="20855"/>
                  </a:cubicBezTo>
                  <a:cubicBezTo>
                    <a:pt x="701" y="21457"/>
                    <a:pt x="351" y="21457"/>
                    <a:pt x="351" y="22069"/>
                  </a:cubicBezTo>
                  <a:cubicBezTo>
                    <a:pt x="351" y="22670"/>
                    <a:pt x="701" y="22670"/>
                    <a:pt x="701" y="23272"/>
                  </a:cubicBezTo>
                  <a:cubicBezTo>
                    <a:pt x="701" y="23884"/>
                    <a:pt x="351" y="23884"/>
                    <a:pt x="351" y="24485"/>
                  </a:cubicBezTo>
                  <a:cubicBezTo>
                    <a:pt x="351" y="25097"/>
                    <a:pt x="701" y="25097"/>
                    <a:pt x="701" y="25698"/>
                  </a:cubicBezTo>
                  <a:cubicBezTo>
                    <a:pt x="701" y="26311"/>
                    <a:pt x="351" y="26311"/>
                    <a:pt x="351" y="26911"/>
                  </a:cubicBezTo>
                  <a:cubicBezTo>
                    <a:pt x="351" y="27523"/>
                    <a:pt x="701" y="27523"/>
                    <a:pt x="701" y="28125"/>
                  </a:cubicBezTo>
                  <a:cubicBezTo>
                    <a:pt x="701" y="28737"/>
                    <a:pt x="1" y="28988"/>
                    <a:pt x="394" y="29447"/>
                  </a:cubicBezTo>
                  <a:cubicBezTo>
                    <a:pt x="463" y="29536"/>
                    <a:pt x="533" y="29570"/>
                    <a:pt x="605" y="29570"/>
                  </a:cubicBezTo>
                  <a:cubicBezTo>
                    <a:pt x="853" y="29570"/>
                    <a:pt x="1131" y="29163"/>
                    <a:pt x="1521" y="29163"/>
                  </a:cubicBezTo>
                  <a:cubicBezTo>
                    <a:pt x="2024" y="29163"/>
                    <a:pt x="2024" y="29513"/>
                    <a:pt x="2515" y="29513"/>
                  </a:cubicBezTo>
                  <a:cubicBezTo>
                    <a:pt x="3018" y="29513"/>
                    <a:pt x="3018" y="29163"/>
                    <a:pt x="3510" y="29163"/>
                  </a:cubicBezTo>
                  <a:cubicBezTo>
                    <a:pt x="4013" y="29163"/>
                    <a:pt x="4013" y="29513"/>
                    <a:pt x="4505" y="29513"/>
                  </a:cubicBezTo>
                  <a:cubicBezTo>
                    <a:pt x="5007" y="29513"/>
                    <a:pt x="5007" y="29163"/>
                    <a:pt x="5510" y="29163"/>
                  </a:cubicBezTo>
                  <a:cubicBezTo>
                    <a:pt x="6003" y="29163"/>
                    <a:pt x="6003" y="29513"/>
                    <a:pt x="6506" y="29513"/>
                  </a:cubicBezTo>
                  <a:cubicBezTo>
                    <a:pt x="6997" y="29513"/>
                    <a:pt x="6997" y="29163"/>
                    <a:pt x="7500" y="29163"/>
                  </a:cubicBezTo>
                  <a:cubicBezTo>
                    <a:pt x="7992" y="29163"/>
                    <a:pt x="7992" y="29513"/>
                    <a:pt x="8495" y="29513"/>
                  </a:cubicBezTo>
                  <a:cubicBezTo>
                    <a:pt x="8998" y="29513"/>
                    <a:pt x="8998" y="29163"/>
                    <a:pt x="9489" y="29163"/>
                  </a:cubicBezTo>
                  <a:cubicBezTo>
                    <a:pt x="9992" y="29163"/>
                    <a:pt x="9992" y="29513"/>
                    <a:pt x="10485" y="29513"/>
                  </a:cubicBezTo>
                  <a:cubicBezTo>
                    <a:pt x="10987" y="29513"/>
                    <a:pt x="10987" y="29163"/>
                    <a:pt x="11479" y="29163"/>
                  </a:cubicBezTo>
                  <a:cubicBezTo>
                    <a:pt x="11982" y="29163"/>
                    <a:pt x="11982" y="29513"/>
                    <a:pt x="12485" y="29513"/>
                  </a:cubicBezTo>
                  <a:cubicBezTo>
                    <a:pt x="12977" y="29513"/>
                    <a:pt x="12977" y="29163"/>
                    <a:pt x="13480" y="29163"/>
                  </a:cubicBezTo>
                  <a:cubicBezTo>
                    <a:pt x="13971" y="29163"/>
                    <a:pt x="13971" y="29513"/>
                    <a:pt x="14474" y="29513"/>
                  </a:cubicBezTo>
                  <a:cubicBezTo>
                    <a:pt x="14966" y="29513"/>
                    <a:pt x="14966" y="29163"/>
                    <a:pt x="15469" y="29163"/>
                  </a:cubicBezTo>
                  <a:cubicBezTo>
                    <a:pt x="15961" y="29163"/>
                    <a:pt x="15961" y="29513"/>
                    <a:pt x="16464" y="29513"/>
                  </a:cubicBezTo>
                  <a:cubicBezTo>
                    <a:pt x="16966" y="29513"/>
                    <a:pt x="16966" y="29163"/>
                    <a:pt x="17459" y="29163"/>
                  </a:cubicBezTo>
                  <a:cubicBezTo>
                    <a:pt x="17962" y="29163"/>
                    <a:pt x="17962" y="29513"/>
                    <a:pt x="18453" y="29513"/>
                  </a:cubicBezTo>
                  <a:cubicBezTo>
                    <a:pt x="18956" y="29513"/>
                    <a:pt x="18956" y="29163"/>
                    <a:pt x="19448" y="29163"/>
                  </a:cubicBezTo>
                  <a:cubicBezTo>
                    <a:pt x="19951" y="29163"/>
                    <a:pt x="19951" y="29513"/>
                    <a:pt x="20454" y="29513"/>
                  </a:cubicBezTo>
                  <a:cubicBezTo>
                    <a:pt x="20945" y="29513"/>
                    <a:pt x="20945" y="29163"/>
                    <a:pt x="21448" y="29163"/>
                  </a:cubicBezTo>
                  <a:cubicBezTo>
                    <a:pt x="21941" y="29163"/>
                    <a:pt x="21941" y="29513"/>
                    <a:pt x="22443" y="29513"/>
                  </a:cubicBezTo>
                  <a:cubicBezTo>
                    <a:pt x="22935" y="29513"/>
                    <a:pt x="22935" y="29163"/>
                    <a:pt x="23438" y="29163"/>
                  </a:cubicBezTo>
                  <a:cubicBezTo>
                    <a:pt x="23819" y="29163"/>
                    <a:pt x="24102" y="29570"/>
                    <a:pt x="24353" y="29570"/>
                  </a:cubicBezTo>
                  <a:cubicBezTo>
                    <a:pt x="24425" y="29570"/>
                    <a:pt x="24495" y="29536"/>
                    <a:pt x="24564" y="29447"/>
                  </a:cubicBezTo>
                  <a:cubicBezTo>
                    <a:pt x="24958" y="28988"/>
                    <a:pt x="24433" y="28857"/>
                    <a:pt x="24269" y="28169"/>
                  </a:cubicBezTo>
                  <a:cubicBezTo>
                    <a:pt x="24116" y="27579"/>
                    <a:pt x="24608" y="27523"/>
                    <a:pt x="24608" y="26911"/>
                  </a:cubicBezTo>
                  <a:cubicBezTo>
                    <a:pt x="24608" y="26311"/>
                    <a:pt x="24258" y="26311"/>
                    <a:pt x="24258" y="25698"/>
                  </a:cubicBezTo>
                  <a:cubicBezTo>
                    <a:pt x="24258" y="25097"/>
                    <a:pt x="24608" y="25097"/>
                    <a:pt x="24608" y="24485"/>
                  </a:cubicBezTo>
                  <a:cubicBezTo>
                    <a:pt x="24608" y="23884"/>
                    <a:pt x="24258" y="23884"/>
                    <a:pt x="24258" y="23272"/>
                  </a:cubicBezTo>
                  <a:cubicBezTo>
                    <a:pt x="24258" y="22670"/>
                    <a:pt x="24608" y="22670"/>
                    <a:pt x="24608" y="22058"/>
                  </a:cubicBezTo>
                  <a:cubicBezTo>
                    <a:pt x="24608" y="21457"/>
                    <a:pt x="24258" y="21457"/>
                    <a:pt x="24258" y="20845"/>
                  </a:cubicBezTo>
                  <a:cubicBezTo>
                    <a:pt x="24258" y="20243"/>
                    <a:pt x="24608" y="20243"/>
                    <a:pt x="24608" y="19642"/>
                  </a:cubicBezTo>
                  <a:cubicBezTo>
                    <a:pt x="24608" y="19030"/>
                    <a:pt x="24258" y="19030"/>
                    <a:pt x="24258" y="18429"/>
                  </a:cubicBezTo>
                  <a:cubicBezTo>
                    <a:pt x="24258" y="17816"/>
                    <a:pt x="24608" y="17816"/>
                    <a:pt x="24608" y="17216"/>
                  </a:cubicBezTo>
                  <a:cubicBezTo>
                    <a:pt x="24608" y="16603"/>
                    <a:pt x="24258" y="16603"/>
                    <a:pt x="24258" y="16002"/>
                  </a:cubicBezTo>
                  <a:cubicBezTo>
                    <a:pt x="24258" y="15390"/>
                    <a:pt x="24608" y="15390"/>
                    <a:pt x="24608" y="14789"/>
                  </a:cubicBezTo>
                  <a:cubicBezTo>
                    <a:pt x="24608" y="14177"/>
                    <a:pt x="24258" y="14177"/>
                    <a:pt x="24258" y="13575"/>
                  </a:cubicBezTo>
                  <a:cubicBezTo>
                    <a:pt x="24258" y="12963"/>
                    <a:pt x="24608" y="12963"/>
                    <a:pt x="24608" y="12362"/>
                  </a:cubicBezTo>
                  <a:cubicBezTo>
                    <a:pt x="24608" y="11750"/>
                    <a:pt x="24258" y="11750"/>
                    <a:pt x="24258" y="11148"/>
                  </a:cubicBezTo>
                  <a:cubicBezTo>
                    <a:pt x="24258" y="10536"/>
                    <a:pt x="24608" y="10536"/>
                    <a:pt x="24608" y="9935"/>
                  </a:cubicBezTo>
                  <a:cubicBezTo>
                    <a:pt x="24608" y="9323"/>
                    <a:pt x="24258" y="9323"/>
                    <a:pt x="24258" y="8721"/>
                  </a:cubicBezTo>
                  <a:cubicBezTo>
                    <a:pt x="24258" y="8109"/>
                    <a:pt x="24608" y="8109"/>
                    <a:pt x="24608" y="7508"/>
                  </a:cubicBezTo>
                  <a:cubicBezTo>
                    <a:pt x="24608" y="6896"/>
                    <a:pt x="24258" y="6896"/>
                    <a:pt x="24258" y="6295"/>
                  </a:cubicBezTo>
                  <a:cubicBezTo>
                    <a:pt x="24258" y="5683"/>
                    <a:pt x="24608" y="5683"/>
                    <a:pt x="24608" y="5082"/>
                  </a:cubicBezTo>
                  <a:cubicBezTo>
                    <a:pt x="24608" y="4480"/>
                    <a:pt x="24258" y="4480"/>
                    <a:pt x="24258" y="3868"/>
                  </a:cubicBezTo>
                  <a:cubicBezTo>
                    <a:pt x="24258" y="3267"/>
                    <a:pt x="24608" y="3267"/>
                    <a:pt x="24608" y="2655"/>
                  </a:cubicBezTo>
                  <a:cubicBezTo>
                    <a:pt x="24608" y="2053"/>
                    <a:pt x="24258" y="2053"/>
                    <a:pt x="24258" y="1441"/>
                  </a:cubicBezTo>
                  <a:cubicBezTo>
                    <a:pt x="24258" y="840"/>
                    <a:pt x="24958" y="588"/>
                    <a:pt x="24564" y="119"/>
                  </a:cubicBezTo>
                  <a:cubicBezTo>
                    <a:pt x="24496" y="33"/>
                    <a:pt x="24427" y="0"/>
                    <a:pt x="24355" y="0"/>
                  </a:cubicBezTo>
                  <a:cubicBezTo>
                    <a:pt x="24104" y="0"/>
                    <a:pt x="23820" y="403"/>
                    <a:pt x="23438" y="403"/>
                  </a:cubicBezTo>
                  <a:cubicBezTo>
                    <a:pt x="22935" y="403"/>
                    <a:pt x="22935" y="53"/>
                    <a:pt x="22443" y="53"/>
                  </a:cubicBezTo>
                  <a:cubicBezTo>
                    <a:pt x="21941" y="53"/>
                    <a:pt x="21941" y="403"/>
                    <a:pt x="21448" y="403"/>
                  </a:cubicBezTo>
                  <a:cubicBezTo>
                    <a:pt x="20945" y="403"/>
                    <a:pt x="20945" y="53"/>
                    <a:pt x="20454" y="53"/>
                  </a:cubicBezTo>
                  <a:cubicBezTo>
                    <a:pt x="19951" y="53"/>
                    <a:pt x="19951" y="403"/>
                    <a:pt x="19448" y="403"/>
                  </a:cubicBezTo>
                  <a:cubicBezTo>
                    <a:pt x="18956" y="403"/>
                    <a:pt x="18956" y="53"/>
                    <a:pt x="18453" y="53"/>
                  </a:cubicBezTo>
                  <a:cubicBezTo>
                    <a:pt x="17962" y="53"/>
                    <a:pt x="17962" y="403"/>
                    <a:pt x="17459" y="403"/>
                  </a:cubicBezTo>
                  <a:cubicBezTo>
                    <a:pt x="16966" y="403"/>
                    <a:pt x="16966" y="53"/>
                    <a:pt x="16464" y="53"/>
                  </a:cubicBezTo>
                  <a:cubicBezTo>
                    <a:pt x="15961" y="53"/>
                    <a:pt x="15961" y="403"/>
                    <a:pt x="15469" y="403"/>
                  </a:cubicBezTo>
                  <a:cubicBezTo>
                    <a:pt x="14966" y="403"/>
                    <a:pt x="14966" y="53"/>
                    <a:pt x="14474" y="53"/>
                  </a:cubicBezTo>
                  <a:cubicBezTo>
                    <a:pt x="13971" y="53"/>
                    <a:pt x="13971" y="403"/>
                    <a:pt x="13480" y="403"/>
                  </a:cubicBezTo>
                  <a:cubicBezTo>
                    <a:pt x="12977" y="403"/>
                    <a:pt x="12977" y="53"/>
                    <a:pt x="12474" y="53"/>
                  </a:cubicBezTo>
                  <a:cubicBezTo>
                    <a:pt x="11982" y="53"/>
                    <a:pt x="11982" y="403"/>
                    <a:pt x="11479" y="403"/>
                  </a:cubicBezTo>
                  <a:cubicBezTo>
                    <a:pt x="10987" y="403"/>
                    <a:pt x="10987" y="53"/>
                    <a:pt x="10485" y="53"/>
                  </a:cubicBezTo>
                  <a:cubicBezTo>
                    <a:pt x="9992" y="53"/>
                    <a:pt x="9992" y="403"/>
                    <a:pt x="9489" y="403"/>
                  </a:cubicBezTo>
                  <a:cubicBezTo>
                    <a:pt x="8998" y="403"/>
                    <a:pt x="8998" y="53"/>
                    <a:pt x="8495" y="53"/>
                  </a:cubicBezTo>
                  <a:cubicBezTo>
                    <a:pt x="7992" y="53"/>
                    <a:pt x="7992" y="403"/>
                    <a:pt x="7500" y="403"/>
                  </a:cubicBezTo>
                  <a:cubicBezTo>
                    <a:pt x="6997" y="403"/>
                    <a:pt x="6997" y="53"/>
                    <a:pt x="6506" y="53"/>
                  </a:cubicBezTo>
                  <a:cubicBezTo>
                    <a:pt x="6003" y="53"/>
                    <a:pt x="6003" y="403"/>
                    <a:pt x="5510" y="403"/>
                  </a:cubicBezTo>
                  <a:cubicBezTo>
                    <a:pt x="5007" y="403"/>
                    <a:pt x="5007" y="53"/>
                    <a:pt x="4505" y="53"/>
                  </a:cubicBezTo>
                  <a:cubicBezTo>
                    <a:pt x="4013" y="53"/>
                    <a:pt x="4013" y="403"/>
                    <a:pt x="3510" y="403"/>
                  </a:cubicBezTo>
                  <a:cubicBezTo>
                    <a:pt x="3018" y="403"/>
                    <a:pt x="3018" y="53"/>
                    <a:pt x="2515" y="53"/>
                  </a:cubicBezTo>
                  <a:cubicBezTo>
                    <a:pt x="2024" y="53"/>
                    <a:pt x="2024" y="403"/>
                    <a:pt x="1521" y="403"/>
                  </a:cubicBezTo>
                  <a:cubicBezTo>
                    <a:pt x="1130" y="403"/>
                    <a:pt x="851" y="0"/>
                    <a:pt x="603" y="0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E2470D-2669-C7E0-3C2A-9CED0101D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9431" y="1831562"/>
              <a:ext cx="3231160" cy="36823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908268" y="655821"/>
            <a:ext cx="10455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 b="1">
                <a:latin typeface="+mj-lt"/>
                <a:ea typeface="Cambria Math" panose="02040503050406030204" pitchFamily="18" charset="0"/>
              </a:rPr>
              <a:t>5. Chọn câu trả lời đúng.</a:t>
            </a:r>
            <a:endParaRPr lang="vi-VN" sz="4000" b="1">
              <a:latin typeface="+mj-lt"/>
              <a:ea typeface="Cambria Math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BEBF23-DC21-D412-CA41-BE4E6EB145F4}"/>
              </a:ext>
            </a:extLst>
          </p:cNvPr>
          <p:cNvSpPr txBox="1"/>
          <p:nvPr/>
        </p:nvSpPr>
        <p:spPr>
          <a:xfrm>
            <a:off x="1524318" y="1453647"/>
            <a:ext cx="9699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>
                <a:latin typeface="+mj-lt"/>
                <a:ea typeface="Cambria Math" panose="02040503050406030204" pitchFamily="18" charset="0"/>
              </a:rPr>
              <a:t>Số khối lập phương nhỏ dùng để xếp thành hình bên là:</a:t>
            </a:r>
            <a:endParaRPr lang="vi-VN" sz="4000">
              <a:latin typeface="+mj-lt"/>
              <a:ea typeface="Cambria Math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99F1C8-9434-84C5-A420-40136815C7C6}"/>
              </a:ext>
            </a:extLst>
          </p:cNvPr>
          <p:cNvSpPr txBox="1"/>
          <p:nvPr/>
        </p:nvSpPr>
        <p:spPr>
          <a:xfrm>
            <a:off x="1524318" y="3241930"/>
            <a:ext cx="2188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>
                <a:latin typeface="+mj-lt"/>
                <a:ea typeface="Cambria Math" panose="02040503050406030204" pitchFamily="18" charset="0"/>
              </a:rPr>
              <a:t>A. 16</a:t>
            </a:r>
            <a:endParaRPr lang="vi-VN" sz="4000">
              <a:latin typeface="+mj-lt"/>
              <a:ea typeface="Cambria Math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39273F-1850-00B6-1136-A5036B872FC4}"/>
              </a:ext>
            </a:extLst>
          </p:cNvPr>
          <p:cNvSpPr txBox="1"/>
          <p:nvPr/>
        </p:nvSpPr>
        <p:spPr>
          <a:xfrm>
            <a:off x="4505262" y="3241930"/>
            <a:ext cx="2188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>
                <a:latin typeface="+mj-lt"/>
                <a:ea typeface="Cambria Math" panose="02040503050406030204" pitchFamily="18" charset="0"/>
              </a:rPr>
              <a:t>B. 29</a:t>
            </a:r>
            <a:endParaRPr lang="vi-VN" sz="4000">
              <a:latin typeface="+mj-lt"/>
              <a:ea typeface="Cambria Math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F98EB1-899A-C3BE-C08D-FF4FCA27456D}"/>
              </a:ext>
            </a:extLst>
          </p:cNvPr>
          <p:cNvSpPr txBox="1"/>
          <p:nvPr/>
        </p:nvSpPr>
        <p:spPr>
          <a:xfrm>
            <a:off x="1524318" y="4458436"/>
            <a:ext cx="2188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>
                <a:latin typeface="+mj-lt"/>
                <a:ea typeface="Cambria Math" panose="02040503050406030204" pitchFamily="18" charset="0"/>
              </a:rPr>
              <a:t>C. 30</a:t>
            </a:r>
            <a:endParaRPr lang="vi-VN" sz="4000">
              <a:latin typeface="+mj-lt"/>
              <a:ea typeface="Cambria Math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45BC22-7D64-A9A6-E67E-70046F19D1C6}"/>
              </a:ext>
            </a:extLst>
          </p:cNvPr>
          <p:cNvSpPr txBox="1"/>
          <p:nvPr/>
        </p:nvSpPr>
        <p:spPr>
          <a:xfrm>
            <a:off x="4505262" y="4458436"/>
            <a:ext cx="2188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>
                <a:latin typeface="+mj-lt"/>
                <a:ea typeface="Cambria Math" panose="02040503050406030204" pitchFamily="18" charset="0"/>
              </a:rPr>
              <a:t>D. 20</a:t>
            </a:r>
            <a:endParaRPr lang="vi-VN" sz="4000">
              <a:latin typeface="+mj-lt"/>
              <a:ea typeface="Cambria Math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76746C-1EFB-7C12-F88F-FBCE0D2D7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775" y="2425170"/>
            <a:ext cx="3931669" cy="3595629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D46F95EB-3366-D9AC-EFDF-AD5B52486FA5}"/>
              </a:ext>
            </a:extLst>
          </p:cNvPr>
          <p:cNvSpPr/>
          <p:nvPr/>
        </p:nvSpPr>
        <p:spPr>
          <a:xfrm>
            <a:off x="1386289" y="4421859"/>
            <a:ext cx="811143" cy="8111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1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F7845A-4D77-FB15-02AA-5F9798D855D3}"/>
              </a:ext>
            </a:extLst>
          </p:cNvPr>
          <p:cNvSpPr/>
          <p:nvPr/>
        </p:nvSpPr>
        <p:spPr>
          <a:xfrm>
            <a:off x="1369345" y="2326340"/>
            <a:ext cx="9423147" cy="220532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>
                <a:solidFill>
                  <a:srgbClr val="000000"/>
                </a:solidFill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2093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4" y="0"/>
            <a:ext cx="12161838" cy="6924971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376297" y="4310200"/>
            <a:ext cx="5472827" cy="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92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Giáo viên: </a:t>
            </a:r>
            <a:r>
              <a:rPr kumimoji="0" lang="en-US" sz="3192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Dương</a:t>
            </a:r>
            <a:r>
              <a:rPr kumimoji="0" lang="en-US" sz="3192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 </a:t>
            </a:r>
            <a:r>
              <a:rPr kumimoji="0" lang="en-US" sz="3192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Thị</a:t>
            </a:r>
            <a:r>
              <a:rPr kumimoji="0" lang="en-US" sz="3192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 </a:t>
            </a:r>
            <a:r>
              <a:rPr kumimoji="0" lang="en-US" sz="3192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Quyên</a:t>
            </a:r>
            <a:endParaRPr kumimoji="0" lang="en-US" sz="3192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67977" y="1793195"/>
            <a:ext cx="10950439" cy="273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91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MÔN: </a:t>
            </a:r>
            <a:r>
              <a:rPr kumimoji="0" lang="en-US" sz="3591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TOÁN</a:t>
            </a: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lvl="0" algn="ctr"/>
            <a:r>
              <a:rPr lang="en-US" sz="4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HÌNH HỌC VÀ ĐO </a:t>
            </a:r>
            <a:r>
              <a:rPr lang="en-US" sz="4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1)</a:t>
            </a: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192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75101" y="170132"/>
            <a:ext cx="9802268" cy="162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9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TRƯỜNG TIỂU HỌC QUANG TRUNG</a:t>
            </a: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9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Sách kết nối tri thức với cuộc sống – Lớp 4</a:t>
            </a:r>
            <a:endParaRPr kumimoji="0" lang="en-US" sz="2394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9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Năm học 2024-2025</a:t>
            </a:r>
            <a:endParaRPr kumimoji="0" lang="en-US" sz="2394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9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kumimoji="0" lang="en-US" sz="239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0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30066" y="3232237"/>
            <a:ext cx="6765022" cy="31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33575" y="3309320"/>
            <a:ext cx="6765022" cy="31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42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07AC0-3F86-A940-4D98-8211726E09ED}"/>
              </a:ext>
            </a:extLst>
          </p:cNvPr>
          <p:cNvSpPr txBox="1"/>
          <p:nvPr/>
        </p:nvSpPr>
        <p:spPr>
          <a:xfrm>
            <a:off x="1822149" y="2489180"/>
            <a:ext cx="8517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/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72553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640984" y="652856"/>
            <a:ext cx="10496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3600" b="1"/>
              <a:t>1. Viết tên các góc nhọn, góc tù, góc vuông có trong hình bên (theo mẫu):</a:t>
            </a:r>
            <a:endParaRPr lang="vi-VN" sz="3600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4A89D3-7F02-222D-3731-83343154A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3669" y="1909382"/>
            <a:ext cx="4927184" cy="3858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40E934-64AF-D10D-5F43-E88F29366AC1}"/>
              </a:ext>
            </a:extLst>
          </p:cNvPr>
          <p:cNvSpPr txBox="1"/>
          <p:nvPr/>
        </p:nvSpPr>
        <p:spPr>
          <a:xfrm>
            <a:off x="640984" y="1909382"/>
            <a:ext cx="595268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/>
              <a:t>Mẫu: Góc nhọn đỉnh B; cạnh BA, BM.</a:t>
            </a:r>
          </a:p>
        </p:txBody>
      </p:sp>
      <p:pic>
        <p:nvPicPr>
          <p:cNvPr id="1026" name="Picture 2" descr="No. 1 Best Chinese Class in Malaysia">
            <a:extLst>
              <a:ext uri="{FF2B5EF4-FFF2-40B4-BE49-F238E27FC236}">
                <a16:creationId xmlns:a16="http://schemas.microsoft.com/office/drawing/2014/main" id="{40053F76-DCD0-8046-5075-22108F0EC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85" y="287731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9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640984" y="652856"/>
            <a:ext cx="10496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3600" b="1"/>
              <a:t>1. </a:t>
            </a:r>
            <a:endParaRPr lang="vi-VN" sz="3600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4A89D3-7F02-222D-3731-83343154A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444" y="2377440"/>
            <a:ext cx="3340310" cy="261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A87D7F-424A-A73C-D588-45407A1985BA}"/>
              </a:ext>
            </a:extLst>
          </p:cNvPr>
          <p:cNvSpPr txBox="1"/>
          <p:nvPr/>
        </p:nvSpPr>
        <p:spPr>
          <a:xfrm>
            <a:off x="1130128" y="652856"/>
            <a:ext cx="8233327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altLang="en-US" sz="3600"/>
              <a:t>* Góc nhọn: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altLang="en-US" sz="3600"/>
              <a:t>+ Góc nhọn đỉnh A, cạnh AC, AB.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altLang="en-US" sz="3600"/>
              <a:t>+ Góc nhọn đỉnh C, cạnh CA, CB.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altLang="en-US" sz="3600"/>
              <a:t>+ Góc nhọn đỉnh M, cạnh MB, MA.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/>
              <a:t>+ Góc nhọn đỉnh B, cạnh BM, BC.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/>
              <a:t>+ Góc nhọn đỉnh B, cạnh BM, BA.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/>
              <a:t>* Góc vuông đỉnh B, cạnh BA, BC.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/>
              <a:t>* Góc tù đỉnh M, cạnh MB, MC.</a:t>
            </a:r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353307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640985" y="451688"/>
            <a:ext cx="7870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3600" b="1">
                <a:latin typeface="+mj-lt"/>
                <a:ea typeface="Cambria Math" panose="02040503050406030204" pitchFamily="18" charset="0"/>
              </a:rPr>
              <a:t>2. Số?</a:t>
            </a:r>
            <a:endParaRPr lang="vi-VN" sz="3600" b="1">
              <a:latin typeface="+mj-lt"/>
              <a:ea typeface="Cambria Math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946D89-05D2-2DAE-4DB4-13D79EB9E797}"/>
              </a:ext>
            </a:extLst>
          </p:cNvPr>
          <p:cNvSpPr txBox="1"/>
          <p:nvPr/>
        </p:nvSpPr>
        <p:spPr>
          <a:xfrm>
            <a:off x="1263094" y="1159574"/>
            <a:ext cx="10679288" cy="5910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/>
              <a:t>a) 3 yến =  </a:t>
            </a:r>
            <a:r>
              <a:rPr lang="en-US" sz="3200" b="1">
                <a:solidFill>
                  <a:srgbClr val="FF0000"/>
                </a:solidFill>
              </a:rPr>
              <a:t>30 </a:t>
            </a:r>
            <a:r>
              <a:rPr lang="en-US" sz="3200"/>
              <a:t> kg         		5 tạ =  </a:t>
            </a:r>
            <a:r>
              <a:rPr lang="en-US" sz="3200" b="1">
                <a:solidFill>
                  <a:srgbClr val="FF0000"/>
                </a:solidFill>
              </a:rPr>
              <a:t>500</a:t>
            </a:r>
            <a:r>
              <a:rPr lang="en-US" sz="3200"/>
              <a:t>  kg         </a:t>
            </a:r>
          </a:p>
          <a:p>
            <a:pPr algn="just">
              <a:lnSpc>
                <a:spcPct val="150000"/>
              </a:lnSpc>
            </a:pPr>
            <a:r>
              <a:rPr lang="en-US" sz="3200"/>
              <a:t>6 tấn = </a:t>
            </a:r>
            <a:r>
              <a:rPr lang="en-US" sz="3200" b="1">
                <a:solidFill>
                  <a:srgbClr val="FF0000"/>
                </a:solidFill>
              </a:rPr>
              <a:t>6 000</a:t>
            </a:r>
            <a:r>
              <a:rPr lang="en-US" sz="3200"/>
              <a:t> kg			4 tạ =  </a:t>
            </a:r>
            <a:r>
              <a:rPr lang="en-US" sz="3200" b="1">
                <a:solidFill>
                  <a:srgbClr val="FF0000"/>
                </a:solidFill>
              </a:rPr>
              <a:t>40 </a:t>
            </a:r>
            <a:r>
              <a:rPr lang="en-US" sz="3200"/>
              <a:t> yến         </a:t>
            </a:r>
          </a:p>
          <a:p>
            <a:pPr algn="just">
              <a:lnSpc>
                <a:spcPct val="150000"/>
              </a:lnSpc>
            </a:pPr>
            <a:r>
              <a:rPr lang="en-US" sz="3200"/>
              <a:t>2 tấn =  </a:t>
            </a:r>
            <a:r>
              <a:rPr lang="en-US" sz="3200" b="1">
                <a:solidFill>
                  <a:srgbClr val="FF0000"/>
                </a:solidFill>
              </a:rPr>
              <a:t>20</a:t>
            </a:r>
            <a:r>
              <a:rPr lang="en-US" sz="3200"/>
              <a:t>  tạ         			3 tấn =  </a:t>
            </a:r>
            <a:r>
              <a:rPr lang="en-US" sz="3200" b="1">
                <a:solidFill>
                  <a:srgbClr val="FF0000"/>
                </a:solidFill>
              </a:rPr>
              <a:t>300</a:t>
            </a:r>
            <a:r>
              <a:rPr lang="en-US" sz="3200"/>
              <a:t>  yến</a:t>
            </a:r>
          </a:p>
          <a:p>
            <a:pPr algn="just">
              <a:lnSpc>
                <a:spcPct val="150000"/>
              </a:lnSpc>
            </a:pPr>
            <a:r>
              <a:rPr lang="en-US" sz="3200"/>
              <a:t>b) 40 kg = </a:t>
            </a:r>
            <a:r>
              <a:rPr lang="en-US" sz="3200" b="1">
                <a:solidFill>
                  <a:srgbClr val="FF0000"/>
                </a:solidFill>
              </a:rPr>
              <a:t>4</a:t>
            </a:r>
            <a:r>
              <a:rPr lang="en-US" sz="3200"/>
              <a:t> yến         		200 kg =  </a:t>
            </a:r>
            <a:r>
              <a:rPr lang="en-US" sz="3200" b="1">
                <a:solidFill>
                  <a:srgbClr val="FF0000"/>
                </a:solidFill>
              </a:rPr>
              <a:t>2</a:t>
            </a:r>
            <a:r>
              <a:rPr lang="en-US" sz="3200"/>
              <a:t>  tạ         </a:t>
            </a:r>
          </a:p>
          <a:p>
            <a:pPr algn="ctr">
              <a:lnSpc>
                <a:spcPct val="150000"/>
              </a:lnSpc>
            </a:pPr>
            <a:r>
              <a:rPr lang="en-US" sz="3200"/>
              <a:t>7 000 kg =  </a:t>
            </a:r>
            <a:r>
              <a:rPr lang="en-US" sz="3200" b="1">
                <a:solidFill>
                  <a:srgbClr val="FF0000"/>
                </a:solidFill>
              </a:rPr>
              <a:t>7</a:t>
            </a:r>
            <a:r>
              <a:rPr lang="en-US" sz="3200"/>
              <a:t>  tấn</a:t>
            </a:r>
          </a:p>
          <a:p>
            <a:pPr algn="just">
              <a:lnSpc>
                <a:spcPct val="150000"/>
              </a:lnSpc>
            </a:pPr>
            <a:r>
              <a:rPr lang="en-US" sz="3200"/>
              <a:t>c) 2 tấn 4 tạ =  </a:t>
            </a:r>
            <a:r>
              <a:rPr lang="en-US" sz="3200" b="1">
                <a:solidFill>
                  <a:srgbClr val="FF0000"/>
                </a:solidFill>
              </a:rPr>
              <a:t>24 </a:t>
            </a:r>
            <a:r>
              <a:rPr lang="en-US" sz="3200"/>
              <a:t> tạ    		4 tạ 5 kg =  </a:t>
            </a:r>
            <a:r>
              <a:rPr lang="en-US" sz="3200" b="1">
                <a:solidFill>
                  <a:srgbClr val="FF0000"/>
                </a:solidFill>
              </a:rPr>
              <a:t>405</a:t>
            </a:r>
            <a:r>
              <a:rPr lang="en-US" sz="3200"/>
              <a:t>  kg    </a:t>
            </a:r>
          </a:p>
          <a:p>
            <a:pPr algn="ctr">
              <a:lnSpc>
                <a:spcPct val="150000"/>
              </a:lnSpc>
            </a:pPr>
            <a:r>
              <a:rPr lang="en-US" sz="3200"/>
              <a:t>5 tấn 300 kg =  </a:t>
            </a:r>
            <a:r>
              <a:rPr lang="en-US" sz="3200" b="1">
                <a:solidFill>
                  <a:srgbClr val="FF0000"/>
                </a:solidFill>
              </a:rPr>
              <a:t>5 300  </a:t>
            </a:r>
            <a:r>
              <a:rPr lang="en-US" sz="3200"/>
              <a:t>kg</a:t>
            </a:r>
          </a:p>
          <a:p>
            <a:pPr lvl="2" algn="just">
              <a:lnSpc>
                <a:spcPct val="150000"/>
              </a:lnSpc>
            </a:pPr>
            <a:endParaRPr lang="vi-VN" sz="3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C3C1C2-1BAB-5211-A172-6C16CF6E34C4}"/>
              </a:ext>
            </a:extLst>
          </p:cNvPr>
          <p:cNvSpPr txBox="1"/>
          <p:nvPr/>
        </p:nvSpPr>
        <p:spPr>
          <a:xfrm>
            <a:off x="4816745" y="513243"/>
            <a:ext cx="7870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3600" b="1">
                <a:solidFill>
                  <a:srgbClr val="0070C0"/>
                </a:solidFill>
                <a:latin typeface="+mj-lt"/>
                <a:ea typeface="Cambria Math" panose="02040503050406030204" pitchFamily="18" charset="0"/>
              </a:rPr>
              <a:t>Trò chơi </a:t>
            </a:r>
            <a:r>
              <a:rPr lang="en-US" sz="3600" b="1" i="1">
                <a:solidFill>
                  <a:srgbClr val="0070C0"/>
                </a:solidFill>
                <a:latin typeface="+mj-lt"/>
                <a:ea typeface="Cambria Math" panose="02040503050406030204" pitchFamily="18" charset="0"/>
              </a:rPr>
              <a:t>Truyền điện</a:t>
            </a:r>
            <a:endParaRPr lang="vi-VN" sz="3600" b="1" i="1">
              <a:solidFill>
                <a:srgbClr val="0070C0"/>
              </a:solidFill>
              <a:latin typeface="+mj-lt"/>
              <a:ea typeface="Cambria Math" panose="02040503050406030204" pitchFamily="18" charset="0"/>
            </a:endParaRPr>
          </a:p>
        </p:txBody>
      </p:sp>
      <p:pic>
        <p:nvPicPr>
          <p:cNvPr id="3074" name="Picture 2" descr="Cartoon Candy PNGs for Free Download">
            <a:extLst>
              <a:ext uri="{FF2B5EF4-FFF2-40B4-BE49-F238E27FC236}">
                <a16:creationId xmlns:a16="http://schemas.microsoft.com/office/drawing/2014/main" id="{1F307726-B9EB-A631-24A8-0522E60DB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1897">
            <a:off x="3195954" y="1325019"/>
            <a:ext cx="839761" cy="49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ute Candy Vector, Cute, Candy, Cartoon Candy PNG and Vector with  Transparent Background for Free Download">
            <a:extLst>
              <a:ext uri="{FF2B5EF4-FFF2-40B4-BE49-F238E27FC236}">
                <a16:creationId xmlns:a16="http://schemas.microsoft.com/office/drawing/2014/main" id="{72E5B187-6A53-7A6C-99F6-0DC0133CA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15" y="1744350"/>
            <a:ext cx="1159574" cy="115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rtoon Style Candy PNG Transparent Images Free Download | Vector Files |  Pngtree">
            <a:extLst>
              <a:ext uri="{FF2B5EF4-FFF2-40B4-BE49-F238E27FC236}">
                <a16:creationId xmlns:a16="http://schemas.microsoft.com/office/drawing/2014/main" id="{D2614E85-583B-7F89-76C3-C27D7B737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06326" y="2481293"/>
            <a:ext cx="1257868" cy="125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rapped candy cartoon | Business card design creative, Candy icon, Cartoon  images">
            <a:extLst>
              <a:ext uri="{FF2B5EF4-FFF2-40B4-BE49-F238E27FC236}">
                <a16:creationId xmlns:a16="http://schemas.microsoft.com/office/drawing/2014/main" id="{BE19A2A3-26B3-2F91-D941-704B7EBF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7398">
            <a:off x="2874790" y="3298585"/>
            <a:ext cx="1054670" cy="105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reen candy by Sketch it studio on Dribbble">
            <a:extLst>
              <a:ext uri="{FF2B5EF4-FFF2-40B4-BE49-F238E27FC236}">
                <a16:creationId xmlns:a16="http://schemas.microsoft.com/office/drawing/2014/main" id="{92F8DDF6-154A-7FBA-D51C-EB126B17A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370">
            <a:off x="7760048" y="912614"/>
            <a:ext cx="1366031" cy="136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artoon Candy icon. 18887883 PNG">
            <a:extLst>
              <a:ext uri="{FF2B5EF4-FFF2-40B4-BE49-F238E27FC236}">
                <a16:creationId xmlns:a16="http://schemas.microsoft.com/office/drawing/2014/main" id="{5DCB13B3-71CB-AFB0-F1FD-670EBE00B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072" y="1736760"/>
            <a:ext cx="1167164" cy="116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andy&quot; Emoji - Download for free – Iconduck">
            <a:extLst>
              <a:ext uri="{FF2B5EF4-FFF2-40B4-BE49-F238E27FC236}">
                <a16:creationId xmlns:a16="http://schemas.microsoft.com/office/drawing/2014/main" id="{D745F478-1495-D939-A094-6DE96DDEB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65391">
            <a:off x="8209086" y="2564498"/>
            <a:ext cx="897395" cy="8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artoon Candy icon. 18888351 PNG">
            <a:extLst>
              <a:ext uri="{FF2B5EF4-FFF2-40B4-BE49-F238E27FC236}">
                <a16:creationId xmlns:a16="http://schemas.microsoft.com/office/drawing/2014/main" id="{1A71EA9F-BE13-53AE-DA6A-8B5D867BF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6472">
            <a:off x="6902836" y="5162737"/>
            <a:ext cx="1555069" cy="155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Free cartoon image: Candy - Hundreds of royalty-free pictures on Daily  Doodle">
            <a:extLst>
              <a:ext uri="{FF2B5EF4-FFF2-40B4-BE49-F238E27FC236}">
                <a16:creationId xmlns:a16="http://schemas.microsoft.com/office/drawing/2014/main" id="{AED8C2A8-B00E-9D09-3F2D-6E6D682C9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3481">
            <a:off x="8571806" y="4878700"/>
            <a:ext cx="1474117" cy="72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Candy Generic Outline Color icon">
            <a:extLst>
              <a:ext uri="{FF2B5EF4-FFF2-40B4-BE49-F238E27FC236}">
                <a16:creationId xmlns:a16="http://schemas.microsoft.com/office/drawing/2014/main" id="{0DC35F7E-763F-1E51-E5EF-55B5DB1D6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844" y="3249047"/>
            <a:ext cx="985139" cy="98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Candy - Free food and restaurant icons">
            <a:extLst>
              <a:ext uri="{FF2B5EF4-FFF2-40B4-BE49-F238E27FC236}">
                <a16:creationId xmlns:a16="http://schemas.microsoft.com/office/drawing/2014/main" id="{EB119F39-87C0-26B5-FE29-FCA404BEE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72" y="4087890"/>
            <a:ext cx="795498" cy="79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Candy Generic Outline Color icon">
            <a:extLst>
              <a:ext uri="{FF2B5EF4-FFF2-40B4-BE49-F238E27FC236}">
                <a16:creationId xmlns:a16="http://schemas.microsoft.com/office/drawing/2014/main" id="{8112646C-80B3-FB2B-F7B8-FE1CA79BB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443" y="4586267"/>
            <a:ext cx="1255658" cy="125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01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8BB039-B508-014C-646B-7186FAB03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4979" y="1171171"/>
            <a:ext cx="4331880" cy="312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640984" y="652856"/>
            <a:ext cx="10496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3600" b="1"/>
              <a:t>1. Dùng thước để đo góc của hình thoi ABCD. </a:t>
            </a:r>
            <a:endParaRPr lang="vi-VN" sz="36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F0DA87-57A4-0862-6B96-7CF8CA929197}"/>
              </a:ext>
            </a:extLst>
          </p:cNvPr>
          <p:cNvSpPr txBox="1"/>
          <p:nvPr/>
        </p:nvSpPr>
        <p:spPr>
          <a:xfrm>
            <a:off x="1229867" y="4377666"/>
            <a:ext cx="1007211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/>
              <a:t>Hình thoi ABCD có: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/>
              <a:t>+ Góc BAD = góc BCD = 60</a:t>
            </a:r>
            <a:r>
              <a:rPr lang="en-US" sz="3600" baseline="30000"/>
              <a:t>o</a:t>
            </a:r>
            <a:r>
              <a:rPr lang="en-US" sz="3600"/>
              <a:t>;</a:t>
            </a:r>
            <a:endParaRPr lang="en-US" sz="3600" baseline="3000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/>
              <a:t>+ Góc ADC = góc ABC = 120</a:t>
            </a:r>
            <a:r>
              <a:rPr lang="en-US" sz="3600" baseline="30000"/>
              <a:t>o</a:t>
            </a:r>
            <a:r>
              <a:rPr lang="en-US" sz="3600"/>
              <a:t>.</a:t>
            </a:r>
            <a:endParaRPr lang="en-US" sz="3600" baseline="30000"/>
          </a:p>
        </p:txBody>
      </p:sp>
    </p:spTree>
    <p:extLst>
      <p:ext uri="{BB962C8B-B14F-4D97-AF65-F5344CB8AC3E}">
        <p14:creationId xmlns:p14="http://schemas.microsoft.com/office/powerpoint/2010/main" val="154525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664014" y="416939"/>
                <a:ext cx="10833809" cy="4456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algn="just">
                  <a:lnSpc>
                    <a:spcPct val="150000"/>
                  </a:lnSpc>
                </a:pPr>
                <a:r>
                  <a:rPr lang="en-US" sz="4400" b="1"/>
                  <a:t>3. Một cửa hàng có 1 tấn 540 kg gạo tẻ và số gạo nếp bằng </a:t>
                </a:r>
                <a:r>
                  <a:rPr lang="en-US" sz="44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400" b="1"/>
                  <a:t> gạo tẻ. Hỏi cửa hàng đó có tất cả bao nhiêu ki-lô-gam gạo tẻ và gạo nếp?</a:t>
                </a:r>
                <a:endParaRPr lang="vi-VN" sz="4400" b="1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14" y="416939"/>
                <a:ext cx="10833809" cy="4456348"/>
              </a:xfrm>
              <a:prstGeom prst="rect">
                <a:avLst/>
              </a:prstGeom>
              <a:blipFill>
                <a:blip r:embed="rId3"/>
                <a:stretch>
                  <a:fillRect l="-2307" r="-2251" b="-5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2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664015" y="416939"/>
            <a:ext cx="1823154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>
              <a:lnSpc>
                <a:spcPct val="150000"/>
              </a:lnSpc>
            </a:pPr>
            <a:r>
              <a:rPr lang="en-US" sz="3600" b="1"/>
              <a:t>3. </a:t>
            </a:r>
            <a:endParaRPr lang="vi-VN" sz="36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E2BFBC-46DE-E3C9-4D38-3E7E54B38A72}"/>
                  </a:ext>
                </a:extLst>
              </p:cNvPr>
              <p:cNvSpPr txBox="1"/>
              <p:nvPr/>
            </p:nvSpPr>
            <p:spPr>
              <a:xfrm>
                <a:off x="1595291" y="1471046"/>
                <a:ext cx="9378920" cy="4970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 eaLnBrk="0" fontAlgn="base" hangingPunct="0">
                  <a:spcBef>
                    <a:spcPts val="600"/>
                  </a:spcBef>
                  <a:spcAft>
                    <a:spcPts val="600"/>
                  </a:spcAft>
                  <a:buClrTx/>
                </a:pPr>
                <a:r>
                  <a:rPr lang="en-US" sz="3600"/>
                  <a:t>Đổi: 1 tấn 540 kg = 1 540 kg</a:t>
                </a:r>
              </a:p>
              <a:p>
                <a:pPr lvl="0" algn="just" eaLnBrk="0" fontAlgn="base" hangingPunct="0">
                  <a:spcBef>
                    <a:spcPts val="600"/>
                  </a:spcBef>
                  <a:spcAft>
                    <a:spcPts val="600"/>
                  </a:spcAft>
                  <a:buClrTx/>
                </a:pPr>
                <a:r>
                  <a:rPr lang="en-US" sz="3600"/>
                  <a:t>Cửa hàng đó có số ki-lô-gam gạo tẻ lả:</a:t>
                </a:r>
              </a:p>
              <a:p>
                <a:pPr lvl="0" algn="just" eaLnBrk="0" fontAlgn="base" hangingPunct="0">
                  <a:spcBef>
                    <a:spcPts val="600"/>
                  </a:spcBef>
                  <a:spcAft>
                    <a:spcPts val="600"/>
                  </a:spcAft>
                  <a:buClrTx/>
                </a:pPr>
                <a:r>
                  <a:rPr lang="en-US" sz="3600"/>
                  <a:t> 		  	 1 540 ×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/>
                  <a:t> = 440 (kg) </a:t>
                </a:r>
                <a:endParaRPr lang="en-US" altLang="en-US" sz="3600"/>
              </a:p>
              <a:p>
                <a:pPr lvl="0" algn="just" eaLnBrk="0" fontAlgn="base" hangingPunct="0">
                  <a:spcBef>
                    <a:spcPts val="600"/>
                  </a:spcBef>
                  <a:spcAft>
                    <a:spcPts val="600"/>
                  </a:spcAft>
                  <a:buClrTx/>
                </a:pPr>
                <a:r>
                  <a:rPr lang="en-US" sz="3600"/>
                  <a:t>Cửa hàng đó có tất cả số ki-lô-gam gạo tẻ và gạo nếp là: </a:t>
                </a:r>
              </a:p>
              <a:p>
                <a:pPr lvl="0" algn="just" eaLnBrk="0" fontAlgn="base" hangingPunct="0">
                  <a:spcBef>
                    <a:spcPts val="600"/>
                  </a:spcBef>
                  <a:spcAft>
                    <a:spcPts val="600"/>
                  </a:spcAft>
                  <a:buClrTx/>
                </a:pPr>
                <a:r>
                  <a:rPr lang="en-US" sz="3600"/>
                  <a:t>			 1 540 + 440 = 1 980 (kg)</a:t>
                </a:r>
                <a:endParaRPr lang="en-US" altLang="en-US" sz="3600"/>
              </a:p>
              <a:p>
                <a:pPr lvl="0" algn="just" eaLnBrk="0" fontAlgn="base" hangingPunct="0">
                  <a:spcBef>
                    <a:spcPts val="600"/>
                  </a:spcBef>
                  <a:spcAft>
                    <a:spcPts val="600"/>
                  </a:spcAft>
                  <a:buClrTx/>
                </a:pPr>
                <a:r>
                  <a:rPr lang="en-US" altLang="en-US" sz="3600"/>
                  <a:t>					Đáp số: </a:t>
                </a:r>
                <a:r>
                  <a:rPr lang="en-US" sz="3600"/>
                  <a:t> 1 980 kg</a:t>
                </a:r>
                <a:r>
                  <a:rPr lang="en-US" altLang="en-US" sz="360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E2BFBC-46DE-E3C9-4D38-3E7E54B38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291" y="1471046"/>
                <a:ext cx="9378920" cy="4970015"/>
              </a:xfrm>
              <a:prstGeom prst="rect">
                <a:avLst/>
              </a:prstGeom>
              <a:blipFill>
                <a:blip r:embed="rId3"/>
                <a:stretch>
                  <a:fillRect l="-2016" t="-1838" r="-1951" b="-3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DFAC17E-5712-8405-D172-A96807E178F9}"/>
              </a:ext>
            </a:extLst>
          </p:cNvPr>
          <p:cNvSpPr txBox="1"/>
          <p:nvPr/>
        </p:nvSpPr>
        <p:spPr>
          <a:xfrm>
            <a:off x="4836727" y="437192"/>
            <a:ext cx="289604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>
              <a:lnSpc>
                <a:spcPct val="150000"/>
              </a:lnSpc>
            </a:pPr>
            <a:r>
              <a:rPr lang="en-US" sz="4000" b="1"/>
              <a:t>Bài giải</a:t>
            </a:r>
            <a:endParaRPr lang="vi-VN" sz="4000" b="1"/>
          </a:p>
        </p:txBody>
      </p:sp>
    </p:spTree>
    <p:extLst>
      <p:ext uri="{BB962C8B-B14F-4D97-AF65-F5344CB8AC3E}">
        <p14:creationId xmlns:p14="http://schemas.microsoft.com/office/powerpoint/2010/main" val="106844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8BF678-4BE9-41DA-B993-D3780FA1E261}:375"/>
</p:tagLst>
</file>

<file path=ppt/theme/theme1.xml><?xml version="1.0" encoding="utf-8"?>
<a:theme xmlns:a="http://schemas.openxmlformats.org/drawingml/2006/main" name="Colors and Descriptions of Objects - Spanish - Foreign Language - 4th Grade by Slidesgo">
  <a:themeElements>
    <a:clrScheme name="Simple Light">
      <a:dk1>
        <a:srgbClr val="333333"/>
      </a:dk1>
      <a:lt1>
        <a:srgbClr val="FFFCEF"/>
      </a:lt1>
      <a:dk2>
        <a:srgbClr val="2E5EC9"/>
      </a:dk2>
      <a:lt2>
        <a:srgbClr val="FF5D50"/>
      </a:lt2>
      <a:accent1>
        <a:srgbClr val="FED351"/>
      </a:accent1>
      <a:accent2>
        <a:srgbClr val="19CEA2"/>
      </a:accent2>
      <a:accent3>
        <a:srgbClr val="FF7468"/>
      </a:accent3>
      <a:accent4>
        <a:srgbClr val="FF9BBB"/>
      </a:accent4>
      <a:accent5>
        <a:srgbClr val="0C7AE8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q4aate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6703</TotalTime>
  <Words>341</Words>
  <Application>Microsoft Office PowerPoint</Application>
  <PresentationFormat>Custom</PresentationFormat>
  <Paragraphs>56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Cambria Math</vt:lpstr>
      <vt:lpstr>DM Sans</vt:lpstr>
      <vt:lpstr>Paytone One</vt:lpstr>
      <vt:lpstr>Times New Roman</vt:lpstr>
      <vt:lpstr>Wingdings</vt:lpstr>
      <vt:lpstr>华康少女文字W5(P)</vt:lpstr>
      <vt:lpstr>Colors and Descriptions of Objects - Spanish - Foreign Language - 4th Grade by Slidesgo</vt:lpstr>
      <vt:lpstr>Office 主题</vt:lpstr>
      <vt:lpstr>TOÁN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inglés básico para hispanohablantes</dc:title>
  <dc:creator>ADMIN</dc:creator>
  <cp:lastModifiedBy>STD_DELL</cp:lastModifiedBy>
  <cp:revision>604</cp:revision>
  <dcterms:modified xsi:type="dcterms:W3CDTF">2025-05-12T08:48:06Z</dcterms:modified>
</cp:coreProperties>
</file>