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19"/>
  </p:notesMasterIdLst>
  <p:sldIdLst>
    <p:sldId id="847" r:id="rId2"/>
    <p:sldId id="1058" r:id="rId3"/>
    <p:sldId id="319" r:id="rId4"/>
    <p:sldId id="1028" r:id="rId5"/>
    <p:sldId id="1059" r:id="rId6"/>
    <p:sldId id="1049" r:id="rId7"/>
    <p:sldId id="1029" r:id="rId8"/>
    <p:sldId id="1047" r:id="rId9"/>
    <p:sldId id="1060" r:id="rId10"/>
    <p:sldId id="1061" r:id="rId11"/>
    <p:sldId id="1062" r:id="rId12"/>
    <p:sldId id="1063" r:id="rId13"/>
    <p:sldId id="1046" r:id="rId14"/>
    <p:sldId id="1052" r:id="rId15"/>
    <p:sldId id="1064" r:id="rId16"/>
    <p:sldId id="1065" r:id="rId17"/>
    <p:sldId id="1022" r:id="rId18"/>
  </p:sldIdLst>
  <p:sldSz cx="12161838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  <a:srgbClr val="000000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9" autoAdjust="0"/>
  </p:normalViewPr>
  <p:slideViewPr>
    <p:cSldViewPr snapToGrid="0">
      <p:cViewPr varScale="1">
        <p:scale>
          <a:sx n="75" d="100"/>
          <a:sy n="75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199146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287864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403981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6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7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giải thích cho hs ở bảng lớp sẽ dễ hiểu hơn ở màn hình nhé thầy cô.</a:t>
            </a:r>
          </a:p>
        </p:txBody>
      </p:sp>
    </p:spTree>
    <p:extLst>
      <p:ext uri="{BB962C8B-B14F-4D97-AF65-F5344CB8AC3E}">
        <p14:creationId xmlns:p14="http://schemas.microsoft.com/office/powerpoint/2010/main" val="186650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1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5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5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1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259759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41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46.png"/><Relationship Id="rId5" Type="http://schemas.openxmlformats.org/officeDocument/2006/relationships/image" Target="../media/image14.png"/><Relationship Id="rId4" Type="http://schemas.openxmlformats.org/officeDocument/2006/relationships/image" Target="../media/image4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4E496-8FA5-34AD-CB10-2AFB65212FA0}"/>
              </a:ext>
            </a:extLst>
          </p:cNvPr>
          <p:cNvGrpSpPr/>
          <p:nvPr/>
        </p:nvGrpSpPr>
        <p:grpSpPr>
          <a:xfrm>
            <a:off x="1531342" y="2036570"/>
            <a:ext cx="3437366" cy="1147430"/>
            <a:chOff x="670730" y="2136259"/>
            <a:chExt cx="3437366" cy="1147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/>
                <p:nvPr/>
              </p:nvSpPr>
              <p:spPr>
                <a:xfrm>
                  <a:off x="670730" y="2136259"/>
                  <a:ext cx="3437366" cy="1147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a)     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endParaRPr lang="vi-VN" sz="48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30" y="2136259"/>
                  <a:ext cx="3437366" cy="1147430"/>
                </a:xfrm>
                <a:prstGeom prst="rect">
                  <a:avLst/>
                </a:prstGeom>
                <a:blipFill>
                  <a:blip r:embed="rId4"/>
                  <a:stretch>
                    <a:fillRect l="-797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A9043E-9C8B-3793-05E2-5ECE2551D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0255" y="2440019"/>
              <a:ext cx="539910" cy="5399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/>
              <p:nvPr/>
            </p:nvSpPr>
            <p:spPr>
              <a:xfrm>
                <a:off x="2152307" y="3665918"/>
                <a:ext cx="3674752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3665918"/>
                <a:ext cx="3674752" cy="1147430"/>
              </a:xfrm>
              <a:prstGeom prst="rect">
                <a:avLst/>
              </a:prstGeom>
              <a:blipFill>
                <a:blip r:embed="rId6"/>
                <a:stretch>
                  <a:fillRect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/>
              <p:nvPr/>
            </p:nvSpPr>
            <p:spPr>
              <a:xfrm>
                <a:off x="2152306" y="5213937"/>
                <a:ext cx="7404069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Vậy, số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𝟕𝟕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6" y="5213937"/>
                <a:ext cx="7404069" cy="1156407"/>
              </a:xfrm>
              <a:prstGeom prst="rect">
                <a:avLst/>
              </a:prstGeom>
              <a:blipFill>
                <a:blip r:embed="rId7"/>
                <a:stretch>
                  <a:fillRect l="-370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4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/>
              <p:nvPr/>
            </p:nvSpPr>
            <p:spPr>
              <a:xfrm>
                <a:off x="2152307" y="3665918"/>
                <a:ext cx="284971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3665918"/>
                <a:ext cx="2849718" cy="1147430"/>
              </a:xfrm>
              <a:prstGeom prst="rect">
                <a:avLst/>
              </a:prstGeom>
              <a:blipFill>
                <a:blip r:embed="rId4"/>
                <a:stretch>
                  <a:fillRect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/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Vậy, số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blipFill>
                <a:blip r:embed="rId5"/>
                <a:stretch>
                  <a:fillRect l="-3704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170A0C-2E96-B355-3C69-D45F51B09340}"/>
              </a:ext>
            </a:extLst>
          </p:cNvPr>
          <p:cNvGrpSpPr/>
          <p:nvPr/>
        </p:nvGrpSpPr>
        <p:grpSpPr>
          <a:xfrm>
            <a:off x="1564659" y="1951329"/>
            <a:ext cx="3437366" cy="1152495"/>
            <a:chOff x="4433365" y="2019175"/>
            <a:chExt cx="3437366" cy="1152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987017F-A5DB-537F-06A3-EC7AE7323ABF}"/>
                    </a:ext>
                  </a:extLst>
                </p:cNvPr>
                <p:cNvSpPr txBox="1"/>
                <p:nvPr/>
              </p:nvSpPr>
              <p:spPr>
                <a:xfrm>
                  <a:off x="4433365" y="2019175"/>
                  <a:ext cx="3437366" cy="1152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: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48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987017F-A5DB-537F-06A3-EC7AE7323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365" y="2019175"/>
                  <a:ext cx="3437366" cy="1152495"/>
                </a:xfrm>
                <a:prstGeom prst="rect">
                  <a:avLst/>
                </a:prstGeom>
                <a:blipFill>
                  <a:blip r:embed="rId6"/>
                  <a:stretch>
                    <a:fillRect l="-8156" b="-12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97FA18-973C-8DA5-7D28-55DE36C4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4163" y="2307537"/>
              <a:ext cx="575769" cy="5757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39432-6BE6-DB7D-2B8A-D783BD78F977}"/>
                  </a:ext>
                </a:extLst>
              </p:cNvPr>
              <p:cNvSpPr txBox="1"/>
              <p:nvPr/>
            </p:nvSpPr>
            <p:spPr>
              <a:xfrm>
                <a:off x="4519126" y="3665918"/>
                <a:ext cx="284971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39432-6BE6-DB7D-2B8A-D783BD78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26" y="3665918"/>
                <a:ext cx="2849718" cy="1147430"/>
              </a:xfrm>
              <a:prstGeom prst="rect">
                <a:avLst/>
              </a:prstGeom>
              <a:blipFill>
                <a:blip r:embed="rId8"/>
                <a:stretch>
                  <a:fillRect l="-9615" t="-5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53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/>
              <p:nvPr/>
            </p:nvSpPr>
            <p:spPr>
              <a:xfrm>
                <a:off x="2152307" y="3429000"/>
                <a:ext cx="284971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3429000"/>
                <a:ext cx="2849718" cy="1147430"/>
              </a:xfrm>
              <a:prstGeom prst="rect">
                <a:avLst/>
              </a:prstGeom>
              <a:blipFill>
                <a:blip r:embed="rId4"/>
                <a:stretch>
                  <a:fillRect l="-9615" t="-532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/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Vậy, số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blipFill>
                <a:blip r:embed="rId5"/>
                <a:stretch>
                  <a:fillRect l="-3704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EA04507-A84C-74FE-F4D3-A075505B2A4B}"/>
              </a:ext>
            </a:extLst>
          </p:cNvPr>
          <p:cNvGrpSpPr/>
          <p:nvPr/>
        </p:nvGrpSpPr>
        <p:grpSpPr>
          <a:xfrm>
            <a:off x="1564659" y="2008761"/>
            <a:ext cx="3437366" cy="1049839"/>
            <a:chOff x="8196000" y="1936880"/>
            <a:chExt cx="3437366" cy="1049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7234E31-DD56-13AD-BA49-6717A1BDD6E3}"/>
                    </a:ext>
                  </a:extLst>
                </p:cNvPr>
                <p:cNvSpPr txBox="1"/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c)      </a:t>
                  </a:r>
                  <a:r>
                    <a:rPr lang="en-US" sz="4400"/>
                    <a:t>x</a:t>
                  </a:r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1</a:t>
                  </a:r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F0B383-26BD-7EE0-DC56-5860CBD26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blipFill>
                  <a:blip r:embed="rId7"/>
                  <a:stretch>
                    <a:fillRect l="-7092" t="-581" r="-2128" b="-122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49E3FF-5C68-9DB3-1930-E91B43AC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05909" y="2234623"/>
              <a:ext cx="575769" cy="58016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43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23469" y="107574"/>
                <a:ext cx="10914900" cy="498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Chọn câu trả lời đúng.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rô-bốt thu hoạch và sấy chuối. Biết cứ 1</a:t>
                </a: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 chuối tươi sấy được</a:t>
                </a:r>
                <a:r>
                  <a:rPr lang="en-US" sz="4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 chuối khô. Nếu rô</a:t>
                </a: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bốt thu hoạch được 1 tạ chuối tươi thì sẽ sấy được bao nhiêu tạ chuối khô?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9" y="107574"/>
                <a:ext cx="10914900" cy="4981044"/>
              </a:xfrm>
              <a:prstGeom prst="rect">
                <a:avLst/>
              </a:prstGeom>
              <a:blipFill>
                <a:blip r:embed="rId5"/>
                <a:stretch>
                  <a:fillRect l="-1954" r="-1954" b="-4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7AD422-8B25-CC82-7F82-9205DCCD24EE}"/>
                  </a:ext>
                </a:extLst>
              </p:cNvPr>
              <p:cNvSpPr txBox="1"/>
              <p:nvPr/>
            </p:nvSpPr>
            <p:spPr>
              <a:xfrm>
                <a:off x="814165" y="508861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tấn </a:t>
                </a:r>
                <a:endParaRPr lang="vi-VN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7AD422-8B25-CC82-7F82-9205DCCD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65" y="5088619"/>
                <a:ext cx="2267153" cy="1285032"/>
              </a:xfrm>
              <a:prstGeom prst="rect">
                <a:avLst/>
              </a:prstGeom>
              <a:blipFill>
                <a:blip r:embed="rId6"/>
                <a:stretch>
                  <a:fillRect l="-11051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E6203A-2B9E-CC01-BAC1-E83419520C62}"/>
                  </a:ext>
                </a:extLst>
              </p:cNvPr>
              <p:cNvSpPr txBox="1"/>
              <p:nvPr/>
            </p:nvSpPr>
            <p:spPr>
              <a:xfrm>
                <a:off x="3802097" y="5088618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tạ </a:t>
                </a:r>
                <a:endParaRPr lang="vi-VN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E6203A-2B9E-CC01-BAC1-E83419520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97" y="5088618"/>
                <a:ext cx="2267153" cy="1285032"/>
              </a:xfrm>
              <a:prstGeom prst="rect">
                <a:avLst/>
              </a:prstGeom>
              <a:blipFill>
                <a:blip r:embed="rId7"/>
                <a:stretch>
                  <a:fillRect l="-11022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477D19-A39E-0284-FDE6-A85A271CB685}"/>
              </a:ext>
            </a:extLst>
          </p:cNvPr>
          <p:cNvSpPr txBox="1"/>
          <p:nvPr/>
        </p:nvSpPr>
        <p:spPr>
          <a:xfrm>
            <a:off x="6439508" y="5436062"/>
            <a:ext cx="2267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C. 5 yến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FDE50-D2AC-8DD1-40A7-A9E800E31BC7}"/>
              </a:ext>
            </a:extLst>
          </p:cNvPr>
          <p:cNvSpPr txBox="1"/>
          <p:nvPr/>
        </p:nvSpPr>
        <p:spPr>
          <a:xfrm>
            <a:off x="9447177" y="5441603"/>
            <a:ext cx="2267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D. 5 tạ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9F95B1-F269-BDD9-F573-D93CA0E29697}"/>
              </a:ext>
            </a:extLst>
          </p:cNvPr>
          <p:cNvSpPr/>
          <p:nvPr/>
        </p:nvSpPr>
        <p:spPr>
          <a:xfrm>
            <a:off x="3630870" y="5354020"/>
            <a:ext cx="851483" cy="8514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1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17F53B-47A9-1901-4CFC-D9EAF390045A}"/>
              </a:ext>
            </a:extLst>
          </p:cNvPr>
          <p:cNvGrpSpPr/>
          <p:nvPr/>
        </p:nvGrpSpPr>
        <p:grpSpPr>
          <a:xfrm>
            <a:off x="623469" y="400523"/>
            <a:ext cx="10914900" cy="2760564"/>
            <a:chOff x="623469" y="400523"/>
            <a:chExt cx="10914900" cy="2760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/>
                <p:nvPr/>
              </p:nvSpPr>
              <p:spPr>
                <a:xfrm>
                  <a:off x="623469" y="400523"/>
                  <a:ext cx="10914900" cy="27605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 b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5. </a:t>
                  </a:r>
                  <a:r>
                    <a:rPr lang="vi-VN" sz="3200" b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Tìm phân số thích hợp.</a:t>
                  </a:r>
                </a:p>
                <a:p>
                  <a:pPr algn="just"/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Một mảnh đất hình chữ nhật có chiều rộng 4 m và diện tích</a:t>
                  </a:r>
                  <a:r>
                    <a:rPr lang="en-US" sz="32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 m</a:t>
                  </a:r>
                  <a:r>
                    <a:rPr lang="en-US" sz="3200" baseline="300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 Người ta đào 1 cái ao hình chữ nhật trên mảnh đất đó, phần đất còn lại làm một lối đi rộng 1 m như hình vẽ. Diện tích của ao là </a:t>
                  </a:r>
                  <a:r>
                    <a:rPr 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n-US" sz="3200" baseline="300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  <a:r>
                    <a:rPr 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32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69" y="400523"/>
                  <a:ext cx="10914900" cy="2760564"/>
                </a:xfrm>
                <a:prstGeom prst="rect">
                  <a:avLst/>
                </a:prstGeom>
                <a:blipFill>
                  <a:blip r:embed="rId4"/>
                  <a:stretch>
                    <a:fillRect l="-1396" t="-2870" r="-1396" b="-61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3A9338-14F9-997D-9C9E-D47C41076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3540" y="2635144"/>
              <a:ext cx="446336" cy="44974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7AF6E7-9155-856D-EBDC-AEFCBD7E7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517" y="3166738"/>
            <a:ext cx="6748804" cy="32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6A511-8C69-2AB8-DBC8-6CDC5719FA4F}"/>
              </a:ext>
            </a:extLst>
          </p:cNvPr>
          <p:cNvSpPr txBox="1"/>
          <p:nvPr/>
        </p:nvSpPr>
        <p:spPr>
          <a:xfrm>
            <a:off x="983676" y="3534834"/>
            <a:ext cx="1362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Cùng thảo luận nhóm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6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17F53B-47A9-1901-4CFC-D9EAF390045A}"/>
              </a:ext>
            </a:extLst>
          </p:cNvPr>
          <p:cNvGrpSpPr/>
          <p:nvPr/>
        </p:nvGrpSpPr>
        <p:grpSpPr>
          <a:xfrm>
            <a:off x="623469" y="400523"/>
            <a:ext cx="10914900" cy="2760564"/>
            <a:chOff x="623469" y="400523"/>
            <a:chExt cx="10914900" cy="2760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/>
                <p:nvPr/>
              </p:nvSpPr>
              <p:spPr>
                <a:xfrm>
                  <a:off x="623469" y="400523"/>
                  <a:ext cx="10914900" cy="27605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 b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5. </a:t>
                  </a:r>
                  <a:r>
                    <a:rPr lang="vi-VN" sz="3200" b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Tìm phân số thích hợp.</a:t>
                  </a:r>
                </a:p>
                <a:p>
                  <a:pPr algn="just"/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Một mảnh đất hình chữ nhật có chiều rộng 4 m và diện tích</a:t>
                  </a:r>
                  <a:r>
                    <a:rPr lang="en-US" sz="32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 m</a:t>
                  </a:r>
                  <a:r>
                    <a:rPr lang="en-US" sz="3200" baseline="300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 Người ta đào 1 cái ao hình chữ nhật trên mảnh đất đó, phần đất còn lại làm một lối đi rộng 1 m như hình vẽ. Diện tích của ao là </a:t>
                  </a:r>
                  <a:r>
                    <a:rPr 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n-US" sz="3200" baseline="300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  <a:r>
                    <a:rPr 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32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69" y="400523"/>
                  <a:ext cx="10914900" cy="2760564"/>
                </a:xfrm>
                <a:prstGeom prst="rect">
                  <a:avLst/>
                </a:prstGeom>
                <a:blipFill>
                  <a:blip r:embed="rId4"/>
                  <a:stretch>
                    <a:fillRect l="-1396" t="-2870" r="-1396" b="-61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3A9338-14F9-997D-9C9E-D47C41076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3540" y="2635144"/>
              <a:ext cx="446336" cy="44974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7AF6E7-9155-856D-EBDC-AEFCBD7E7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1128" y="2860016"/>
            <a:ext cx="6748804" cy="32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6A511-8C69-2AB8-DBC8-6CDC5719FA4F}"/>
              </a:ext>
            </a:extLst>
          </p:cNvPr>
          <p:cNvSpPr txBox="1"/>
          <p:nvPr/>
        </p:nvSpPr>
        <p:spPr>
          <a:xfrm>
            <a:off x="973490" y="4068006"/>
            <a:ext cx="3767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CHIA SẺ KẾT QUẢ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1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47AF6E7-9155-856D-EBDC-AEFCBD7E7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517" y="2941343"/>
            <a:ext cx="6748804" cy="32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E2AF80-62E2-A785-1405-9A9DD1E08704}"/>
              </a:ext>
            </a:extLst>
          </p:cNvPr>
          <p:cNvGrpSpPr/>
          <p:nvPr/>
        </p:nvGrpSpPr>
        <p:grpSpPr>
          <a:xfrm>
            <a:off x="1017916" y="625918"/>
            <a:ext cx="10914900" cy="1723549"/>
            <a:chOff x="623469" y="400523"/>
            <a:chExt cx="10914900" cy="17235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6D5836-7A39-D816-01D7-13533E49ACC2}"/>
                </a:ext>
              </a:extLst>
            </p:cNvPr>
            <p:cNvSpPr txBox="1"/>
            <p:nvPr/>
          </p:nvSpPr>
          <p:spPr>
            <a:xfrm>
              <a:off x="623469" y="400523"/>
              <a:ext cx="1091490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latin typeface="Cambria Math" panose="02040503050406030204" pitchFamily="18" charset="0"/>
                  <a:ea typeface="Cambria Math" panose="02040503050406030204" pitchFamily="18" charset="0"/>
                </a:rPr>
                <a:t>5. </a:t>
              </a:r>
              <a:r>
                <a:rPr lang="vi-VN" sz="3600" b="1">
                  <a:latin typeface="Cambria Math" panose="02040503050406030204" pitchFamily="18" charset="0"/>
                  <a:ea typeface="Cambria Math" panose="02040503050406030204" pitchFamily="18" charset="0"/>
                </a:rPr>
                <a:t>Tìm phân số thích hợp.</a:t>
              </a:r>
            </a:p>
            <a:p>
              <a:pPr algn="just">
                <a:spcBef>
                  <a:spcPts val="1200"/>
                </a:spcBef>
              </a:pPr>
              <a:r>
                <a:rPr lang="vi-VN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Diện tích của ao là </a:t>
              </a:r>
              <a:r>
                <a:rPr lang="en-US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      </a:t>
              </a:r>
              <a:r>
                <a:rPr lang="vi-VN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  <a:r>
                <a:rPr lang="en-US" sz="6000" baseline="3000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vi-VN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  <a:r>
                <a:rPr lang="en-US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endParaRPr lang="vi-VN" sz="60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3A9338-14F9-997D-9C9E-D47C41076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4926" y="1217794"/>
              <a:ext cx="899411" cy="9062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D32CC-C83B-A991-6419-97CB18F951AA}"/>
                  </a:ext>
                </a:extLst>
              </p:cNvPr>
              <p:cNvSpPr txBox="1"/>
              <p:nvPr/>
            </p:nvSpPr>
            <p:spPr>
              <a:xfrm>
                <a:off x="1017916" y="1388496"/>
                <a:ext cx="10914900" cy="1426288"/>
              </a:xfrm>
              <a:prstGeom prst="rect">
                <a:avLst/>
              </a:prstGeom>
              <a:solidFill>
                <a:srgbClr val="FFFCEF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 tích của ao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vi-VN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6000" baseline="30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vi-VN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D32CC-C83B-A991-6419-97CB18F95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16" y="1388496"/>
                <a:ext cx="10914900" cy="1426288"/>
              </a:xfrm>
              <a:prstGeom prst="rect">
                <a:avLst/>
              </a:prstGeom>
              <a:blipFill>
                <a:blip r:embed="rId8"/>
                <a:stretch>
                  <a:fillRect l="-3408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41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6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D3804F-45CB-FF5F-A81D-E6E193A473D7}"/>
              </a:ext>
            </a:extLst>
          </p:cNvPr>
          <p:cNvSpPr txBox="1"/>
          <p:nvPr/>
        </p:nvSpPr>
        <p:spPr>
          <a:xfrm>
            <a:off x="1822149" y="2609544"/>
            <a:ext cx="8517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/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63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457184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6000" b="1" dirty="0">
                <a:solidFill>
                  <a:srgbClr val="0070C0"/>
                </a:solidFill>
                <a:latin typeface="+mn-lt"/>
              </a:rPr>
              <a:t>BÀI 66:</a:t>
            </a:r>
          </a:p>
          <a:p>
            <a:r>
              <a:rPr lang="en-US" sz="6000" b="1" dirty="0">
                <a:solidFill>
                  <a:srgbClr val="0070C0"/>
                </a:solidFill>
                <a:latin typeface="+mn-lt"/>
              </a:rPr>
              <a:t>LUYỆN TẬP CHUNG</a:t>
            </a:r>
          </a:p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4800" b="1" dirty="0" err="1">
                <a:solidFill>
                  <a:srgbClr val="0070C0"/>
                </a:solidFill>
                <a:latin typeface="+mn-lt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+mn-lt"/>
              </a:rPr>
              <a:t> 1)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187542" y="541771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S/</a:t>
            </a:r>
            <a:r>
              <a:rPr lang="en-US" sz="3200" dirty="0" err="1">
                <a:solidFill>
                  <a:srgbClr val="000000"/>
                </a:solidFill>
              </a:rPr>
              <a:t>Trang</a:t>
            </a:r>
            <a:r>
              <a:rPr lang="en-US" sz="3200" dirty="0">
                <a:solidFill>
                  <a:srgbClr val="000000"/>
                </a:solidFill>
              </a:rPr>
              <a:t> 98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9577" y="641302"/>
            <a:ext cx="93291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8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898" y="5417719"/>
            <a:ext cx="566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GB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1. Tính.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352047" y="2156344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047" y="2156344"/>
                <a:ext cx="2267153" cy="1285032"/>
              </a:xfrm>
              <a:prstGeom prst="rect">
                <a:avLst/>
              </a:prstGeom>
              <a:blipFill>
                <a:blip r:embed="rId4"/>
                <a:stretch>
                  <a:fillRect l="-11022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7F190-0ABA-08F1-F1D2-FDDC38BC681C}"/>
                  </a:ext>
                </a:extLst>
              </p:cNvPr>
              <p:cNvSpPr txBox="1"/>
              <p:nvPr/>
            </p:nvSpPr>
            <p:spPr>
              <a:xfrm>
                <a:off x="4789413" y="2156344"/>
                <a:ext cx="2583011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7F190-0ABA-08F1-F1D2-FDDC38BC6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413" y="2156344"/>
                <a:ext cx="2583011" cy="1272656"/>
              </a:xfrm>
              <a:prstGeom prst="rect">
                <a:avLst/>
              </a:prstGeom>
              <a:blipFill>
                <a:blip r:embed="rId5"/>
                <a:stretch>
                  <a:fillRect l="-9693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F0B383-26BD-7EE0-DC56-5860CBD266FB}"/>
                  </a:ext>
                </a:extLst>
              </p:cNvPr>
              <p:cNvSpPr txBox="1"/>
              <p:nvPr/>
            </p:nvSpPr>
            <p:spPr>
              <a:xfrm>
                <a:off x="8226779" y="2156344"/>
                <a:ext cx="2926759" cy="128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/>
                  <a:t>–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F0B383-26BD-7EE0-DC56-5860CBD26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779" y="2156344"/>
                <a:ext cx="2926759" cy="1283557"/>
              </a:xfrm>
              <a:prstGeom prst="rect">
                <a:avLst/>
              </a:prstGeom>
              <a:blipFill>
                <a:blip r:embed="rId6"/>
                <a:stretch>
                  <a:fillRect l="-854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59548" y="52403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1. Tính.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85E7F-4BF1-7C56-CFFD-3A0BDC53AE2E}"/>
                  </a:ext>
                </a:extLst>
              </p:cNvPr>
              <p:cNvSpPr txBox="1"/>
              <p:nvPr/>
            </p:nvSpPr>
            <p:spPr>
              <a:xfrm>
                <a:off x="3330149" y="1485396"/>
                <a:ext cx="226715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85E7F-4BF1-7C56-CFFD-3A0BDC53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49" y="1485396"/>
                <a:ext cx="2267153" cy="1152047"/>
              </a:xfrm>
              <a:prstGeom prst="rect">
                <a:avLst/>
              </a:prstGeom>
              <a:blipFill>
                <a:blip r:embed="rId4"/>
                <a:stretch>
                  <a:fillRect l="-12097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3BFFCD-EFA2-E2BB-1E24-52B00C9A8F43}"/>
                  </a:ext>
                </a:extLst>
              </p:cNvPr>
              <p:cNvSpPr txBox="1"/>
              <p:nvPr/>
            </p:nvSpPr>
            <p:spPr>
              <a:xfrm>
                <a:off x="5171946" y="1469206"/>
                <a:ext cx="1697958" cy="117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3BFFCD-EFA2-E2BB-1E24-52B00C9A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46" y="1469206"/>
                <a:ext cx="1697958" cy="1170449"/>
              </a:xfrm>
              <a:prstGeom prst="rect">
                <a:avLst/>
              </a:prstGeom>
              <a:blipFill>
                <a:blip r:embed="rId5"/>
                <a:stretch>
                  <a:fillRect l="-16129"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/>
              <p:nvPr/>
            </p:nvSpPr>
            <p:spPr>
              <a:xfrm>
                <a:off x="1396145" y="1479208"/>
                <a:ext cx="226715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45" y="1479208"/>
                <a:ext cx="2267153" cy="1152047"/>
              </a:xfrm>
              <a:prstGeom prst="rect">
                <a:avLst/>
              </a:prstGeom>
              <a:blipFill>
                <a:blip r:embed="rId6"/>
                <a:stretch>
                  <a:fillRect l="-12097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D496A3-40E3-3897-8175-4EB51D852E31}"/>
                  </a:ext>
                </a:extLst>
              </p:cNvPr>
              <p:cNvSpPr txBox="1"/>
              <p:nvPr/>
            </p:nvSpPr>
            <p:spPr>
              <a:xfrm>
                <a:off x="1396145" y="3214179"/>
                <a:ext cx="2583011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D496A3-40E3-3897-8175-4EB51D852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45" y="3214179"/>
                <a:ext cx="2583011" cy="1152047"/>
              </a:xfrm>
              <a:prstGeom prst="rect">
                <a:avLst/>
              </a:prstGeom>
              <a:blipFill>
                <a:blip r:embed="rId7"/>
                <a:stretch>
                  <a:fillRect l="-10613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1A17F0-12B0-EFC8-C735-2799DB2F534D}"/>
                  </a:ext>
                </a:extLst>
              </p:cNvPr>
              <p:cNvSpPr txBox="1"/>
              <p:nvPr/>
            </p:nvSpPr>
            <p:spPr>
              <a:xfrm>
                <a:off x="3330148" y="3214179"/>
                <a:ext cx="226715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1A17F0-12B0-EFC8-C735-2799DB2F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48" y="3214179"/>
                <a:ext cx="2267153" cy="1152047"/>
              </a:xfrm>
              <a:prstGeom prst="rect">
                <a:avLst/>
              </a:prstGeom>
              <a:blipFill>
                <a:blip r:embed="rId8"/>
                <a:stretch>
                  <a:fillRect l="-12097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257053-5F7C-C6E4-7CAA-C011F6227CFC}"/>
                  </a:ext>
                </a:extLst>
              </p:cNvPr>
              <p:cNvSpPr txBox="1"/>
              <p:nvPr/>
            </p:nvSpPr>
            <p:spPr>
              <a:xfrm>
                <a:off x="5171946" y="3181798"/>
                <a:ext cx="1697958" cy="117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257053-5F7C-C6E4-7CAA-C011F622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46" y="3181798"/>
                <a:ext cx="1697958" cy="1170449"/>
              </a:xfrm>
              <a:prstGeom prst="rect">
                <a:avLst/>
              </a:prstGeom>
              <a:blipFill>
                <a:blip r:embed="rId9"/>
                <a:stretch>
                  <a:fillRect l="-16129"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E3DAE-E66A-9B0A-BB4B-F9AE5FF58016}"/>
                  </a:ext>
                </a:extLst>
              </p:cNvPr>
              <p:cNvSpPr txBox="1"/>
              <p:nvPr/>
            </p:nvSpPr>
            <p:spPr>
              <a:xfrm>
                <a:off x="1396145" y="4730825"/>
                <a:ext cx="2926759" cy="115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/>
                  <a:t>–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E3DAE-E66A-9B0A-BB4B-F9AE5FF58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45" y="4730825"/>
                <a:ext cx="2926759" cy="1151213"/>
              </a:xfrm>
              <a:prstGeom prst="rect">
                <a:avLst/>
              </a:prstGeom>
              <a:blipFill>
                <a:blip r:embed="rId10"/>
                <a:stretch>
                  <a:fillRect l="-9375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1100C5-C0B5-0656-2831-005C629F0A79}"/>
                  </a:ext>
                </a:extLst>
              </p:cNvPr>
              <p:cNvSpPr txBox="1"/>
              <p:nvPr/>
            </p:nvSpPr>
            <p:spPr>
              <a:xfrm>
                <a:off x="3979156" y="4730825"/>
                <a:ext cx="315675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4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/>
                  <a:t> –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1100C5-C0B5-0656-2831-005C629F0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156" y="4730825"/>
                <a:ext cx="3156750" cy="1152047"/>
              </a:xfrm>
              <a:prstGeom prst="rect">
                <a:avLst/>
              </a:prstGeom>
              <a:blipFill>
                <a:blip r:embed="rId11"/>
                <a:stretch>
                  <a:fillRect l="-8880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1C2B89-F639-6401-F534-066C3741EAEB}"/>
                  </a:ext>
                </a:extLst>
              </p:cNvPr>
              <p:cNvSpPr txBox="1"/>
              <p:nvPr/>
            </p:nvSpPr>
            <p:spPr>
              <a:xfrm>
                <a:off x="6562167" y="4716846"/>
                <a:ext cx="2330821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4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/>
                  <a:t> –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1C2B89-F639-6401-F534-066C3741E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67" y="4716846"/>
                <a:ext cx="2330821" cy="1152047"/>
              </a:xfrm>
              <a:prstGeom prst="rect">
                <a:avLst/>
              </a:prstGeom>
              <a:blipFill>
                <a:blip r:embed="rId12"/>
                <a:stretch>
                  <a:fillRect l="-11749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A0CB51-EE75-CCD1-D185-C18839A9765A}"/>
                  </a:ext>
                </a:extLst>
              </p:cNvPr>
              <p:cNvSpPr txBox="1"/>
              <p:nvPr/>
            </p:nvSpPr>
            <p:spPr>
              <a:xfrm>
                <a:off x="8526190" y="4698444"/>
                <a:ext cx="1697958" cy="117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A0CB51-EE75-CCD1-D185-C18839A9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90" y="4698444"/>
                <a:ext cx="1697958" cy="1170449"/>
              </a:xfrm>
              <a:prstGeom prst="rect">
                <a:avLst/>
              </a:prstGeom>
              <a:blipFill>
                <a:blip r:embed="rId13"/>
                <a:stretch>
                  <a:fillRect l="-1654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71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0" grpId="0"/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786328" y="559957"/>
                <a:ext cx="10589182" cy="5487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Quãng đường từ nhà anh Thanh đến thị trấn dài 45 km. Anh Thanh đi từ nhà ra thị trấn, khi đi được</a:t>
                </a:r>
                <a:r>
                  <a:rPr lang="en-US" sz="4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quãng đường thì dừng lại nghỉ một lúc. Hỏi anh Thanh phải đi tiếp bao nhiêu ki-ô-mét nữa thì đến thị trấn?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8" y="559957"/>
                <a:ext cx="10589182" cy="5487080"/>
              </a:xfrm>
              <a:prstGeom prst="rect">
                <a:avLst/>
              </a:prstGeom>
              <a:blipFill>
                <a:blip r:embed="rId5"/>
                <a:stretch>
                  <a:fillRect l="-2360" r="-2303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1996677" y="1739902"/>
            <a:ext cx="2682900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D6E74-E6B9-2789-FEB1-E2868150AD37}"/>
              </a:ext>
            </a:extLst>
          </p:cNvPr>
          <p:cNvSpPr/>
          <p:nvPr/>
        </p:nvSpPr>
        <p:spPr>
          <a:xfrm>
            <a:off x="2931654" y="2977203"/>
            <a:ext cx="8443856" cy="10700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89FDD-9923-697B-4758-2ED6472279E0}"/>
                  </a:ext>
                </a:extLst>
              </p:cNvPr>
              <p:cNvSpPr txBox="1"/>
              <p:nvPr/>
            </p:nvSpPr>
            <p:spPr>
              <a:xfrm>
                <a:off x="786328" y="559957"/>
                <a:ext cx="10589182" cy="5487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Quãng đường từ nhà anh Thanh đến thị trấn dài 45 km. Anh Thanh đi từ nhà ra thị trấn, khi đi được</a:t>
                </a:r>
                <a:r>
                  <a:rPr lang="en-US" sz="4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quãng đường thì dừng lại nghỉ một lúc. </a:t>
                </a:r>
                <a:r>
                  <a:rPr lang="vi-VN" sz="44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Hỏi anh Thanh phải đi tiếp bao nhiêu ki-ô-mét nữa thì đến thị trấn?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89FDD-9923-697B-4758-2ED64722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8" y="559957"/>
                <a:ext cx="10589182" cy="5487080"/>
              </a:xfrm>
              <a:prstGeom prst="rect">
                <a:avLst/>
              </a:prstGeom>
              <a:blipFill>
                <a:blip r:embed="rId6"/>
                <a:stretch>
                  <a:fillRect l="-2360" r="-2303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793982"/>
            <a:ext cx="225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1970245" y="1580496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Anh Thanh đã đi được quãng đường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848903" y="2335132"/>
                <a:ext cx="7905749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45  </a:t>
                </a:r>
                <a:r>
                  <a:rPr 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 30 (km) </a:t>
                </a:r>
                <a:endParaRPr lang="vi-VN" sz="3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03" y="2335132"/>
                <a:ext cx="7905749" cy="878574"/>
              </a:xfrm>
              <a:prstGeom prst="rect">
                <a:avLst/>
              </a:prstGeom>
              <a:blipFill>
                <a:blip r:embed="rId5"/>
                <a:stretch>
                  <a:fillRect l="-2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5214910" y="4831283"/>
            <a:ext cx="653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Đáp số:  15 km.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0582E-2029-3892-0DC5-0AD596E1E43C}"/>
              </a:ext>
            </a:extLst>
          </p:cNvPr>
          <p:cNvSpPr txBox="1"/>
          <p:nvPr/>
        </p:nvSpPr>
        <p:spPr>
          <a:xfrm>
            <a:off x="1970245" y="3322011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Anh Thanh phải đi tiếp số ki-lô-mét nữa là: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DCCD4-29D8-1712-CD4E-D23872F708AF}"/>
              </a:ext>
            </a:extLst>
          </p:cNvPr>
          <p:cNvSpPr txBox="1"/>
          <p:nvPr/>
        </p:nvSpPr>
        <p:spPr>
          <a:xfrm>
            <a:off x="3848903" y="4076647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45 – 30 = 15 (km)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4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4E496-8FA5-34AD-CB10-2AFB65212FA0}"/>
              </a:ext>
            </a:extLst>
          </p:cNvPr>
          <p:cNvGrpSpPr/>
          <p:nvPr/>
        </p:nvGrpSpPr>
        <p:grpSpPr>
          <a:xfrm>
            <a:off x="670730" y="2036570"/>
            <a:ext cx="3437366" cy="1050865"/>
            <a:chOff x="670730" y="2136259"/>
            <a:chExt cx="3437366" cy="1050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/>
                <p:nvPr/>
              </p:nvSpPr>
              <p:spPr>
                <a:xfrm>
                  <a:off x="670730" y="2136259"/>
                  <a:ext cx="3437366" cy="1050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a)     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30" y="2136259"/>
                  <a:ext cx="3437366" cy="1050865"/>
                </a:xfrm>
                <a:prstGeom prst="rect">
                  <a:avLst/>
                </a:prstGeom>
                <a:blipFill>
                  <a:blip r:embed="rId4"/>
                  <a:stretch>
                    <a:fillRect l="-7092" b="-133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A9043E-9C8B-3793-05E2-5ECE2551D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538" y="2391736"/>
              <a:ext cx="539910" cy="5399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1D8034-861B-D397-9506-D74ADB05189F}"/>
              </a:ext>
            </a:extLst>
          </p:cNvPr>
          <p:cNvGrpSpPr/>
          <p:nvPr/>
        </p:nvGrpSpPr>
        <p:grpSpPr>
          <a:xfrm>
            <a:off x="4433365" y="2029934"/>
            <a:ext cx="3437366" cy="1064137"/>
            <a:chOff x="4433365" y="2019175"/>
            <a:chExt cx="3437366" cy="1064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7F190-0ABA-08F1-F1D2-FDDC38BC681C}"/>
                    </a:ext>
                  </a:extLst>
                </p:cNvPr>
                <p:cNvSpPr txBox="1"/>
                <p:nvPr/>
              </p:nvSpPr>
              <p:spPr>
                <a:xfrm>
                  <a:off x="4433365" y="2019175"/>
                  <a:ext cx="3437366" cy="1064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: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7F190-0ABA-08F1-F1D2-FDDC38BC6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365" y="2019175"/>
                  <a:ext cx="3437366" cy="1064137"/>
                </a:xfrm>
                <a:prstGeom prst="rect">
                  <a:avLst/>
                </a:prstGeom>
                <a:blipFill>
                  <a:blip r:embed="rId6"/>
                  <a:stretch>
                    <a:fillRect l="-7092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8C53B8-9298-E52C-E2EF-61E7E5A5A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3034" y="2263358"/>
              <a:ext cx="575769" cy="5757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10899-D14A-6991-C23B-CD75D3CFE25D}"/>
              </a:ext>
            </a:extLst>
          </p:cNvPr>
          <p:cNvGrpSpPr/>
          <p:nvPr/>
        </p:nvGrpSpPr>
        <p:grpSpPr>
          <a:xfrm>
            <a:off x="8196000" y="2037083"/>
            <a:ext cx="3437366" cy="1049839"/>
            <a:chOff x="8196000" y="1936880"/>
            <a:chExt cx="3437366" cy="1049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F0B383-26BD-7EE0-DC56-5860CBD266FB}"/>
                    </a:ext>
                  </a:extLst>
                </p:cNvPr>
                <p:cNvSpPr txBox="1"/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c)      </a:t>
                  </a:r>
                  <a:r>
                    <a:rPr lang="en-US" sz="4400"/>
                    <a:t>x</a:t>
                  </a:r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1</a:t>
                  </a:r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F0B383-26BD-7EE0-DC56-5860CBD26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blipFill>
                  <a:blip r:embed="rId8"/>
                  <a:stretch>
                    <a:fillRect l="-7092" t="-581" r="-2128" b="-122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C4DFC1-C503-65D8-894E-5FA9E5D2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5909" y="2234623"/>
              <a:ext cx="575769" cy="58016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55546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05C0C4-B941-4988-8F95-AE696F91813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q 3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2.4_Bài 66_Luyện tập chung_Trang 98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C5ACA1-F5BD-4224-A3A4-038DF74AD46F}:10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337AAB-BD7D-4E6A-8BC0-35842A8C25B1}:10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4D58AC-ADEC-46CD-BDC7-51451962D916}:10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6DC07C-6BA7-479F-9E85-1256AEE40B02}:10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32AB99-AEA5-4154-84EB-3FB2A4542A41}:10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95207C-53DF-4838-B315-6B3506778C4E}:10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4EC739-929A-4018-BFC0-8930B1CDD9B0}:10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A87E38-6F40-4C4A-9884-CA923C29DEA8}:10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38B2AE-5949-4580-9ED7-B4231DD04B81}:10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5C25B1-F8E3-4AD6-9691-9EB8E6D7C48D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A6A9AA-F4C9-4794-913C-0538843010C7}:10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8426A4-16F5-4459-9D15-195887F84078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8D3B6F-2AEC-4C0B-8962-A75C6A936ADC}:10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2B43AE-8FA3-4B13-8763-4A3BEF5372F8}:10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780C65-3320-4C32-9CCE-24C74623BCCA}:10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AF7AE8-512A-4B15-BBB2-C3896E1A2195}:10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F2B8A6-7CA3-4F68-A13A-584301900074}:1047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383</Words>
  <Application>Microsoft Office PowerPoint</Application>
  <PresentationFormat>Custom</PresentationFormat>
  <Paragraphs>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Cambria Math</vt:lpstr>
      <vt:lpstr>DM Sans</vt:lpstr>
      <vt:lpstr>Paytone One</vt:lpstr>
      <vt:lpstr>Times New Roman</vt:lpstr>
      <vt:lpstr>Varela Round</vt:lpstr>
      <vt:lpstr>Wingdings</vt:lpstr>
      <vt:lpstr>Colors and Descriptions of Objects - Spanish - Foreign Language - 4th Grade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32.4_Bài 66_Luyện tập chung_Trang 98</dc:title>
  <dc:creator>ADMIN</dc:creator>
  <cp:lastModifiedBy>STD_DELL</cp:lastModifiedBy>
  <cp:revision>497</cp:revision>
  <dcterms:modified xsi:type="dcterms:W3CDTF">2025-05-02T03:24:51Z</dcterms:modified>
</cp:coreProperties>
</file>