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</p:sldMasterIdLst>
  <p:notesMasterIdLst>
    <p:notesMasterId r:id="rId18"/>
  </p:notesMasterIdLst>
  <p:sldIdLst>
    <p:sldId id="847" r:id="rId2"/>
    <p:sldId id="1058" r:id="rId3"/>
    <p:sldId id="319" r:id="rId4"/>
    <p:sldId id="1028" r:id="rId5"/>
    <p:sldId id="1059" r:id="rId6"/>
    <p:sldId id="1049" r:id="rId7"/>
    <p:sldId id="1068" r:id="rId8"/>
    <p:sldId id="1046" r:id="rId9"/>
    <p:sldId id="1069" r:id="rId10"/>
    <p:sldId id="1070" r:id="rId11"/>
    <p:sldId id="1029" r:id="rId12"/>
    <p:sldId id="1047" r:id="rId13"/>
    <p:sldId id="1060" r:id="rId14"/>
    <p:sldId id="1071" r:id="rId15"/>
    <p:sldId id="1072" r:id="rId16"/>
    <p:sldId id="1073" r:id="rId17"/>
  </p:sldIdLst>
  <p:sldSz cx="12161838" cy="6858000"/>
  <p:notesSz cx="6858000" cy="9144000"/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F"/>
    <a:srgbClr val="000000"/>
    <a:srgbClr val="FFFFFF"/>
    <a:srgbClr val="F1EFE8"/>
    <a:srgbClr val="FED43E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79" autoAdjust="0"/>
  </p:normalViewPr>
  <p:slideViewPr>
    <p:cSldViewPr snapToGrid="0">
      <p:cViewPr varScale="1">
        <p:scale>
          <a:sx n="75" d="100"/>
          <a:sy n="75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71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467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276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2597592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2324801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phân tích trên bảng lớp sẽ dễ hiểu hơn thầy cô nhé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79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20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0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1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64116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859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581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87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61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0" name="Google Shape;10;p2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664671" y="1647817"/>
            <a:ext cx="8832096" cy="287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310" b="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623892" y="4521384"/>
            <a:ext cx="6913654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2"/>
          </p:nvPr>
        </p:nvSpPr>
        <p:spPr>
          <a:xfrm>
            <a:off x="9009888" y="788812"/>
            <a:ext cx="1728513" cy="58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1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78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1_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9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9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331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8464" y="9467"/>
            <a:ext cx="12546750" cy="6848535"/>
            <a:chOff x="-51475" y="7100"/>
            <a:chExt cx="9433400" cy="51364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31982" b="40726"/>
            <a:stretch/>
          </p:blipFill>
          <p:spPr>
            <a:xfrm>
              <a:off x="3195541" y="1723525"/>
              <a:ext cx="5939174" cy="3419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/>
            </a:blip>
            <a:srcRect t="-3820" r="21935"/>
            <a:stretch/>
          </p:blipFill>
          <p:spPr>
            <a:xfrm flipH="1">
              <a:off x="0" y="7100"/>
              <a:ext cx="2509350" cy="233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4">
              <a:alphaModFix/>
            </a:blip>
            <a:srcRect l="19620" b="21795"/>
            <a:stretch/>
          </p:blipFill>
          <p:spPr>
            <a:xfrm>
              <a:off x="-51475" y="2706900"/>
              <a:ext cx="4113014" cy="2436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883350" y="2468950"/>
              <a:ext cx="1498575" cy="826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409757" y="1448133"/>
            <a:ext cx="7342191" cy="32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768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933491" y="4492033"/>
            <a:ext cx="6879738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14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49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3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05" name="Google Shape;305;p13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13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957625" y="721212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57625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454775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57625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454775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813788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813788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7" hasCustomPrompt="1"/>
          </p:nvPr>
        </p:nvSpPr>
        <p:spPr>
          <a:xfrm>
            <a:off x="2002234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8" hasCustomPrompt="1"/>
          </p:nvPr>
        </p:nvSpPr>
        <p:spPr>
          <a:xfrm>
            <a:off x="2002234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9" hasCustomPrompt="1"/>
          </p:nvPr>
        </p:nvSpPr>
        <p:spPr>
          <a:xfrm>
            <a:off x="559236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13" hasCustomPrompt="1"/>
          </p:nvPr>
        </p:nvSpPr>
        <p:spPr>
          <a:xfrm>
            <a:off x="5592358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14" hasCustomPrompt="1"/>
          </p:nvPr>
        </p:nvSpPr>
        <p:spPr>
          <a:xfrm>
            <a:off x="918249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15" hasCustomPrompt="1"/>
          </p:nvPr>
        </p:nvSpPr>
        <p:spPr>
          <a:xfrm>
            <a:off x="9182492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6"/>
          </p:nvPr>
        </p:nvSpPr>
        <p:spPr>
          <a:xfrm>
            <a:off x="957625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17"/>
          </p:nvPr>
        </p:nvSpPr>
        <p:spPr>
          <a:xfrm>
            <a:off x="454775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8"/>
          </p:nvPr>
        </p:nvSpPr>
        <p:spPr>
          <a:xfrm>
            <a:off x="813788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9"/>
          </p:nvPr>
        </p:nvSpPr>
        <p:spPr>
          <a:xfrm>
            <a:off x="957625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20"/>
          </p:nvPr>
        </p:nvSpPr>
        <p:spPr>
          <a:xfrm>
            <a:off x="454775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21"/>
          </p:nvPr>
        </p:nvSpPr>
        <p:spPr>
          <a:xfrm>
            <a:off x="813788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44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4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54" name="Google Shape;354;p14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81" name="Google Shape;381;p14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/>
          </p:nvPr>
        </p:nvSpPr>
        <p:spPr>
          <a:xfrm>
            <a:off x="957625" y="722271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92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4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2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765" name="Google Shape;765;p2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92" name="Google Shape;792;p2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3" name="Google Shape;793;p26"/>
          <p:cNvSpPr txBox="1">
            <a:spLocks noGrp="1"/>
          </p:cNvSpPr>
          <p:nvPr>
            <p:ph type="subTitle" idx="1"/>
          </p:nvPr>
        </p:nvSpPr>
        <p:spPr>
          <a:xfrm>
            <a:off x="955811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6"/>
          <p:cNvSpPr txBox="1">
            <a:spLocks noGrp="1"/>
          </p:cNvSpPr>
          <p:nvPr>
            <p:ph type="subTitle" idx="2"/>
          </p:nvPr>
        </p:nvSpPr>
        <p:spPr>
          <a:xfrm>
            <a:off x="955811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5" name="Google Shape;795;p26"/>
          <p:cNvSpPr txBox="1">
            <a:spLocks noGrp="1"/>
          </p:cNvSpPr>
          <p:nvPr>
            <p:ph type="title"/>
          </p:nvPr>
        </p:nvSpPr>
        <p:spPr>
          <a:xfrm>
            <a:off x="957625" y="722936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26"/>
          <p:cNvSpPr txBox="1">
            <a:spLocks noGrp="1"/>
          </p:cNvSpPr>
          <p:nvPr>
            <p:ph type="subTitle" idx="3"/>
          </p:nvPr>
        </p:nvSpPr>
        <p:spPr>
          <a:xfrm>
            <a:off x="6233160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6"/>
          <p:cNvSpPr txBox="1">
            <a:spLocks noGrp="1"/>
          </p:cNvSpPr>
          <p:nvPr>
            <p:ph type="subTitle" idx="4"/>
          </p:nvPr>
        </p:nvSpPr>
        <p:spPr>
          <a:xfrm>
            <a:off x="6233160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78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35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091" name="Google Shape;1091;p35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18" name="Google Shape;1118;p35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8785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3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121" name="Google Shape;1121;p3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48" name="Google Shape;1148;p3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5373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Google Shape;1150;p37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151" name="Google Shape;1151;p37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78" name="Google Shape;1178;p37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36290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21212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93CCB-405D-7DB8-C4D4-7D3174486EC2}"/>
              </a:ext>
            </a:extLst>
          </p:cNvPr>
          <p:cNvSpPr txBox="1"/>
          <p:nvPr userDrawn="1"/>
        </p:nvSpPr>
        <p:spPr>
          <a:xfrm>
            <a:off x="1297858" y="8021242"/>
            <a:ext cx="95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3273854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7" r:id="rId2"/>
    <p:sldLayoutId id="2147483738" r:id="rId3"/>
    <p:sldLayoutId id="2147483739" r:id="rId4"/>
    <p:sldLayoutId id="2147483741" r:id="rId5"/>
    <p:sldLayoutId id="2147483744" r:id="rId6"/>
    <p:sldLayoutId id="2147483745" r:id="rId7"/>
    <p:sldLayoutId id="2147483746" r:id="rId8"/>
    <p:sldLayoutId id="2147483748" r:id="rId9"/>
    <p:sldLayoutId id="2147483749" r:id="rId10"/>
    <p:sldLayoutId id="214748375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42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8"/>
          <p:cNvSpPr txBox="1">
            <a:spLocks noGrp="1"/>
          </p:cNvSpPr>
          <p:nvPr>
            <p:ph type="ctrTitle" idx="4294967295"/>
          </p:nvPr>
        </p:nvSpPr>
        <p:spPr>
          <a:xfrm>
            <a:off x="4698569" y="1273836"/>
            <a:ext cx="6496050" cy="255111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482242" y="72253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99986" y="619845"/>
            <a:ext cx="10914900" cy="217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4800" b="1">
                <a:latin typeface="Cambria Math" panose="02040503050406030204" pitchFamily="18" charset="0"/>
                <a:ea typeface="Cambria Math" panose="02040503050406030204" pitchFamily="18" charset="0"/>
              </a:rPr>
              <a:t>3. Số?</a:t>
            </a:r>
          </a:p>
          <a:p>
            <a:pPr lvl="2" algn="just">
              <a:lnSpc>
                <a:spcPct val="150000"/>
              </a:lnSpc>
            </a:pPr>
            <a:r>
              <a:rPr lang="vi-VN" sz="4800">
                <a:latin typeface="Cambria Math" panose="02040503050406030204" pitchFamily="18" charset="0"/>
                <a:ea typeface="Cambria Math" panose="02040503050406030204" pitchFamily="18" charset="0"/>
              </a:rPr>
              <a:t>Trong vại còn lại</a:t>
            </a:r>
            <a:r>
              <a:rPr lang="en-US" sz="4800">
                <a:latin typeface="Cambria Math" panose="02040503050406030204" pitchFamily="18" charset="0"/>
                <a:ea typeface="Cambria Math" panose="02040503050406030204" pitchFamily="18" charset="0"/>
              </a:rPr>
              <a:t>      </a:t>
            </a:r>
            <a:r>
              <a:rPr lang="vi-VN" sz="48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sz="4800" i="1">
                <a:latin typeface="+mj-lt"/>
                <a:ea typeface="Cambria Math" panose="02040503050406030204" pitchFamily="18" charset="0"/>
              </a:rPr>
              <a:t>l</a:t>
            </a:r>
            <a:r>
              <a:rPr lang="vi-VN" sz="4800">
                <a:latin typeface="Cambria Math" panose="02040503050406030204" pitchFamily="18" charset="0"/>
                <a:ea typeface="Cambria Math" panose="02040503050406030204" pitchFamily="18" charset="0"/>
              </a:rPr>
              <a:t> tương.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E5560D-24DD-8165-0719-D06A9601E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766" y="2089129"/>
            <a:ext cx="575769" cy="575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688570-098E-DC3F-D9DE-29EA20178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3103" y="3354540"/>
            <a:ext cx="5322864" cy="26959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30A512-87A0-4EBF-2ADC-E698036B5F0C}"/>
              </a:ext>
            </a:extLst>
          </p:cNvPr>
          <p:cNvSpPr txBox="1"/>
          <p:nvPr/>
        </p:nvSpPr>
        <p:spPr>
          <a:xfrm>
            <a:off x="999986" y="1869181"/>
            <a:ext cx="10492767" cy="1015663"/>
          </a:xfrm>
          <a:prstGeom prst="rect">
            <a:avLst/>
          </a:prstGeom>
          <a:solidFill>
            <a:srgbClr val="FFFCEF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6000">
                <a:latin typeface="Cambria Math" panose="02040503050406030204" pitchFamily="18" charset="0"/>
                <a:ea typeface="Cambria Math" panose="02040503050406030204" pitchFamily="18" charset="0"/>
              </a:rPr>
              <a:t>Trong vại còn lại</a:t>
            </a:r>
            <a:r>
              <a:rPr lang="en-US" sz="60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r>
              <a:rPr lang="vi-VN" sz="60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sz="6000" i="1">
                <a:latin typeface="+mj-lt"/>
                <a:ea typeface="Cambria Math" panose="02040503050406030204" pitchFamily="18" charset="0"/>
              </a:rPr>
              <a:t>l</a:t>
            </a:r>
            <a:r>
              <a:rPr lang="vi-VN" sz="6000">
                <a:latin typeface="Cambria Math" panose="02040503050406030204" pitchFamily="18" charset="0"/>
                <a:ea typeface="Cambria Math" panose="02040503050406030204" pitchFamily="18" charset="0"/>
              </a:rPr>
              <a:t> tương.</a:t>
            </a:r>
            <a:r>
              <a:rPr lang="en-US" sz="60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vi-VN" sz="6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67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786328" y="559957"/>
                <a:ext cx="10589182" cy="517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5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4. </a:t>
                </a:r>
                <a:r>
                  <a:rPr lang="vi-VN" sz="5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Năm nay, ông nội của Việt 72 tuổi, tuổi của Việt bằng</a:t>
                </a:r>
                <a:r>
                  <a:rPr lang="en-US" sz="54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5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tuổi của ông nội. Anh Chúc lớn hơn Việt 5 tuổi. Hỏi năm nay anh Chúc bao nhiêu tuổi?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28" y="559957"/>
                <a:ext cx="10589182" cy="5174815"/>
              </a:xfrm>
              <a:prstGeom prst="rect">
                <a:avLst/>
              </a:prstGeom>
              <a:blipFill>
                <a:blip r:embed="rId5"/>
                <a:stretch>
                  <a:fillRect l="-2763" r="-2763" b="-5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5D7814E-96FE-0CFF-16E5-9F085F560F06}"/>
              </a:ext>
            </a:extLst>
          </p:cNvPr>
          <p:cNvSpPr/>
          <p:nvPr/>
        </p:nvSpPr>
        <p:spPr>
          <a:xfrm>
            <a:off x="4237854" y="794328"/>
            <a:ext cx="7137656" cy="974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0D6E74-E6B9-2789-FEB1-E2868150AD37}"/>
              </a:ext>
            </a:extLst>
          </p:cNvPr>
          <p:cNvSpPr/>
          <p:nvPr/>
        </p:nvSpPr>
        <p:spPr>
          <a:xfrm>
            <a:off x="786328" y="2165498"/>
            <a:ext cx="10589182" cy="126350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2A42B8-EB13-6BDC-5698-DBBCB2E7CCE4}"/>
              </a:ext>
            </a:extLst>
          </p:cNvPr>
          <p:cNvSpPr/>
          <p:nvPr/>
        </p:nvSpPr>
        <p:spPr>
          <a:xfrm>
            <a:off x="786328" y="3590886"/>
            <a:ext cx="8160448" cy="101697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DA5BD8-9B94-A5E0-344D-5C86E15BC290}"/>
                  </a:ext>
                </a:extLst>
              </p:cNvPr>
              <p:cNvSpPr txBox="1"/>
              <p:nvPr/>
            </p:nvSpPr>
            <p:spPr>
              <a:xfrm>
                <a:off x="786328" y="559956"/>
                <a:ext cx="10589182" cy="517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5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4. </a:t>
                </a:r>
                <a:r>
                  <a:rPr lang="vi-VN" sz="5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Năm nay, ông nội của Việt 72 tuổi, tuổi của Việt bằng</a:t>
                </a:r>
                <a:r>
                  <a:rPr lang="en-US" sz="54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5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tuổi của ông nội. Anh Chúc lớn hơn Việt 5 tuổi. </a:t>
                </a:r>
                <a:r>
                  <a:rPr lang="vi-VN" sz="5000" b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Hỏi năm nay anh Chúc bao nhiêu tuổi?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DA5BD8-9B94-A5E0-344D-5C86E15BC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28" y="559956"/>
                <a:ext cx="10589182" cy="5174815"/>
              </a:xfrm>
              <a:prstGeom prst="rect">
                <a:avLst/>
              </a:prstGeom>
              <a:blipFill>
                <a:blip r:embed="rId6"/>
                <a:stretch>
                  <a:fillRect l="-2763" r="-2763" b="-5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433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40268" y="602750"/>
            <a:ext cx="132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Cambria Math" panose="02040503050406030204" pitchFamily="18" charset="0"/>
                <a:ea typeface="Cambria Math" panose="02040503050406030204" pitchFamily="18" charset="0"/>
              </a:rPr>
              <a:t>4. </a:t>
            </a:r>
            <a:endParaRPr lang="vi-VN" sz="36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F069B-626D-54BA-DEE4-81EFA3D1D2CA}"/>
              </a:ext>
            </a:extLst>
          </p:cNvPr>
          <p:cNvSpPr txBox="1"/>
          <p:nvPr/>
        </p:nvSpPr>
        <p:spPr>
          <a:xfrm>
            <a:off x="4955777" y="793982"/>
            <a:ext cx="225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Bài giải</a:t>
            </a:r>
            <a:endParaRPr lang="vi-VN" sz="3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D9364-ADDB-D488-128F-1389ACBFAC94}"/>
              </a:ext>
            </a:extLst>
          </p:cNvPr>
          <p:cNvSpPr txBox="1"/>
          <p:nvPr/>
        </p:nvSpPr>
        <p:spPr>
          <a:xfrm>
            <a:off x="2881146" y="1605114"/>
            <a:ext cx="928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Tuổi của Việt năm nay là:</a:t>
            </a:r>
            <a:endParaRPr lang="vi-VN" sz="3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/>
              <p:nvPr/>
            </p:nvSpPr>
            <p:spPr>
              <a:xfrm>
                <a:off x="3848903" y="2335132"/>
                <a:ext cx="7905749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72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  9 (tuổi) </a:t>
                </a:r>
                <a:endParaRPr lang="vi-VN" sz="36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903" y="2335132"/>
                <a:ext cx="7905749" cy="878510"/>
              </a:xfrm>
              <a:prstGeom prst="rect">
                <a:avLst/>
              </a:prstGeom>
              <a:blipFill>
                <a:blip r:embed="rId5"/>
                <a:stretch>
                  <a:fillRect l="-231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A4A2DB1-381F-59A1-F29B-1049C8F80B03}"/>
              </a:ext>
            </a:extLst>
          </p:cNvPr>
          <p:cNvSpPr txBox="1"/>
          <p:nvPr/>
        </p:nvSpPr>
        <p:spPr>
          <a:xfrm>
            <a:off x="5214910" y="4831283"/>
            <a:ext cx="653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Đáp số:  14 tuổi.</a:t>
            </a:r>
            <a:endParaRPr lang="vi-VN" sz="3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0582E-2029-3892-0DC5-0AD596E1E43C}"/>
              </a:ext>
            </a:extLst>
          </p:cNvPr>
          <p:cNvSpPr txBox="1"/>
          <p:nvPr/>
        </p:nvSpPr>
        <p:spPr>
          <a:xfrm>
            <a:off x="2881146" y="3322011"/>
            <a:ext cx="928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Tuổi của anh Chúc năm nay là:</a:t>
            </a:r>
            <a:endParaRPr lang="vi-VN" sz="3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DCCD4-29D8-1712-CD4E-D23872F708AF}"/>
              </a:ext>
            </a:extLst>
          </p:cNvPr>
          <p:cNvSpPr txBox="1"/>
          <p:nvPr/>
        </p:nvSpPr>
        <p:spPr>
          <a:xfrm>
            <a:off x="3848903" y="4076647"/>
            <a:ext cx="928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 Math" panose="02040503050406030204" pitchFamily="18" charset="0"/>
                <a:ea typeface="Cambria Math" panose="02040503050406030204" pitchFamily="18" charset="0"/>
              </a:rPr>
              <a:t>9 + 5 = 14 (tuổi)</a:t>
            </a:r>
            <a:endParaRPr lang="vi-VN" sz="36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41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95406" y="620544"/>
            <a:ext cx="1031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 b="1">
                <a:latin typeface="Cambria Math" panose="02040503050406030204" pitchFamily="18" charset="0"/>
                <a:ea typeface="Cambria Math" panose="02040503050406030204" pitchFamily="18" charset="0"/>
              </a:rPr>
              <a:t>5. Tìm phân số thích hợp.</a:t>
            </a:r>
            <a:endParaRPr lang="vi-VN" sz="36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797D3F-DA46-5682-57B8-5D3D39460AFE}"/>
              </a:ext>
            </a:extLst>
          </p:cNvPr>
          <p:cNvGrpSpPr/>
          <p:nvPr/>
        </p:nvGrpSpPr>
        <p:grpSpPr>
          <a:xfrm>
            <a:off x="1306394" y="1200709"/>
            <a:ext cx="10318837" cy="2482603"/>
            <a:chOff x="1306394" y="1200709"/>
            <a:chExt cx="10318837" cy="24826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C4DFC1-C503-65D8-894E-5FA9E5D23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1318" y="3067289"/>
              <a:ext cx="575769" cy="58016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7EA0B5-8D4E-B469-3408-435DC82A740B}"/>
                </a:ext>
              </a:extLst>
            </p:cNvPr>
            <p:cNvSpPr txBox="1"/>
            <p:nvPr/>
          </p:nvSpPr>
          <p:spPr>
            <a:xfrm>
              <a:off x="1306394" y="1200709"/>
              <a:ext cx="10318837" cy="248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 algn="just">
                <a:lnSpc>
                  <a:spcPct val="150000"/>
                </a:lnSpc>
              </a:pPr>
              <a:r>
                <a:rPr lang="vi-VN" sz="3600">
                  <a:latin typeface="Cambria Math" panose="02040503050406030204" pitchFamily="18" charset="0"/>
                  <a:ea typeface="Cambria Math" panose="02040503050406030204" pitchFamily="18" charset="0"/>
                </a:rPr>
                <a:t>Hình dưới đây cho biết chiều rộng và diện tích của các hình chữ nhật nhỏ. Chiều dài của hình chữ nhật lớn nhất trong hình là</a:t>
              </a:r>
              <a:r>
                <a:rPr lang="en-US" sz="3600">
                  <a:latin typeface="Cambria Math" panose="02040503050406030204" pitchFamily="18" charset="0"/>
                  <a:ea typeface="Cambria Math" panose="02040503050406030204" pitchFamily="18" charset="0"/>
                </a:rPr>
                <a:t>      </a:t>
              </a:r>
              <a:r>
                <a:rPr lang="vi-VN" sz="3600">
                  <a:latin typeface="Cambria Math" panose="02040503050406030204" pitchFamily="18" charset="0"/>
                  <a:ea typeface="Cambria Math" panose="02040503050406030204" pitchFamily="18" charset="0"/>
                </a:rPr>
                <a:t> cm.</a:t>
              </a:r>
            </a:p>
          </p:txBody>
        </p:sp>
      </p:grpSp>
      <p:pic>
        <p:nvPicPr>
          <p:cNvPr id="1026" name="Picture 2" descr="Toán lớp 4 Kết nối tri thức Bài 66: Luyện tập chung (trang 98 Tập 2) | Giải Toán lớp 4">
            <a:extLst>
              <a:ext uri="{FF2B5EF4-FFF2-40B4-BE49-F238E27FC236}">
                <a16:creationId xmlns:a16="http://schemas.microsoft.com/office/drawing/2014/main" id="{16EC4C39-FFCD-CE19-8F67-4C73CBB4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03" y="4076553"/>
            <a:ext cx="10512768" cy="18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103CEB-0544-AFBD-B5B6-485AD7DED36D}"/>
              </a:ext>
            </a:extLst>
          </p:cNvPr>
          <p:cNvSpPr txBox="1"/>
          <p:nvPr/>
        </p:nvSpPr>
        <p:spPr>
          <a:xfrm>
            <a:off x="1820874" y="5908215"/>
            <a:ext cx="826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Cùng thảo luận nhóm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55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95406" y="620544"/>
            <a:ext cx="1031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 b="1">
                <a:latin typeface="Cambria Math" panose="02040503050406030204" pitchFamily="18" charset="0"/>
                <a:ea typeface="Cambria Math" panose="02040503050406030204" pitchFamily="18" charset="0"/>
              </a:rPr>
              <a:t>5. Tìm phân số thích hợp.</a:t>
            </a:r>
            <a:endParaRPr lang="vi-VN" sz="36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797D3F-DA46-5682-57B8-5D3D39460AFE}"/>
              </a:ext>
            </a:extLst>
          </p:cNvPr>
          <p:cNvGrpSpPr/>
          <p:nvPr/>
        </p:nvGrpSpPr>
        <p:grpSpPr>
          <a:xfrm>
            <a:off x="1306394" y="1200709"/>
            <a:ext cx="10318837" cy="2482603"/>
            <a:chOff x="1306394" y="1200709"/>
            <a:chExt cx="10318837" cy="24826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C4DFC1-C503-65D8-894E-5FA9E5D23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1318" y="3067289"/>
              <a:ext cx="575769" cy="58016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7EA0B5-8D4E-B469-3408-435DC82A740B}"/>
                </a:ext>
              </a:extLst>
            </p:cNvPr>
            <p:cNvSpPr txBox="1"/>
            <p:nvPr/>
          </p:nvSpPr>
          <p:spPr>
            <a:xfrm>
              <a:off x="1306394" y="1200709"/>
              <a:ext cx="10318837" cy="248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 algn="just">
                <a:lnSpc>
                  <a:spcPct val="150000"/>
                </a:lnSpc>
              </a:pPr>
              <a:r>
                <a:rPr lang="vi-VN" sz="3600">
                  <a:latin typeface="Cambria Math" panose="02040503050406030204" pitchFamily="18" charset="0"/>
                  <a:ea typeface="Cambria Math" panose="02040503050406030204" pitchFamily="18" charset="0"/>
                </a:rPr>
                <a:t>Hình dưới đây cho biết chiều rộng và diện tích của các hình chữ nhật nhỏ. Chiều dài của hình chữ nhật lớn nhất trong hình là</a:t>
              </a:r>
              <a:r>
                <a:rPr lang="en-US" sz="3600">
                  <a:latin typeface="Cambria Math" panose="02040503050406030204" pitchFamily="18" charset="0"/>
                  <a:ea typeface="Cambria Math" panose="02040503050406030204" pitchFamily="18" charset="0"/>
                </a:rPr>
                <a:t>      </a:t>
              </a:r>
              <a:r>
                <a:rPr lang="vi-VN" sz="3600">
                  <a:latin typeface="Cambria Math" panose="02040503050406030204" pitchFamily="18" charset="0"/>
                  <a:ea typeface="Cambria Math" panose="02040503050406030204" pitchFamily="18" charset="0"/>
                </a:rPr>
                <a:t> cm.</a:t>
              </a:r>
            </a:p>
          </p:txBody>
        </p:sp>
      </p:grpSp>
      <p:pic>
        <p:nvPicPr>
          <p:cNvPr id="1026" name="Picture 2" descr="Toán lớp 4 Kết nối tri thức Bài 66: Luyện tập chung (trang 98 Tập 2) | Giải Toán lớp 4">
            <a:extLst>
              <a:ext uri="{FF2B5EF4-FFF2-40B4-BE49-F238E27FC236}">
                <a16:creationId xmlns:a16="http://schemas.microsoft.com/office/drawing/2014/main" id="{16EC4C39-FFCD-CE19-8F67-4C73CBB4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03" y="4076553"/>
            <a:ext cx="10512768" cy="18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103CEB-0544-AFBD-B5B6-485AD7DED36D}"/>
              </a:ext>
            </a:extLst>
          </p:cNvPr>
          <p:cNvSpPr txBox="1"/>
          <p:nvPr/>
        </p:nvSpPr>
        <p:spPr>
          <a:xfrm>
            <a:off x="1820874" y="5908215"/>
            <a:ext cx="826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Cùng chia sẻ kết quả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6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B797D3F-DA46-5682-57B8-5D3D39460AFE}"/>
              </a:ext>
            </a:extLst>
          </p:cNvPr>
          <p:cNvGrpSpPr/>
          <p:nvPr/>
        </p:nvGrpSpPr>
        <p:grpSpPr>
          <a:xfrm>
            <a:off x="1306394" y="1200709"/>
            <a:ext cx="10318837" cy="2431178"/>
            <a:chOff x="1306394" y="1200709"/>
            <a:chExt cx="10318837" cy="24311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7EA0B5-8D4E-B469-3408-435DC82A740B}"/>
                </a:ext>
              </a:extLst>
            </p:cNvPr>
            <p:cNvSpPr txBox="1"/>
            <p:nvPr/>
          </p:nvSpPr>
          <p:spPr>
            <a:xfrm>
              <a:off x="1306394" y="1200709"/>
              <a:ext cx="10318837" cy="243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 algn="just">
                <a:lnSpc>
                  <a:spcPct val="150000"/>
                </a:lnSpc>
              </a:pPr>
              <a:r>
                <a:rPr lang="vi-VN" sz="5400">
                  <a:latin typeface="Cambria Math" panose="02040503050406030204" pitchFamily="18" charset="0"/>
                  <a:ea typeface="Cambria Math" panose="02040503050406030204" pitchFamily="18" charset="0"/>
                </a:rPr>
                <a:t>Chiều dài của hình chữ nhật lớn nhất trong hình là</a:t>
              </a:r>
              <a:r>
                <a:rPr lang="en-US" sz="5400">
                  <a:latin typeface="Cambria Math" panose="02040503050406030204" pitchFamily="18" charset="0"/>
                  <a:ea typeface="Cambria Math" panose="02040503050406030204" pitchFamily="18" charset="0"/>
                </a:rPr>
                <a:t>      </a:t>
              </a:r>
              <a:r>
                <a:rPr lang="vi-VN" sz="5400">
                  <a:latin typeface="Cambria Math" panose="02040503050406030204" pitchFamily="18" charset="0"/>
                  <a:ea typeface="Cambria Math" panose="02040503050406030204" pitchFamily="18" charset="0"/>
                </a:rPr>
                <a:t> cm.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C4DFC1-C503-65D8-894E-5FA9E5D23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9153" y="2777119"/>
              <a:ext cx="777119" cy="783052"/>
            </a:xfrm>
            <a:prstGeom prst="rect">
              <a:avLst/>
            </a:prstGeom>
          </p:spPr>
        </p:pic>
      </p:grpSp>
      <p:pic>
        <p:nvPicPr>
          <p:cNvPr id="1026" name="Picture 2" descr="Toán lớp 4 Kết nối tri thức Bài 66: Luyện tập chung (trang 98 Tập 2) | Giải Toán lớp 4">
            <a:extLst>
              <a:ext uri="{FF2B5EF4-FFF2-40B4-BE49-F238E27FC236}">
                <a16:creationId xmlns:a16="http://schemas.microsoft.com/office/drawing/2014/main" id="{16EC4C39-FFCD-CE19-8F67-4C73CBB4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03" y="4239984"/>
            <a:ext cx="10512768" cy="18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3D3EDE-B055-4C72-9BC1-364E59702471}"/>
                  </a:ext>
                </a:extLst>
              </p:cNvPr>
              <p:cNvSpPr txBox="1"/>
              <p:nvPr/>
            </p:nvSpPr>
            <p:spPr>
              <a:xfrm>
                <a:off x="1234634" y="1194596"/>
                <a:ext cx="10318837" cy="29601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vi-VN" sz="5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Chiều dài của hình chữ nhật lớn nhất trong hình là</a:t>
                </a:r>
                <a:r>
                  <a:rPr lang="en-US" sz="5400" b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𝟕𝟏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vi-VN" sz="5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cm.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3D3EDE-B055-4C72-9BC1-364E59702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34" y="1194596"/>
                <a:ext cx="10318837" cy="2960169"/>
              </a:xfrm>
              <a:prstGeom prst="rect">
                <a:avLst/>
              </a:prstGeom>
              <a:blipFill>
                <a:blip r:embed="rId7"/>
                <a:stretch>
                  <a:fillRect l="-3191" r="-3191" b="-5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95406" y="548265"/>
            <a:ext cx="1031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>
                <a:latin typeface="Cambria Math" panose="02040503050406030204" pitchFamily="18" charset="0"/>
                <a:ea typeface="Cambria Math" panose="02040503050406030204" pitchFamily="18" charset="0"/>
              </a:rPr>
              <a:t>5. Tìm phân số thích hợp.</a:t>
            </a:r>
            <a:endParaRPr lang="vi-VN" sz="40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6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32634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rgbClr val="000000"/>
                </a:solidFill>
              </a:rPr>
              <a:t>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D3804F-45CB-FF5F-A81D-E6E193A473D7}"/>
              </a:ext>
            </a:extLst>
          </p:cNvPr>
          <p:cNvSpPr txBox="1"/>
          <p:nvPr/>
        </p:nvSpPr>
        <p:spPr>
          <a:xfrm>
            <a:off x="1822149" y="2609544"/>
            <a:ext cx="8517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/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63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98298" y="2268942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400" b="1" dirty="0">
                <a:solidFill>
                  <a:srgbClr val="0070C0"/>
                </a:solidFill>
                <a:latin typeface="+mn-lt"/>
              </a:rPr>
              <a:t>BÀI 66:</a:t>
            </a:r>
          </a:p>
          <a:p>
            <a:r>
              <a:rPr lang="en-US" sz="4400" b="1" dirty="0">
                <a:solidFill>
                  <a:srgbClr val="0070C0"/>
                </a:solidFill>
                <a:latin typeface="+mn-lt"/>
              </a:rPr>
              <a:t>LUYỆN TẬP CHUNG</a:t>
            </a:r>
          </a:p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latin typeface="+mn-lt"/>
              </a:rPr>
              <a:t>tiết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2)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E4A41-EB3D-BD20-4FE7-C25665E9136F}"/>
              </a:ext>
            </a:extLst>
          </p:cNvPr>
          <p:cNvSpPr/>
          <p:nvPr/>
        </p:nvSpPr>
        <p:spPr>
          <a:xfrm>
            <a:off x="859433" y="5438039"/>
            <a:ext cx="2846716" cy="65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S/Trang 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9858" y="5245762"/>
            <a:ext cx="5660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GB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39577" y="641302"/>
            <a:ext cx="932919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buClrTx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 TRUNG</a:t>
            </a:r>
            <a:endParaRPr lang="en-US" sz="28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>
              <a:buClrTx/>
              <a:defRPr/>
            </a:pP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12114">
              <a:buClrTx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12114">
              <a:buClrTx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07AC0-3F86-A940-4D98-8211726E09ED}"/>
              </a:ext>
            </a:extLst>
          </p:cNvPr>
          <p:cNvSpPr txBox="1"/>
          <p:nvPr/>
        </p:nvSpPr>
        <p:spPr>
          <a:xfrm>
            <a:off x="1822149" y="24891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55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562324" y="398531"/>
            <a:ext cx="1031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 b="1">
                <a:latin typeface="Cambria Math" panose="02040503050406030204" pitchFamily="18" charset="0"/>
                <a:ea typeface="Cambria Math" panose="02040503050406030204" pitchFamily="18" charset="0"/>
              </a:rPr>
              <a:t>1. Chọn kết quả cho mỗi phép tính.</a:t>
            </a:r>
            <a:endParaRPr lang="vi-VN" sz="36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7D8879-F5B8-2BF0-24B8-200246736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4488" y="1044862"/>
            <a:ext cx="7552861" cy="5414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4F5A0B-928C-6046-2FE6-3B90E2CDE0EE}"/>
              </a:ext>
            </a:extLst>
          </p:cNvPr>
          <p:cNvCxnSpPr/>
          <p:nvPr/>
        </p:nvCxnSpPr>
        <p:spPr>
          <a:xfrm>
            <a:off x="5091953" y="1810871"/>
            <a:ext cx="1900518" cy="2492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D8CFCE-D74E-8F76-1BF7-C845F127EA9D}"/>
              </a:ext>
            </a:extLst>
          </p:cNvPr>
          <p:cNvCxnSpPr>
            <a:cxnSpLocks/>
          </p:cNvCxnSpPr>
          <p:nvPr/>
        </p:nvCxnSpPr>
        <p:spPr>
          <a:xfrm>
            <a:off x="5316071" y="3056965"/>
            <a:ext cx="1676400" cy="25728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C71F38-D51A-A8CF-FB4F-C1602E865848}"/>
              </a:ext>
            </a:extLst>
          </p:cNvPr>
          <p:cNvCxnSpPr>
            <a:cxnSpLocks/>
          </p:cNvCxnSpPr>
          <p:nvPr/>
        </p:nvCxnSpPr>
        <p:spPr>
          <a:xfrm flipV="1">
            <a:off x="5316071" y="1810871"/>
            <a:ext cx="1891553" cy="24518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E93EA5-8E29-ADB7-3875-9496FB077BDD}"/>
              </a:ext>
            </a:extLst>
          </p:cNvPr>
          <p:cNvCxnSpPr>
            <a:cxnSpLocks/>
          </p:cNvCxnSpPr>
          <p:nvPr/>
        </p:nvCxnSpPr>
        <p:spPr>
          <a:xfrm flipV="1">
            <a:off x="5208494" y="3361291"/>
            <a:ext cx="1891553" cy="24518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759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21500" y="778223"/>
            <a:ext cx="1031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>
                <a:latin typeface="Cambria Math" panose="02040503050406030204" pitchFamily="18" charset="0"/>
                <a:ea typeface="Cambria Math" panose="02040503050406030204" pitchFamily="18" charset="0"/>
              </a:rPr>
              <a:t>2. Tính bằng cách thuận tiện nhất.</a:t>
            </a:r>
            <a:endParaRPr lang="vi-VN" sz="40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C1F480-11BD-FCBA-4CBD-2207CF71D742}"/>
                  </a:ext>
                </a:extLst>
              </p:cNvPr>
              <p:cNvSpPr txBox="1"/>
              <p:nvPr/>
            </p:nvSpPr>
            <p:spPr>
              <a:xfrm>
                <a:off x="1803322" y="1882837"/>
                <a:ext cx="4277596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C1F480-11BD-FCBA-4CBD-2207CF71D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322" y="1882837"/>
                <a:ext cx="4277596" cy="1141403"/>
              </a:xfrm>
              <a:prstGeom prst="rect">
                <a:avLst/>
              </a:prstGeom>
              <a:blipFill>
                <a:blip r:embed="rId4"/>
                <a:stretch>
                  <a:fillRect l="-6553" t="-535" b="-1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D496A3-40E3-3897-8175-4EB51D852E31}"/>
                  </a:ext>
                </a:extLst>
              </p:cNvPr>
              <p:cNvSpPr txBox="1"/>
              <p:nvPr/>
            </p:nvSpPr>
            <p:spPr>
              <a:xfrm>
                <a:off x="1803322" y="3621990"/>
                <a:ext cx="6067690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D496A3-40E3-3897-8175-4EB51D852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322" y="3621990"/>
                <a:ext cx="6067690" cy="1141403"/>
              </a:xfrm>
              <a:prstGeom prst="rect">
                <a:avLst/>
              </a:prstGeom>
              <a:blipFill>
                <a:blip r:embed="rId5"/>
                <a:stretch>
                  <a:fillRect l="-4623" t="-535" b="-1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5713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21500" y="778223"/>
            <a:ext cx="1031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>
                <a:latin typeface="Cambria Math" panose="02040503050406030204" pitchFamily="18" charset="0"/>
                <a:ea typeface="Cambria Math" panose="02040503050406030204" pitchFamily="18" charset="0"/>
              </a:rPr>
              <a:t>2. Tính bằng cách thuận tiện nhất.</a:t>
            </a:r>
            <a:endParaRPr lang="vi-VN" sz="40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C1F480-11BD-FCBA-4CBD-2207CF71D742}"/>
                  </a:ext>
                </a:extLst>
              </p:cNvPr>
              <p:cNvSpPr txBox="1"/>
              <p:nvPr/>
            </p:nvSpPr>
            <p:spPr>
              <a:xfrm>
                <a:off x="604263" y="1882837"/>
                <a:ext cx="4277596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C1F480-11BD-FCBA-4CBD-2207CF71D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63" y="1882837"/>
                <a:ext cx="4277596" cy="1141403"/>
              </a:xfrm>
              <a:prstGeom prst="rect">
                <a:avLst/>
              </a:prstGeom>
              <a:blipFill>
                <a:blip r:embed="rId4"/>
                <a:stretch>
                  <a:fillRect l="-6410" t="-535" b="-1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4955E2-227E-6D6A-BC8B-E2A72B8FF74E}"/>
                  </a:ext>
                </a:extLst>
              </p:cNvPr>
              <p:cNvSpPr txBox="1"/>
              <p:nvPr/>
            </p:nvSpPr>
            <p:spPr>
              <a:xfrm>
                <a:off x="4142464" y="1882837"/>
                <a:ext cx="4594652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4955E2-227E-6D6A-BC8B-E2A72B8FF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464" y="1882837"/>
                <a:ext cx="4594652" cy="1141403"/>
              </a:xfrm>
              <a:prstGeom prst="rect">
                <a:avLst/>
              </a:prstGeom>
              <a:blipFill>
                <a:blip r:embed="rId5"/>
                <a:stretch>
                  <a:fillRect l="-6109" t="-535" b="-1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FC7FCD-3766-30EE-EC3B-2387962B3BF7}"/>
                  </a:ext>
                </a:extLst>
              </p:cNvPr>
              <p:cNvSpPr txBox="1"/>
              <p:nvPr/>
            </p:nvSpPr>
            <p:spPr>
              <a:xfrm>
                <a:off x="8185546" y="1882837"/>
                <a:ext cx="2488678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1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FC7FCD-3766-30EE-EC3B-2387962B3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546" y="1882837"/>
                <a:ext cx="2488678" cy="1141403"/>
              </a:xfrm>
              <a:prstGeom prst="rect">
                <a:avLst/>
              </a:prstGeom>
              <a:blipFill>
                <a:blip r:embed="rId6"/>
                <a:stretch>
                  <a:fillRect l="-11275" t="-535" b="-1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B5F3EF-482C-131E-2606-4858468310FD}"/>
                  </a:ext>
                </a:extLst>
              </p:cNvPr>
              <p:cNvSpPr txBox="1"/>
              <p:nvPr/>
            </p:nvSpPr>
            <p:spPr>
              <a:xfrm>
                <a:off x="10338563" y="1882837"/>
                <a:ext cx="1618004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48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B5F3EF-482C-131E-2606-485846831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563" y="1882837"/>
                <a:ext cx="1618004" cy="1159228"/>
              </a:xfrm>
              <a:prstGeom prst="rect">
                <a:avLst/>
              </a:prstGeom>
              <a:blipFill>
                <a:blip r:embed="rId7"/>
                <a:stretch>
                  <a:fillRect l="-17358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53C23D-C1F7-052C-061E-752ACFBF4CEF}"/>
                  </a:ext>
                </a:extLst>
              </p:cNvPr>
              <p:cNvSpPr txBox="1"/>
              <p:nvPr/>
            </p:nvSpPr>
            <p:spPr>
              <a:xfrm>
                <a:off x="604263" y="3677974"/>
                <a:ext cx="6067690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53C23D-C1F7-052C-061E-752ACFBF4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63" y="3677974"/>
                <a:ext cx="6067690" cy="1141403"/>
              </a:xfrm>
              <a:prstGeom prst="rect">
                <a:avLst/>
              </a:prstGeom>
              <a:blipFill>
                <a:blip r:embed="rId8"/>
                <a:stretch>
                  <a:fillRect l="-4523" t="-532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E20756-1768-DFCD-55B0-9C9EC7FDF11C}"/>
                  </a:ext>
                </a:extLst>
              </p:cNvPr>
              <p:cNvSpPr txBox="1"/>
              <p:nvPr/>
            </p:nvSpPr>
            <p:spPr>
              <a:xfrm>
                <a:off x="4374627" y="3677973"/>
                <a:ext cx="3481749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E20756-1768-DFCD-55B0-9C9EC7FDF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627" y="3677973"/>
                <a:ext cx="3481749" cy="1141403"/>
              </a:xfrm>
              <a:prstGeom prst="rect">
                <a:avLst/>
              </a:prstGeom>
              <a:blipFill>
                <a:blip r:embed="rId9"/>
                <a:stretch>
                  <a:fillRect l="-8056" t="-532" r="-3853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F87C1E-6FB4-B369-A23C-6EDC26BC19DF}"/>
                  </a:ext>
                </a:extLst>
              </p:cNvPr>
              <p:cNvSpPr txBox="1"/>
              <p:nvPr/>
            </p:nvSpPr>
            <p:spPr>
              <a:xfrm>
                <a:off x="7594282" y="3677972"/>
                <a:ext cx="3481749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F87C1E-6FB4-B369-A23C-6EDC26BC1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82" y="3677972"/>
                <a:ext cx="3481749" cy="1141403"/>
              </a:xfrm>
              <a:prstGeom prst="rect">
                <a:avLst/>
              </a:prstGeom>
              <a:blipFill>
                <a:blip r:embed="rId10"/>
                <a:stretch>
                  <a:fillRect l="-8056" t="-532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6EAE7E-E110-43E8-5133-FB45B58D65C3}"/>
                  </a:ext>
                </a:extLst>
              </p:cNvPr>
              <p:cNvSpPr txBox="1"/>
              <p:nvPr/>
            </p:nvSpPr>
            <p:spPr>
              <a:xfrm>
                <a:off x="9529561" y="3660147"/>
                <a:ext cx="1618004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48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6EAE7E-E110-43E8-5133-FB45B58D6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561" y="3660147"/>
                <a:ext cx="1618004" cy="1159228"/>
              </a:xfrm>
              <a:prstGeom prst="rect">
                <a:avLst/>
              </a:prstGeom>
              <a:blipFill>
                <a:blip r:embed="rId11"/>
                <a:stretch>
                  <a:fillRect l="-16917"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0509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623469" y="448233"/>
                <a:ext cx="10914900" cy="3664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36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3. Số?</a:t>
                </a:r>
              </a:p>
              <a:p>
                <a:pPr lvl="2" algn="just">
                  <a:lnSpc>
                    <a:spcPct val="150000"/>
                  </a:lnSpc>
                </a:pPr>
                <a:r>
                  <a:rPr lang="vi-VN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Từ một chiếc vại ban đầu đựng 15 </a:t>
                </a:r>
                <a:r>
                  <a:rPr lang="vi-VN" sz="3600" i="1">
                    <a:latin typeface="+mj-lt"/>
                    <a:ea typeface="Cambria Math" panose="02040503050406030204" pitchFamily="18" charset="0"/>
                  </a:rPr>
                  <a:t>l</a:t>
                </a:r>
                <a:r>
                  <a:rPr lang="vi-VN" sz="3600">
                    <a:latin typeface="+mj-lt"/>
                    <a:ea typeface="Cambria Math" panose="02040503050406030204" pitchFamily="18" charset="0"/>
                  </a:rPr>
                  <a:t> </a:t>
                </a:r>
                <a:r>
                  <a:rPr lang="vi-VN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tương, người ta rót vào tất cả các lọ nhỏ có trong hình, mỗi lọ </a:t>
                </a:r>
                <a:r>
                  <a:rPr lang="en-US" sz="36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i="1">
                    <a:latin typeface="+mj-lt"/>
                    <a:ea typeface="Cambria Math" panose="02040503050406030204" pitchFamily="18" charset="0"/>
                  </a:rPr>
                  <a:t>l</a:t>
                </a:r>
                <a:r>
                  <a:rPr lang="vi-VN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Trong vại còn lại</a:t>
                </a:r>
                <a:r>
                  <a:rPr lang="en-US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vi-VN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vi-VN" sz="3600" i="1">
                    <a:latin typeface="+mj-lt"/>
                    <a:ea typeface="Cambria Math" panose="02040503050406030204" pitchFamily="18" charset="0"/>
                  </a:rPr>
                  <a:t>l</a:t>
                </a:r>
                <a:r>
                  <a:rPr lang="vi-VN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tương.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9" y="448233"/>
                <a:ext cx="10914900" cy="3664465"/>
              </a:xfrm>
              <a:prstGeom prst="rect">
                <a:avLst/>
              </a:prstGeom>
              <a:blipFill>
                <a:blip r:embed="rId4"/>
                <a:stretch>
                  <a:fillRect l="-1675" r="-1675" b="-5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DE5560D-24DD-8165-0719-D06A9601E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716" y="3487623"/>
            <a:ext cx="575769" cy="575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688570-098E-DC3F-D9DE-29EA20178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2819" y="4063392"/>
            <a:ext cx="3975303" cy="20134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879387-5EE7-E095-4791-E45C41B48538}"/>
              </a:ext>
            </a:extLst>
          </p:cNvPr>
          <p:cNvSpPr txBox="1"/>
          <p:nvPr/>
        </p:nvSpPr>
        <p:spPr>
          <a:xfrm>
            <a:off x="1668629" y="4529626"/>
            <a:ext cx="3409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Cùng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thảo luận nhóm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19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623469" y="448233"/>
                <a:ext cx="10914900" cy="3664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36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3. Số?</a:t>
                </a:r>
              </a:p>
              <a:p>
                <a:pPr lvl="2" algn="just">
                  <a:lnSpc>
                    <a:spcPct val="150000"/>
                  </a:lnSpc>
                </a:pPr>
                <a:r>
                  <a:rPr lang="vi-VN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Từ một chiếc vại ban đầu đựng 15 </a:t>
                </a:r>
                <a:r>
                  <a:rPr lang="vi-VN" sz="3600" i="1">
                    <a:latin typeface="+mj-lt"/>
                    <a:ea typeface="Cambria Math" panose="02040503050406030204" pitchFamily="18" charset="0"/>
                  </a:rPr>
                  <a:t>l</a:t>
                </a:r>
                <a:r>
                  <a:rPr lang="vi-VN" sz="3600">
                    <a:latin typeface="+mj-lt"/>
                    <a:ea typeface="Cambria Math" panose="02040503050406030204" pitchFamily="18" charset="0"/>
                  </a:rPr>
                  <a:t> </a:t>
                </a:r>
                <a:r>
                  <a:rPr lang="vi-VN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tương, người ta rót vào tất cả các lọ nhỏ có trong hình, mỗi lọ </a:t>
                </a:r>
                <a:r>
                  <a:rPr lang="en-US" sz="36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i="1">
                    <a:latin typeface="+mj-lt"/>
                    <a:ea typeface="Cambria Math" panose="02040503050406030204" pitchFamily="18" charset="0"/>
                  </a:rPr>
                  <a:t>l</a:t>
                </a:r>
                <a:r>
                  <a:rPr lang="vi-VN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Trong vại còn lại</a:t>
                </a:r>
                <a:r>
                  <a:rPr lang="en-US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vi-VN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vi-VN" sz="3600" i="1">
                    <a:latin typeface="+mj-lt"/>
                    <a:ea typeface="Cambria Math" panose="02040503050406030204" pitchFamily="18" charset="0"/>
                  </a:rPr>
                  <a:t>l</a:t>
                </a:r>
                <a:r>
                  <a:rPr lang="vi-VN" sz="3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tương.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9" y="448233"/>
                <a:ext cx="10914900" cy="3664465"/>
              </a:xfrm>
              <a:prstGeom prst="rect">
                <a:avLst/>
              </a:prstGeom>
              <a:blipFill>
                <a:blip r:embed="rId4"/>
                <a:stretch>
                  <a:fillRect l="-1675" r="-1675" b="-5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DE5560D-24DD-8165-0719-D06A9601E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716" y="3487623"/>
            <a:ext cx="575769" cy="575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688570-098E-DC3F-D9DE-29EA20178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2819" y="4063392"/>
            <a:ext cx="3975303" cy="20134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879387-5EE7-E095-4791-E45C41B48538}"/>
              </a:ext>
            </a:extLst>
          </p:cNvPr>
          <p:cNvSpPr txBox="1"/>
          <p:nvPr/>
        </p:nvSpPr>
        <p:spPr>
          <a:xfrm>
            <a:off x="1668629" y="4529626"/>
            <a:ext cx="3409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CHIA SẺ KẾT QUẢ NÀO!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5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DEA7A54-2CD0-4CF6-900E-08B00AD85B1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\\q 3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2.5_Luyện tập _Trang 99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161D83-A862-4C78-A639-7F92EA8BFB29}:10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698979-878D-4240-A82C-326759A8770F}:10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E00BE6-020B-442B-A028-9E9301300B84}:102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40DB42-6EC9-445E-99D4-8C3CFB48D4C0}:10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DBC9FA-78A3-4F85-9EA0-6FEB6D035014}:10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D66BA8-8FF6-4258-8AFA-709AC7C44947}:10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8C5911-81E2-431B-9AC5-D6830870297C}:10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5A2D80-9F4C-4BF7-BBF3-A022EDB27224}:10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980BAA-7475-42A4-BBD4-1C94CAFE4E94}:8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BEDF96-824A-47E5-9B55-82A5FE7E07B5}:10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F1FEFF-244D-40EB-A105-8EEFE5A4B196}:3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082C4C-34C5-4CF1-9396-BD135C7BD744}:10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10EB42-215C-4B4E-A6AE-59F44F5B579F}:10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990CB4-78A9-4800-94ED-843B77C0A6AD}:10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5626D0-0327-4D8A-9CF3-AEB12C46C097}:10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F6382F-77E2-4F8E-9A81-5491F24E6E75}:1046"/>
</p:tagLst>
</file>

<file path=ppt/theme/theme1.xml><?xml version="1.0" encoding="utf-8"?>
<a:theme xmlns:a="http://schemas.openxmlformats.org/drawingml/2006/main" name="Colors and Descriptions of Objects - Spanish - Foreign Language - 4th Grade by Slidesgo">
  <a:themeElements>
    <a:clrScheme name="Simple Light">
      <a:dk1>
        <a:srgbClr val="333333"/>
      </a:dk1>
      <a:lt1>
        <a:srgbClr val="FFFCEF"/>
      </a:lt1>
      <a:dk2>
        <a:srgbClr val="2E5EC9"/>
      </a:dk2>
      <a:lt2>
        <a:srgbClr val="FF5D50"/>
      </a:lt2>
      <a:accent1>
        <a:srgbClr val="FED351"/>
      </a:accent1>
      <a:accent2>
        <a:srgbClr val="19CEA2"/>
      </a:accent2>
      <a:accent3>
        <a:srgbClr val="FF7468"/>
      </a:accent3>
      <a:accent4>
        <a:srgbClr val="FF9BBB"/>
      </a:accent4>
      <a:accent5>
        <a:srgbClr val="0C7AE8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5769</TotalTime>
  <Words>352</Words>
  <Application>Microsoft Office PowerPoint</Application>
  <PresentationFormat>Custom</PresentationFormat>
  <Paragraphs>58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Cambria Math</vt:lpstr>
      <vt:lpstr>DM Sans</vt:lpstr>
      <vt:lpstr>Paytone One</vt:lpstr>
      <vt:lpstr>Times New Roman</vt:lpstr>
      <vt:lpstr>Varela Round</vt:lpstr>
      <vt:lpstr>Wingdings</vt:lpstr>
      <vt:lpstr>Colors and Descriptions of Objects - Spanish - Foreign Language - 4th Grade by Slidesgo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32.5_Luyện tập _Trang 99</dc:title>
  <dc:creator>ADMIN</dc:creator>
  <cp:lastModifiedBy>STD_DELL</cp:lastModifiedBy>
  <cp:revision>513</cp:revision>
  <dcterms:modified xsi:type="dcterms:W3CDTF">2025-05-02T03:27:25Z</dcterms:modified>
</cp:coreProperties>
</file>