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17"/>
  </p:notesMasterIdLst>
  <p:sldIdLst>
    <p:sldId id="847" r:id="rId2"/>
    <p:sldId id="1058" r:id="rId3"/>
    <p:sldId id="319" r:id="rId4"/>
    <p:sldId id="1028" r:id="rId5"/>
    <p:sldId id="1059" r:id="rId6"/>
    <p:sldId id="1049" r:id="rId7"/>
    <p:sldId id="1075" r:id="rId8"/>
    <p:sldId id="1076" r:id="rId9"/>
    <p:sldId id="1077" r:id="rId10"/>
    <p:sldId id="1078" r:id="rId11"/>
    <p:sldId id="1079" r:id="rId12"/>
    <p:sldId id="1029" r:id="rId13"/>
    <p:sldId id="1047" r:id="rId14"/>
    <p:sldId id="1022" r:id="rId15"/>
    <p:sldId id="1073" r:id="rId16"/>
  </p:sldIdLst>
  <p:sldSz cx="12161838" cy="6858000"/>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EF"/>
    <a:srgbClr val="000000"/>
    <a:srgbClr val="FFFFF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79" autoAdjust="0"/>
  </p:normalViewPr>
  <p:slideViewPr>
    <p:cSldViewPr snapToGrid="0">
      <p:cViewPr varScale="1">
        <p:scale>
          <a:sx n="75" d="100"/>
          <a:sy n="75" d="100"/>
        </p:scale>
        <p:origin x="878" y="43"/>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a:t>Bài dài nên thầy cô tranh thủ dạy luôn nhé!</a:t>
            </a:r>
          </a:p>
          <a:p>
            <a:pPr algn="ctr"/>
            <a:r>
              <a:rPr lang="en-US" sz="1100"/>
              <a:t>Kho ppt Phan Linh_0916.604.268</a:t>
            </a:r>
          </a:p>
          <a:p>
            <a:pPr algn="ctr"/>
            <a:r>
              <a:rPr lang="en-US" sz="1100"/>
              <a:t>Thầy cô hãy liên  hệ chính chủ sp để được đồng hành và hỗ trợ nhé!</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1056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08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9398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5575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321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902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547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0955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 – H </a:t>
            </a:r>
          </a:p>
        </p:txBody>
      </p:sp>
    </p:spTree>
    <p:extLst>
      <p:ext uri="{BB962C8B-B14F-4D97-AF65-F5344CB8AC3E}">
        <p14:creationId xmlns:p14="http://schemas.microsoft.com/office/powerpoint/2010/main" val="64116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4699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24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6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90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46" y="-165"/>
            <a:ext cx="12161710" cy="6858015"/>
            <a:chOff x="-110" y="-124"/>
            <a:chExt cx="9143904" cy="5143511"/>
          </a:xfrm>
        </p:grpSpPr>
        <p:sp>
          <p:nvSpPr>
            <p:cNvPr id="10" name="Google Shape;10;p2"/>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txBox="1">
            <a:spLocks noGrp="1"/>
          </p:cNvSpPr>
          <p:nvPr>
            <p:ph type="ctrTitle"/>
          </p:nvPr>
        </p:nvSpPr>
        <p:spPr>
          <a:xfrm>
            <a:off x="1664671" y="1647817"/>
            <a:ext cx="8832096" cy="2873600"/>
          </a:xfrm>
          <a:prstGeom prst="rect">
            <a:avLst/>
          </a:prstGeom>
          <a:ln>
            <a:noFill/>
          </a:ln>
        </p:spPr>
        <p:txBody>
          <a:bodyPr spcFirstLastPara="1" wrap="square" lIns="91425" tIns="91425" rIns="91425" bIns="91425" anchor="b" anchorCtr="0">
            <a:noAutofit/>
          </a:bodyPr>
          <a:lstStyle>
            <a:lvl1pPr lvl="0" algn="ctr">
              <a:lnSpc>
                <a:spcPct val="110000"/>
              </a:lnSpc>
              <a:spcBef>
                <a:spcPts val="0"/>
              </a:spcBef>
              <a:spcAft>
                <a:spcPts val="0"/>
              </a:spcAft>
              <a:buClr>
                <a:srgbClr val="191919"/>
              </a:buClr>
              <a:buSzPts val="5200"/>
              <a:buNone/>
              <a:defRPr sz="9310" b="0">
                <a:latin typeface="Paytone One"/>
                <a:ea typeface="Paytone One"/>
                <a:cs typeface="Paytone One"/>
                <a:sym typeface="Paytone One"/>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9" name="Google Shape;39;p2"/>
          <p:cNvSpPr txBox="1">
            <a:spLocks noGrp="1"/>
          </p:cNvSpPr>
          <p:nvPr>
            <p:ph type="subTitle" idx="1"/>
          </p:nvPr>
        </p:nvSpPr>
        <p:spPr>
          <a:xfrm>
            <a:off x="2623892" y="4521384"/>
            <a:ext cx="6913654" cy="48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1400"/>
              <a:buNone/>
              <a:defRPr sz="2128">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40" name="Google Shape;40;p2"/>
          <p:cNvSpPr txBox="1">
            <a:spLocks noGrp="1"/>
          </p:cNvSpPr>
          <p:nvPr>
            <p:ph type="subTitle" idx="2"/>
          </p:nvPr>
        </p:nvSpPr>
        <p:spPr>
          <a:xfrm>
            <a:off x="9009888" y="788812"/>
            <a:ext cx="1728513" cy="5824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261">
                <a:solidFill>
                  <a:schemeClr val="lt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827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mt="46000"/>
          </a:blip>
          <a:srcRect l="1642" t="23372" b="21308"/>
          <a:stretch/>
        </p:blipFill>
        <p:spPr>
          <a:xfrm>
            <a:off x="1" y="2"/>
            <a:ext cx="12161837" cy="6857999"/>
          </a:xfrm>
          <a:prstGeom prst="rect">
            <a:avLst/>
          </a:prstGeom>
          <a:noFill/>
          <a:ln>
            <a:noFill/>
          </a:ln>
        </p:spPr>
      </p:pic>
      <p:grpSp>
        <p:nvGrpSpPr>
          <p:cNvPr id="77" name="Google Shape;77;p9"/>
          <p:cNvGrpSpPr/>
          <p:nvPr/>
        </p:nvGrpSpPr>
        <p:grpSpPr>
          <a:xfrm>
            <a:off x="-1603872" y="-431035"/>
            <a:ext cx="15580842" cy="3262800"/>
            <a:chOff x="-1205887" y="-323276"/>
            <a:chExt cx="11714612" cy="2447100"/>
          </a:xfrm>
        </p:grpSpPr>
        <p:pic>
          <p:nvPicPr>
            <p:cNvPr id="78" name="Google Shape;78;p9"/>
            <p:cNvPicPr preferRelativeResize="0"/>
            <p:nvPr/>
          </p:nvPicPr>
          <p:blipFill>
            <a:blip r:embed="rId3">
              <a:alphaModFix amt="40000"/>
            </a:blip>
            <a:stretch>
              <a:fillRect/>
            </a:stretch>
          </p:blipFill>
          <p:spPr>
            <a:xfrm>
              <a:off x="-1205887" y="-262075"/>
              <a:ext cx="2046525" cy="1986900"/>
            </a:xfrm>
            <a:prstGeom prst="rect">
              <a:avLst/>
            </a:prstGeom>
            <a:noFill/>
            <a:ln>
              <a:noFill/>
            </a:ln>
          </p:spPr>
        </p:pic>
        <p:pic>
          <p:nvPicPr>
            <p:cNvPr id="79" name="Google Shape;79;p9"/>
            <p:cNvPicPr preferRelativeResize="0"/>
            <p:nvPr/>
          </p:nvPicPr>
          <p:blipFill>
            <a:blip r:embed="rId4">
              <a:alphaModFix amt="40000"/>
            </a:blip>
            <a:stretch>
              <a:fillRect/>
            </a:stretch>
          </p:blipFill>
          <p:spPr>
            <a:xfrm>
              <a:off x="8187875" y="-323276"/>
              <a:ext cx="2320850" cy="2447100"/>
            </a:xfrm>
            <a:prstGeom prst="rect">
              <a:avLst/>
            </a:prstGeom>
            <a:noFill/>
            <a:ln>
              <a:noFill/>
            </a:ln>
          </p:spPr>
        </p:pic>
      </p:grpSp>
      <p:grpSp>
        <p:nvGrpSpPr>
          <p:cNvPr id="80" name="Google Shape;80;p9"/>
          <p:cNvGrpSpPr/>
          <p:nvPr/>
        </p:nvGrpSpPr>
        <p:grpSpPr>
          <a:xfrm>
            <a:off x="-398670" y="719329"/>
            <a:ext cx="13117504" cy="6508992"/>
            <a:chOff x="-299745" y="539497"/>
            <a:chExt cx="9862527" cy="4881744"/>
          </a:xfrm>
        </p:grpSpPr>
        <p:pic>
          <p:nvPicPr>
            <p:cNvPr id="81" name="Google Shape;81;p9"/>
            <p:cNvPicPr preferRelativeResize="0"/>
            <p:nvPr/>
          </p:nvPicPr>
          <p:blipFill>
            <a:blip r:embed="rId5">
              <a:alphaModFix/>
            </a:blip>
            <a:stretch>
              <a:fillRect/>
            </a:stretch>
          </p:blipFill>
          <p:spPr>
            <a:xfrm>
              <a:off x="3373350" y="4604003"/>
              <a:ext cx="2397239" cy="817239"/>
            </a:xfrm>
            <a:prstGeom prst="rect">
              <a:avLst/>
            </a:prstGeom>
            <a:noFill/>
            <a:ln>
              <a:noFill/>
            </a:ln>
          </p:spPr>
        </p:pic>
        <p:pic>
          <p:nvPicPr>
            <p:cNvPr id="82" name="Google Shape;82;p9"/>
            <p:cNvPicPr preferRelativeResize="0"/>
            <p:nvPr/>
          </p:nvPicPr>
          <p:blipFill>
            <a:blip r:embed="rId6">
              <a:alphaModFix/>
            </a:blip>
            <a:stretch>
              <a:fillRect/>
            </a:stretch>
          </p:blipFill>
          <p:spPr>
            <a:xfrm rot="1037777">
              <a:off x="-148628" y="630740"/>
              <a:ext cx="786594" cy="1136190"/>
            </a:xfrm>
            <a:prstGeom prst="rect">
              <a:avLst/>
            </a:prstGeom>
            <a:noFill/>
            <a:ln>
              <a:noFill/>
            </a:ln>
          </p:spPr>
        </p:pic>
        <p:pic>
          <p:nvPicPr>
            <p:cNvPr id="83" name="Google Shape;83;p9"/>
            <p:cNvPicPr preferRelativeResize="0"/>
            <p:nvPr/>
          </p:nvPicPr>
          <p:blipFill>
            <a:blip r:embed="rId7">
              <a:alphaModFix/>
            </a:blip>
            <a:stretch>
              <a:fillRect/>
            </a:stretch>
          </p:blipFill>
          <p:spPr>
            <a:xfrm rot="-829378">
              <a:off x="8571380" y="989180"/>
              <a:ext cx="844028" cy="1335959"/>
            </a:xfrm>
            <a:prstGeom prst="rect">
              <a:avLst/>
            </a:prstGeom>
            <a:noFill/>
            <a:ln>
              <a:noFill/>
            </a:ln>
          </p:spPr>
        </p:pic>
      </p:grpSp>
    </p:spTree>
    <p:extLst>
      <p:ext uri="{BB962C8B-B14F-4D97-AF65-F5344CB8AC3E}">
        <p14:creationId xmlns:p14="http://schemas.microsoft.com/office/powerpoint/2010/main" val="169331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68464" y="9467"/>
            <a:ext cx="12546750" cy="6848535"/>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2409757" y="1448133"/>
            <a:ext cx="7342191" cy="3248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12768">
                <a:solidFill>
                  <a:srgbClr val="191919"/>
                </a:solidFill>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5" name="Google Shape;15;p2"/>
          <p:cNvSpPr txBox="1">
            <a:spLocks noGrp="1"/>
          </p:cNvSpPr>
          <p:nvPr>
            <p:ph type="subTitle" idx="1"/>
          </p:nvPr>
        </p:nvSpPr>
        <p:spPr>
          <a:xfrm>
            <a:off x="2933491" y="4492033"/>
            <a:ext cx="6879738"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126114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2"/>
        <p:cNvGrpSpPr/>
        <p:nvPr/>
      </p:nvGrpSpPr>
      <p:grpSpPr>
        <a:xfrm>
          <a:off x="0" y="0"/>
          <a:ext cx="0" cy="0"/>
          <a:chOff x="0" y="0"/>
          <a:chExt cx="0" cy="0"/>
        </a:xfrm>
      </p:grpSpPr>
    </p:spTree>
    <p:extLst>
      <p:ext uri="{BB962C8B-B14F-4D97-AF65-F5344CB8AC3E}">
        <p14:creationId xmlns:p14="http://schemas.microsoft.com/office/powerpoint/2010/main" val="198149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303"/>
        <p:cNvGrpSpPr/>
        <p:nvPr/>
      </p:nvGrpSpPr>
      <p:grpSpPr>
        <a:xfrm>
          <a:off x="0" y="0"/>
          <a:ext cx="0" cy="0"/>
          <a:chOff x="0" y="0"/>
          <a:chExt cx="0" cy="0"/>
        </a:xfrm>
      </p:grpSpPr>
      <p:grpSp>
        <p:nvGrpSpPr>
          <p:cNvPr id="304" name="Google Shape;304;p13"/>
          <p:cNvGrpSpPr/>
          <p:nvPr/>
        </p:nvGrpSpPr>
        <p:grpSpPr>
          <a:xfrm>
            <a:off x="-146" y="-165"/>
            <a:ext cx="12161710" cy="6858015"/>
            <a:chOff x="-110" y="-124"/>
            <a:chExt cx="9143904" cy="5143511"/>
          </a:xfrm>
        </p:grpSpPr>
        <p:sp>
          <p:nvSpPr>
            <p:cNvPr id="305" name="Google Shape;305;p1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1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1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1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1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1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13"/>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3"/>
          <p:cNvSpPr txBox="1">
            <a:spLocks noGrp="1"/>
          </p:cNvSpPr>
          <p:nvPr>
            <p:ph type="title"/>
          </p:nvPr>
        </p:nvSpPr>
        <p:spPr>
          <a:xfrm>
            <a:off x="957625" y="721212"/>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3"/>
          <p:cNvSpPr txBox="1">
            <a:spLocks noGrp="1"/>
          </p:cNvSpPr>
          <p:nvPr>
            <p:ph type="subTitle" idx="1"/>
          </p:nvPr>
        </p:nvSpPr>
        <p:spPr>
          <a:xfrm>
            <a:off x="957625"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3"/>
          <p:cNvSpPr txBox="1">
            <a:spLocks noGrp="1"/>
          </p:cNvSpPr>
          <p:nvPr>
            <p:ph type="subTitle" idx="2"/>
          </p:nvPr>
        </p:nvSpPr>
        <p:spPr>
          <a:xfrm>
            <a:off x="454775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957625"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3"/>
          <p:cNvSpPr txBox="1">
            <a:spLocks noGrp="1"/>
          </p:cNvSpPr>
          <p:nvPr>
            <p:ph type="subTitle" idx="4"/>
          </p:nvPr>
        </p:nvSpPr>
        <p:spPr>
          <a:xfrm>
            <a:off x="454775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813788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6"/>
          </p:nvPr>
        </p:nvSpPr>
        <p:spPr>
          <a:xfrm>
            <a:off x="813788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7" hasCustomPrompt="1"/>
          </p:nvPr>
        </p:nvSpPr>
        <p:spPr>
          <a:xfrm>
            <a:off x="2002234"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1" name="Google Shape;341;p13"/>
          <p:cNvSpPr txBox="1">
            <a:spLocks noGrp="1"/>
          </p:cNvSpPr>
          <p:nvPr>
            <p:ph type="title" idx="8" hasCustomPrompt="1"/>
          </p:nvPr>
        </p:nvSpPr>
        <p:spPr>
          <a:xfrm>
            <a:off x="2002234"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1"/>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2" name="Google Shape;342;p13"/>
          <p:cNvSpPr txBox="1">
            <a:spLocks noGrp="1"/>
          </p:cNvSpPr>
          <p:nvPr>
            <p:ph type="title" idx="9" hasCustomPrompt="1"/>
          </p:nvPr>
        </p:nvSpPr>
        <p:spPr>
          <a:xfrm>
            <a:off x="559236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l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3" name="Google Shape;343;p13"/>
          <p:cNvSpPr txBox="1">
            <a:spLocks noGrp="1"/>
          </p:cNvSpPr>
          <p:nvPr>
            <p:ph type="title" idx="13" hasCustomPrompt="1"/>
          </p:nvPr>
        </p:nvSpPr>
        <p:spPr>
          <a:xfrm>
            <a:off x="5592358"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4"/>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4" name="Google Shape;344;p13"/>
          <p:cNvSpPr txBox="1">
            <a:spLocks noGrp="1"/>
          </p:cNvSpPr>
          <p:nvPr>
            <p:ph type="title" idx="14" hasCustomPrompt="1"/>
          </p:nvPr>
        </p:nvSpPr>
        <p:spPr>
          <a:xfrm>
            <a:off x="918249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5" name="Google Shape;345;p13"/>
          <p:cNvSpPr txBox="1">
            <a:spLocks noGrp="1"/>
          </p:cNvSpPr>
          <p:nvPr>
            <p:ph type="title" idx="15" hasCustomPrompt="1"/>
          </p:nvPr>
        </p:nvSpPr>
        <p:spPr>
          <a:xfrm>
            <a:off x="9182492"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3"/>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6" name="Google Shape;346;p13"/>
          <p:cNvSpPr txBox="1">
            <a:spLocks noGrp="1"/>
          </p:cNvSpPr>
          <p:nvPr>
            <p:ph type="subTitle" idx="16"/>
          </p:nvPr>
        </p:nvSpPr>
        <p:spPr>
          <a:xfrm>
            <a:off x="957625"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7" name="Google Shape;347;p13"/>
          <p:cNvSpPr txBox="1">
            <a:spLocks noGrp="1"/>
          </p:cNvSpPr>
          <p:nvPr>
            <p:ph type="subTitle" idx="17"/>
          </p:nvPr>
        </p:nvSpPr>
        <p:spPr>
          <a:xfrm>
            <a:off x="454775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8" name="Google Shape;348;p13"/>
          <p:cNvSpPr txBox="1">
            <a:spLocks noGrp="1"/>
          </p:cNvSpPr>
          <p:nvPr>
            <p:ph type="subTitle" idx="18"/>
          </p:nvPr>
        </p:nvSpPr>
        <p:spPr>
          <a:xfrm>
            <a:off x="813788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9" name="Google Shape;349;p13"/>
          <p:cNvSpPr txBox="1">
            <a:spLocks noGrp="1"/>
          </p:cNvSpPr>
          <p:nvPr>
            <p:ph type="subTitle" idx="19"/>
          </p:nvPr>
        </p:nvSpPr>
        <p:spPr>
          <a:xfrm>
            <a:off x="957625"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0" name="Google Shape;350;p13"/>
          <p:cNvSpPr txBox="1">
            <a:spLocks noGrp="1"/>
          </p:cNvSpPr>
          <p:nvPr>
            <p:ph type="subTitle" idx="20"/>
          </p:nvPr>
        </p:nvSpPr>
        <p:spPr>
          <a:xfrm>
            <a:off x="454775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1" name="Google Shape;351;p13"/>
          <p:cNvSpPr txBox="1">
            <a:spLocks noGrp="1"/>
          </p:cNvSpPr>
          <p:nvPr>
            <p:ph type="subTitle" idx="21"/>
          </p:nvPr>
        </p:nvSpPr>
        <p:spPr>
          <a:xfrm>
            <a:off x="813788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12944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46" y="-165"/>
            <a:ext cx="12161710" cy="6858015"/>
            <a:chOff x="-110" y="-124"/>
            <a:chExt cx="9143904" cy="5143511"/>
          </a:xfrm>
        </p:grpSpPr>
        <p:sp>
          <p:nvSpPr>
            <p:cNvPr id="354" name="Google Shape;354;p1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1" name="Google Shape;381;p14"/>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2" name="Google Shape;382;p14"/>
          <p:cNvSpPr txBox="1">
            <a:spLocks noGrp="1"/>
          </p:cNvSpPr>
          <p:nvPr>
            <p:ph type="title"/>
          </p:nvPr>
        </p:nvSpPr>
        <p:spPr>
          <a:xfrm>
            <a:off x="957625" y="722271"/>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492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4"/>
        </a:solidFill>
        <a:effectLst/>
      </p:bgPr>
    </p:bg>
    <p:spTree>
      <p:nvGrpSpPr>
        <p:cNvPr id="1" name="Shape 763"/>
        <p:cNvGrpSpPr/>
        <p:nvPr/>
      </p:nvGrpSpPr>
      <p:grpSpPr>
        <a:xfrm>
          <a:off x="0" y="0"/>
          <a:ext cx="0" cy="0"/>
          <a:chOff x="0" y="0"/>
          <a:chExt cx="0" cy="0"/>
        </a:xfrm>
      </p:grpSpPr>
      <p:grpSp>
        <p:nvGrpSpPr>
          <p:cNvPr id="764" name="Google Shape;764;p26"/>
          <p:cNvGrpSpPr/>
          <p:nvPr/>
        </p:nvGrpSpPr>
        <p:grpSpPr>
          <a:xfrm>
            <a:off x="53" y="2"/>
            <a:ext cx="12161710" cy="6858015"/>
            <a:chOff x="-110" y="-124"/>
            <a:chExt cx="9143904" cy="5143511"/>
          </a:xfrm>
        </p:grpSpPr>
        <p:sp>
          <p:nvSpPr>
            <p:cNvPr id="765" name="Google Shape;765;p2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2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2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2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2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2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6"/>
          <p:cNvSpPr txBox="1">
            <a:spLocks noGrp="1"/>
          </p:cNvSpPr>
          <p:nvPr>
            <p:ph type="subTitle" idx="1"/>
          </p:nvPr>
        </p:nvSpPr>
        <p:spPr>
          <a:xfrm>
            <a:off x="955811"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6"/>
          <p:cNvSpPr txBox="1">
            <a:spLocks noGrp="1"/>
          </p:cNvSpPr>
          <p:nvPr>
            <p:ph type="subTitle" idx="2"/>
          </p:nvPr>
        </p:nvSpPr>
        <p:spPr>
          <a:xfrm>
            <a:off x="955811"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795" name="Google Shape;795;p26"/>
          <p:cNvSpPr txBox="1">
            <a:spLocks noGrp="1"/>
          </p:cNvSpPr>
          <p:nvPr>
            <p:ph type="title"/>
          </p:nvPr>
        </p:nvSpPr>
        <p:spPr>
          <a:xfrm>
            <a:off x="957625" y="722936"/>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6"/>
          <p:cNvSpPr txBox="1">
            <a:spLocks noGrp="1"/>
          </p:cNvSpPr>
          <p:nvPr>
            <p:ph type="subTitle" idx="3"/>
          </p:nvPr>
        </p:nvSpPr>
        <p:spPr>
          <a:xfrm>
            <a:off x="6233160"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subTitle" idx="4"/>
          </p:nvPr>
        </p:nvSpPr>
        <p:spPr>
          <a:xfrm>
            <a:off x="6233160"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3687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53" y="2"/>
            <a:ext cx="12161710" cy="6858015"/>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18" name="Google Shape;1118;p35"/>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8785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1119"/>
        <p:cNvGrpSpPr/>
        <p:nvPr/>
      </p:nvGrpSpPr>
      <p:grpSpPr>
        <a:xfrm>
          <a:off x="0" y="0"/>
          <a:ext cx="0" cy="0"/>
          <a:chOff x="0" y="0"/>
          <a:chExt cx="0" cy="0"/>
        </a:xfrm>
      </p:grpSpPr>
      <p:grpSp>
        <p:nvGrpSpPr>
          <p:cNvPr id="1120" name="Google Shape;1120;p36"/>
          <p:cNvGrpSpPr/>
          <p:nvPr/>
        </p:nvGrpSpPr>
        <p:grpSpPr>
          <a:xfrm>
            <a:off x="53" y="2"/>
            <a:ext cx="12161710" cy="6858015"/>
            <a:chOff x="-110" y="-124"/>
            <a:chExt cx="9143904" cy="5143511"/>
          </a:xfrm>
        </p:grpSpPr>
        <p:sp>
          <p:nvSpPr>
            <p:cNvPr id="1121" name="Google Shape;1121;p3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3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3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3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3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3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3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3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3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3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3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3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3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4" name="Google Shape;1134;p3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5" name="Google Shape;1135;p3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3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3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3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3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3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3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3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3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3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3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3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7" name="Google Shape;1147;p3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48" name="Google Shape;1148;p3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537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1149"/>
        <p:cNvGrpSpPr/>
        <p:nvPr/>
      </p:nvGrpSpPr>
      <p:grpSpPr>
        <a:xfrm>
          <a:off x="0" y="0"/>
          <a:ext cx="0" cy="0"/>
          <a:chOff x="0" y="0"/>
          <a:chExt cx="0" cy="0"/>
        </a:xfrm>
      </p:grpSpPr>
      <p:grpSp>
        <p:nvGrpSpPr>
          <p:cNvPr id="1150" name="Google Shape;1150;p37"/>
          <p:cNvGrpSpPr/>
          <p:nvPr/>
        </p:nvGrpSpPr>
        <p:grpSpPr>
          <a:xfrm>
            <a:off x="-146" y="-165"/>
            <a:ext cx="12161710" cy="6858015"/>
            <a:chOff x="-110" y="-124"/>
            <a:chExt cx="9143904" cy="5143511"/>
          </a:xfrm>
        </p:grpSpPr>
        <p:sp>
          <p:nvSpPr>
            <p:cNvPr id="1151" name="Google Shape;1151;p3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3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3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3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3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3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3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3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3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3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3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3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3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3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3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3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3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3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3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3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3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3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3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3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3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6" name="Google Shape;1176;p3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7" name="Google Shape;1177;p3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8" name="Google Shape;1178;p37"/>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6290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744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21212"/>
            <a:ext cx="10264543" cy="76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2" name="TextBox 1">
            <a:extLst>
              <a:ext uri="{FF2B5EF4-FFF2-40B4-BE49-F238E27FC236}">
                <a16:creationId xmlns:a16="http://schemas.microsoft.com/office/drawing/2014/main" id="{3C693CCB-405D-7DB8-C4D4-7D3174486EC2}"/>
              </a:ext>
            </a:extLst>
          </p:cNvPr>
          <p:cNvSpPr txBox="1"/>
          <p:nvPr userDrawn="1"/>
        </p:nvSpPr>
        <p:spPr>
          <a:xfrm>
            <a:off x="1297858" y="8021242"/>
            <a:ext cx="9566122" cy="646331"/>
          </a:xfrm>
          <a:prstGeom prst="rect">
            <a:avLst/>
          </a:prstGeom>
          <a:noFill/>
        </p:spPr>
        <p:txBody>
          <a:bodyPr wrap="square" rtlCol="0">
            <a:spAutoFit/>
          </a:bodyPr>
          <a:lstStyle/>
          <a:p>
            <a:pPr algn="ctr"/>
            <a:r>
              <a:rPr lang="en-US" sz="3600"/>
              <a:t>Kho ppt Phan Linh_0916.604.268</a:t>
            </a:r>
          </a:p>
        </p:txBody>
      </p:sp>
    </p:spTree>
    <p:extLst>
      <p:ext uri="{BB962C8B-B14F-4D97-AF65-F5344CB8AC3E}">
        <p14:creationId xmlns:p14="http://schemas.microsoft.com/office/powerpoint/2010/main" val="3273854057"/>
      </p:ext>
    </p:extLst>
  </p:cSld>
  <p:clrMap bg1="lt1" tx1="dk1" bg2="dk2" tx2="lt2" accent1="accent1" accent2="accent2" accent3="accent3" accent4="accent4" accent5="accent5" accent6="accent6" hlink="hlink" folHlink="folHlink"/>
  <p:sldLayoutIdLst>
    <p:sldLayoutId id="2147483733" r:id="rId1"/>
    <p:sldLayoutId id="2147483737" r:id="rId2"/>
    <p:sldLayoutId id="2147483738" r:id="rId3"/>
    <p:sldLayoutId id="2147483739" r:id="rId4"/>
    <p:sldLayoutId id="2147483741" r:id="rId5"/>
    <p:sldLayoutId id="2147483744" r:id="rId6"/>
    <p:sldLayoutId id="2147483745" r:id="rId7"/>
    <p:sldLayoutId id="2147483746" r:id="rId8"/>
    <p:sldLayoutId id="2147483748" r:id="rId9"/>
    <p:sldLayoutId id="2147483749" r:id="rId10"/>
    <p:sldLayoutId id="214748375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4.wdp"/><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30.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5.png"/><Relationship Id="rId5" Type="http://schemas.microsoft.com/office/2007/relationships/hdphoto" Target="../media/hdphoto4.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9" name="Google Shape;919;p28"/>
          <p:cNvSpPr txBox="1">
            <a:spLocks noGrp="1"/>
          </p:cNvSpPr>
          <p:nvPr>
            <p:ph type="ctrTitle" idx="4294967295"/>
          </p:nvPr>
        </p:nvSpPr>
        <p:spPr>
          <a:xfrm>
            <a:off x="4698569" y="1273836"/>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5482242" y="72253"/>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01367" y="49035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3. Số?</a:t>
            </a:r>
            <a:endParaRPr lang="vi-VN" sz="40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CA30C0-B2A5-F99B-E4DD-1A033C3EEC93}"/>
                  </a:ext>
                </a:extLst>
              </p:cNvPr>
              <p:cNvSpPr txBox="1"/>
              <p:nvPr/>
            </p:nvSpPr>
            <p:spPr>
              <a:xfrm>
                <a:off x="701367" y="1198242"/>
                <a:ext cx="8290233" cy="5129802"/>
              </a:xfrm>
              <a:prstGeom prst="rect">
                <a:avLst/>
              </a:prstGeom>
              <a:noFill/>
            </p:spPr>
            <p:txBody>
              <a:bodyPr wrap="square" rtlCol="0">
                <a:spAutoFit/>
              </a:bodyPr>
              <a:lstStyle/>
              <a:p>
                <a:pPr lvl="2" algn="just"/>
                <a:r>
                  <a:rPr lang="vi-VN" sz="4400">
                    <a:latin typeface="Cambria Math" panose="02040503050406030204" pitchFamily="18" charset="0"/>
                    <a:ea typeface="Cambria Math" panose="02040503050406030204" pitchFamily="18" charset="0"/>
                  </a:rPr>
                  <a:t>Một cửa hàng kim khí có 8 khay đựng ốc vít theo từng loại màu trắng, vàng, đen và số ốc vít ở mỗi khay là như nhau. Biết tổng số ốc vít là 800 cái.</a:t>
                </a:r>
                <a:endParaRPr lang="en-US" sz="4400">
                  <a:latin typeface="Cambria Math" panose="02040503050406030204" pitchFamily="18" charset="0"/>
                  <a:ea typeface="Cambria Math" panose="02040503050406030204" pitchFamily="18" charset="0"/>
                </a:endParaRPr>
              </a:p>
              <a:p>
                <a:pPr algn="just"/>
                <a:r>
                  <a:rPr lang="en-US" sz="4400">
                    <a:latin typeface="Cambria Math" panose="02040503050406030204" pitchFamily="18" charset="0"/>
                    <a:ea typeface="Cambria Math" panose="02040503050406030204" pitchFamily="18" charset="0"/>
                  </a:rPr>
                  <a:t>a) Số ốc vít màu đen chiếm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m:t>
                        </m:r>
                      </m:num>
                      <m:den>
                        <m:r>
                          <a:rPr lang="en-US" sz="4400" b="0" i="0" smtClean="0">
                            <a:latin typeface="Cambria Math" panose="02040503050406030204" pitchFamily="18" charset="0"/>
                            <a:ea typeface="Cambria Math" panose="02040503050406030204" pitchFamily="18" charset="0"/>
                          </a:rPr>
                          <m:t>?</m:t>
                        </m:r>
                      </m:den>
                    </m:f>
                  </m:oMath>
                </a14:m>
                <a:r>
                  <a:rPr lang="en-US" sz="4400">
                    <a:latin typeface="Cambria Math" panose="02040503050406030204" pitchFamily="18" charset="0"/>
                    <a:ea typeface="Cambria Math" panose="02040503050406030204" pitchFamily="18" charset="0"/>
                  </a:rPr>
                  <a:t> tổng số ốc vít của cửa hàng</a:t>
                </a:r>
              </a:p>
            </p:txBody>
          </p:sp>
        </mc:Choice>
        <mc:Fallback xmlns="">
          <p:sp>
            <p:nvSpPr>
              <p:cNvPr id="2" name="TextBox 1">
                <a:extLst>
                  <a:ext uri="{FF2B5EF4-FFF2-40B4-BE49-F238E27FC236}">
                    <a16:creationId xmlns:a16="http://schemas.microsoft.com/office/drawing/2014/main" id="{81CA30C0-B2A5-F99B-E4DD-1A033C3EEC93}"/>
                  </a:ext>
                </a:extLst>
              </p:cNvPr>
              <p:cNvSpPr txBox="1">
                <a:spLocks noRot="1" noChangeAspect="1" noMove="1" noResize="1" noEditPoints="1" noAdjustHandles="1" noChangeArrowheads="1" noChangeShapeType="1" noTextEdit="1"/>
              </p:cNvSpPr>
              <p:nvPr/>
            </p:nvSpPr>
            <p:spPr>
              <a:xfrm>
                <a:off x="701367" y="1198242"/>
                <a:ext cx="8290233" cy="5129802"/>
              </a:xfrm>
              <a:prstGeom prst="rect">
                <a:avLst/>
              </a:prstGeom>
              <a:blipFill>
                <a:blip r:embed="rId5"/>
                <a:stretch>
                  <a:fillRect l="-2941" t="-2497" r="-3015" b="-4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3D0964-0A09-2823-7B8D-06A7A36C5C4B}"/>
                  </a:ext>
                </a:extLst>
              </p:cNvPr>
              <p:cNvSpPr txBox="1"/>
              <p:nvPr/>
            </p:nvSpPr>
            <p:spPr>
              <a:xfrm>
                <a:off x="701367" y="1198242"/>
                <a:ext cx="8290233" cy="5129802"/>
              </a:xfrm>
              <a:prstGeom prst="rect">
                <a:avLst/>
              </a:prstGeom>
              <a:solidFill>
                <a:srgbClr val="FFFCEF"/>
              </a:solidFill>
            </p:spPr>
            <p:txBody>
              <a:bodyPr wrap="square" rtlCol="0">
                <a:spAutoFit/>
              </a:bodyPr>
              <a:lstStyle/>
              <a:p>
                <a:pPr lvl="2" algn="just"/>
                <a:r>
                  <a:rPr lang="vi-VN" sz="4400">
                    <a:latin typeface="Cambria Math" panose="02040503050406030204" pitchFamily="18" charset="0"/>
                    <a:ea typeface="Cambria Math" panose="02040503050406030204" pitchFamily="18" charset="0"/>
                  </a:rPr>
                  <a:t>Một cửa hàng kim khí có 8 khay đựng ốc vít theo từng loại màu trắng, vàng, đen và số ốc vít ở mỗi khay là như nhau. Biết tổng số ốc vít là 800 cái.</a:t>
                </a:r>
                <a:endParaRPr lang="en-US" sz="4400">
                  <a:latin typeface="Cambria Math" panose="02040503050406030204" pitchFamily="18" charset="0"/>
                  <a:ea typeface="Cambria Math" panose="02040503050406030204" pitchFamily="18" charset="0"/>
                </a:endParaRPr>
              </a:p>
              <a:p>
                <a:pPr algn="just"/>
                <a:r>
                  <a:rPr lang="en-US" sz="4400">
                    <a:latin typeface="Cambria Math" panose="02040503050406030204" pitchFamily="18" charset="0"/>
                    <a:ea typeface="Cambria Math" panose="02040503050406030204" pitchFamily="18" charset="0"/>
                  </a:rPr>
                  <a:t>a) Số ốc vít màu đen chiếm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1" smtClean="0">
                            <a:solidFill>
                              <a:srgbClr val="FF0000"/>
                            </a:solidFill>
                            <a:latin typeface="Cambria Math" panose="02040503050406030204" pitchFamily="18" charset="0"/>
                            <a:ea typeface="Cambria Math" panose="02040503050406030204" pitchFamily="18" charset="0"/>
                          </a:rPr>
                          <m:t>𝟑</m:t>
                        </m:r>
                      </m:num>
                      <m:den>
                        <m:r>
                          <a:rPr lang="en-US" sz="4400" b="1" i="0" smtClean="0">
                            <a:solidFill>
                              <a:srgbClr val="FF0000"/>
                            </a:solidFill>
                            <a:latin typeface="Cambria Math" panose="02040503050406030204" pitchFamily="18" charset="0"/>
                            <a:ea typeface="Cambria Math" panose="02040503050406030204" pitchFamily="18" charset="0"/>
                          </a:rPr>
                          <m:t>𝟖</m:t>
                        </m:r>
                      </m:den>
                    </m:f>
                  </m:oMath>
                </a14:m>
                <a:r>
                  <a:rPr lang="en-US" sz="4400" b="1">
                    <a:solidFill>
                      <a:srgbClr val="FF0000"/>
                    </a:solidFill>
                    <a:latin typeface="Cambria Math" panose="02040503050406030204" pitchFamily="18" charset="0"/>
                    <a:ea typeface="Cambria Math" panose="02040503050406030204" pitchFamily="18" charset="0"/>
                  </a:rPr>
                  <a:t> </a:t>
                </a:r>
                <a:r>
                  <a:rPr lang="en-US" sz="4400">
                    <a:latin typeface="Cambria Math" panose="02040503050406030204" pitchFamily="18" charset="0"/>
                    <a:ea typeface="Cambria Math" panose="02040503050406030204" pitchFamily="18" charset="0"/>
                  </a:rPr>
                  <a:t>tổng số ốc vít của cửa hàng</a:t>
                </a:r>
              </a:p>
            </p:txBody>
          </p:sp>
        </mc:Choice>
        <mc:Fallback xmlns="">
          <p:sp>
            <p:nvSpPr>
              <p:cNvPr id="5" name="TextBox 4">
                <a:extLst>
                  <a:ext uri="{FF2B5EF4-FFF2-40B4-BE49-F238E27FC236}">
                    <a16:creationId xmlns:a16="http://schemas.microsoft.com/office/drawing/2014/main" id="{2E3D0964-0A09-2823-7B8D-06A7A36C5C4B}"/>
                  </a:ext>
                </a:extLst>
              </p:cNvPr>
              <p:cNvSpPr txBox="1">
                <a:spLocks noRot="1" noChangeAspect="1" noMove="1" noResize="1" noEditPoints="1" noAdjustHandles="1" noChangeArrowheads="1" noChangeShapeType="1" noTextEdit="1"/>
              </p:cNvSpPr>
              <p:nvPr/>
            </p:nvSpPr>
            <p:spPr>
              <a:xfrm>
                <a:off x="701367" y="1198242"/>
                <a:ext cx="8290233" cy="5129802"/>
              </a:xfrm>
              <a:prstGeom prst="rect">
                <a:avLst/>
              </a:prstGeom>
              <a:blipFill>
                <a:blip r:embed="rId6"/>
                <a:stretch>
                  <a:fillRect l="-2941" t="-2497" r="-3015" b="-487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F0F42F-E1E9-1451-BE2A-D524583D22D3}"/>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9337674" y="1606174"/>
            <a:ext cx="2309405" cy="4126642"/>
          </a:xfrm>
          <a:prstGeom prst="rect">
            <a:avLst/>
          </a:prstGeom>
        </p:spPr>
      </p:pic>
    </p:spTree>
    <p:custDataLst>
      <p:tags r:id="rId1"/>
    </p:custDataLst>
    <p:extLst>
      <p:ext uri="{BB962C8B-B14F-4D97-AF65-F5344CB8AC3E}">
        <p14:creationId xmlns:p14="http://schemas.microsoft.com/office/powerpoint/2010/main" val="30862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D209E84-FADF-3A6D-2E80-5A9B5582045B}"/>
              </a:ext>
            </a:extLst>
          </p:cNvPr>
          <p:cNvGrpSpPr/>
          <p:nvPr/>
        </p:nvGrpSpPr>
        <p:grpSpPr>
          <a:xfrm>
            <a:off x="701367" y="1402208"/>
            <a:ext cx="8290233" cy="4154984"/>
            <a:chOff x="701367" y="1402208"/>
            <a:chExt cx="8290233" cy="4154984"/>
          </a:xfrm>
        </p:grpSpPr>
        <p:sp>
          <p:nvSpPr>
            <p:cNvPr id="2" name="TextBox 1">
              <a:extLst>
                <a:ext uri="{FF2B5EF4-FFF2-40B4-BE49-F238E27FC236}">
                  <a16:creationId xmlns:a16="http://schemas.microsoft.com/office/drawing/2014/main" id="{81CA30C0-B2A5-F99B-E4DD-1A033C3EEC93}"/>
                </a:ext>
              </a:extLst>
            </p:cNvPr>
            <p:cNvSpPr txBox="1"/>
            <p:nvPr/>
          </p:nvSpPr>
          <p:spPr>
            <a:xfrm>
              <a:off x="701367" y="1402208"/>
              <a:ext cx="8290233" cy="4154984"/>
            </a:xfrm>
            <a:prstGeom prst="rect">
              <a:avLst/>
            </a:prstGeom>
            <a:noFill/>
          </p:spPr>
          <p:txBody>
            <a:bodyPr wrap="square" rtlCol="0">
              <a:spAutoFit/>
            </a:bodyPr>
            <a:lstStyle/>
            <a:p>
              <a:pPr lvl="2" algn="just"/>
              <a:r>
                <a:rPr lang="vi-VN" sz="4400">
                  <a:latin typeface="Cambria Math" panose="02040503050406030204" pitchFamily="18" charset="0"/>
                  <a:ea typeface="Cambria Math" panose="02040503050406030204" pitchFamily="18" charset="0"/>
                </a:rPr>
                <a:t>Một cửa hàng kim khí có 8 khay đựng ốc vít theo từng loại màu trắng, vàng, đen và số ốc vít ở mỗi khay là như nhau. Biết tổng số ốc vít là 800 cái.</a:t>
              </a:r>
              <a:endParaRPr lang="en-US" sz="4400">
                <a:latin typeface="Cambria Math" panose="02040503050406030204" pitchFamily="18" charset="0"/>
                <a:ea typeface="Cambria Math" panose="02040503050406030204" pitchFamily="18" charset="0"/>
              </a:endParaRPr>
            </a:p>
            <a:p>
              <a:pPr algn="just"/>
              <a:r>
                <a:rPr lang="en-US" sz="4400">
                  <a:latin typeface="Cambria Math" panose="02040503050406030204" pitchFamily="18" charset="0"/>
                  <a:ea typeface="Cambria Math" panose="02040503050406030204" pitchFamily="18" charset="0"/>
                </a:rPr>
                <a:t>b) Số ốc vít màu trắng là       cái.</a:t>
              </a:r>
            </a:p>
          </p:txBody>
        </p:sp>
        <p:pic>
          <p:nvPicPr>
            <p:cNvPr id="4" name="Picture 3">
              <a:extLst>
                <a:ext uri="{FF2B5EF4-FFF2-40B4-BE49-F238E27FC236}">
                  <a16:creationId xmlns:a16="http://schemas.microsoft.com/office/drawing/2014/main" id="{767B932D-13B0-A9F7-4E73-AD43CCE92BB6}"/>
                </a:ext>
              </a:extLst>
            </p:cNvPr>
            <p:cNvPicPr>
              <a:picLocks noChangeAspect="1"/>
            </p:cNvPicPr>
            <p:nvPr/>
          </p:nvPicPr>
          <p:blipFill>
            <a:blip r:embed="rId5"/>
            <a:stretch>
              <a:fillRect/>
            </a:stretch>
          </p:blipFill>
          <p:spPr>
            <a:xfrm>
              <a:off x="6734897" y="4877782"/>
              <a:ext cx="546436" cy="546436"/>
            </a:xfrm>
            <a:prstGeom prst="rect">
              <a:avLst/>
            </a:prstGeom>
          </p:spPr>
        </p:pic>
      </p:grpSp>
      <p:sp>
        <p:nvSpPr>
          <p:cNvPr id="3" name="TextBox 2">
            <a:extLst>
              <a:ext uri="{FF2B5EF4-FFF2-40B4-BE49-F238E27FC236}">
                <a16:creationId xmlns:a16="http://schemas.microsoft.com/office/drawing/2014/main" id="{B56D5836-7A39-D816-01D7-13533E49ACC2}"/>
              </a:ext>
            </a:extLst>
          </p:cNvPr>
          <p:cNvSpPr txBox="1"/>
          <p:nvPr/>
        </p:nvSpPr>
        <p:spPr>
          <a:xfrm>
            <a:off x="701367" y="49035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3. Số?</a:t>
            </a:r>
            <a:endParaRPr lang="vi-VN" sz="4000" b="1">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2E3D0964-0A09-2823-7B8D-06A7A36C5C4B}"/>
              </a:ext>
            </a:extLst>
          </p:cNvPr>
          <p:cNvSpPr txBox="1"/>
          <p:nvPr/>
        </p:nvSpPr>
        <p:spPr>
          <a:xfrm>
            <a:off x="701366" y="1433782"/>
            <a:ext cx="8290233" cy="4154984"/>
          </a:xfrm>
          <a:prstGeom prst="rect">
            <a:avLst/>
          </a:prstGeom>
          <a:solidFill>
            <a:srgbClr val="FFFCEF"/>
          </a:solidFill>
        </p:spPr>
        <p:txBody>
          <a:bodyPr wrap="square" rtlCol="0">
            <a:spAutoFit/>
          </a:bodyPr>
          <a:lstStyle/>
          <a:p>
            <a:pPr lvl="2" algn="just"/>
            <a:r>
              <a:rPr lang="vi-VN" sz="4400">
                <a:latin typeface="Cambria Math" panose="02040503050406030204" pitchFamily="18" charset="0"/>
                <a:ea typeface="Cambria Math" panose="02040503050406030204" pitchFamily="18" charset="0"/>
              </a:rPr>
              <a:t>Một cửa hàng kim khí có 8 khay đựng ốc vít theo từng loại màu trắng, vàng, đen và số ốc vít ở mỗi khay là như nhau. Biết tổng số ốc vít là 800 cái.</a:t>
            </a:r>
            <a:endParaRPr lang="en-US" sz="4400">
              <a:latin typeface="Cambria Math" panose="02040503050406030204" pitchFamily="18" charset="0"/>
              <a:ea typeface="Cambria Math" panose="02040503050406030204" pitchFamily="18" charset="0"/>
            </a:endParaRPr>
          </a:p>
          <a:p>
            <a:pPr algn="just"/>
            <a:r>
              <a:rPr lang="en-US" sz="4400">
                <a:latin typeface="Cambria Math" panose="02040503050406030204" pitchFamily="18" charset="0"/>
                <a:ea typeface="Cambria Math" panose="02040503050406030204" pitchFamily="18" charset="0"/>
              </a:rPr>
              <a:t>b) Số ốc vít màu trắng là </a:t>
            </a:r>
            <a:r>
              <a:rPr lang="en-US" sz="4400" b="1">
                <a:solidFill>
                  <a:srgbClr val="FF0000"/>
                </a:solidFill>
                <a:latin typeface="Cambria Math" panose="02040503050406030204" pitchFamily="18" charset="0"/>
                <a:ea typeface="Cambria Math" panose="02040503050406030204" pitchFamily="18" charset="0"/>
              </a:rPr>
              <a:t>200</a:t>
            </a:r>
            <a:r>
              <a:rPr lang="en-US" sz="4400">
                <a:latin typeface="Cambria Math" panose="02040503050406030204" pitchFamily="18" charset="0"/>
                <a:ea typeface="Cambria Math" panose="02040503050406030204" pitchFamily="18" charset="0"/>
              </a:rPr>
              <a:t> cái.</a:t>
            </a:r>
          </a:p>
        </p:txBody>
      </p:sp>
      <p:pic>
        <p:nvPicPr>
          <p:cNvPr id="6" name="Picture 5">
            <a:extLst>
              <a:ext uri="{FF2B5EF4-FFF2-40B4-BE49-F238E27FC236}">
                <a16:creationId xmlns:a16="http://schemas.microsoft.com/office/drawing/2014/main" id="{15F0F42F-E1E9-1451-BE2A-D524583D22D3}"/>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9337674" y="1606174"/>
            <a:ext cx="2309405" cy="4126642"/>
          </a:xfrm>
          <a:prstGeom prst="rect">
            <a:avLst/>
          </a:prstGeom>
        </p:spPr>
      </p:pic>
    </p:spTree>
    <p:custDataLst>
      <p:tags r:id="rId1"/>
    </p:custDataLst>
    <p:extLst>
      <p:ext uri="{BB962C8B-B14F-4D97-AF65-F5344CB8AC3E}">
        <p14:creationId xmlns:p14="http://schemas.microsoft.com/office/powerpoint/2010/main" val="1740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566194" y="487126"/>
                <a:ext cx="7375539" cy="5719643"/>
              </a:xfrm>
              <a:prstGeom prst="rect">
                <a:avLst/>
              </a:prstGeom>
              <a:noFill/>
            </p:spPr>
            <p:txBody>
              <a:bodyPr wrap="square" rtlCol="0">
                <a:spAutoFit/>
              </a:bodyPr>
              <a:lstStyle/>
              <a:p>
                <a:pPr lvl="2" algn="just">
                  <a:lnSpc>
                    <a:spcPct val="150000"/>
                  </a:lnSpc>
                </a:pPr>
                <a:r>
                  <a:rPr lang="en-US" sz="2800" b="1"/>
                  <a:t>4. </a:t>
                </a:r>
                <a:r>
                  <a:rPr lang="vi-VN" sz="2800" b="1"/>
                  <a:t>Ban đầu, một cái bánh chưng được cắt ra thành các miếng như hình bên. Tí và Tèo đã lấy ra một số miếng rồi nói chuyện với nhau. Tí nói: “Tèo đã lấy </a:t>
                </a:r>
                <a14:m>
                  <m:oMath xmlns:m="http://schemas.openxmlformats.org/officeDocument/2006/math">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5</m:t>
                        </m:r>
                      </m:den>
                    </m:f>
                  </m:oMath>
                </a14:m>
                <a:r>
                  <a:rPr lang="vi-VN" sz="2800" b="1"/>
                  <a:t> số miếng bánh chưng.</a:t>
                </a:r>
                <a:r>
                  <a:rPr lang="en-US" sz="2800" b="1"/>
                  <a:t>”.</a:t>
                </a:r>
                <a:r>
                  <a:rPr lang="vi-VN" sz="2800" b="1"/>
                  <a:t> Tèo nói: </a:t>
                </a:r>
                <a:r>
                  <a:rPr lang="en-US" sz="2800" b="1"/>
                  <a:t>“</a:t>
                </a:r>
                <a:r>
                  <a:rPr lang="vi-VN" sz="2800" b="1"/>
                  <a:t>Tí đã lấy </a:t>
                </a:r>
                <a14:m>
                  <m:oMath xmlns:m="http://schemas.openxmlformats.org/officeDocument/2006/math">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4</m:t>
                        </m:r>
                      </m:den>
                    </m:f>
                    <m:r>
                      <a:rPr lang="en-US" sz="2800" i="1">
                        <a:latin typeface="Cambria Math" panose="02040503050406030204" pitchFamily="18" charset="0"/>
                        <a:ea typeface="Cambria Math" panose="02040503050406030204" pitchFamily="18" charset="0"/>
                      </a:rPr>
                      <m:t> </m:t>
                    </m:r>
                  </m:oMath>
                </a14:m>
                <a:r>
                  <a:rPr lang="vi-VN" sz="2800" b="1"/>
                  <a:t>số miếng bánh chưng</a:t>
                </a:r>
                <a:r>
                  <a:rPr lang="en-US" sz="2800" b="1"/>
                  <a:t>.”</a:t>
                </a:r>
                <a:r>
                  <a:rPr lang="vi-VN" sz="2800" b="1"/>
                  <a:t>. Biết chỉ có một trong hai bạn Tèo, Tí đã nói sai. Hỏi ai đã nói sai?</a:t>
                </a: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566194" y="487126"/>
                <a:ext cx="7375539" cy="5719643"/>
              </a:xfrm>
              <a:prstGeom prst="rect">
                <a:avLst/>
              </a:prstGeom>
              <a:blipFill>
                <a:blip r:embed="rId4"/>
                <a:stretch>
                  <a:fillRect l="-1736" r="-1653" b="-202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0DB3149-91E0-F97A-B22E-59C149968DE9}"/>
              </a:ext>
            </a:extLst>
          </p:cNvPr>
          <p:cNvPicPr>
            <a:picLocks noChangeAspect="1"/>
          </p:cNvPicPr>
          <p:nvPr/>
        </p:nvPicPr>
        <p:blipFill>
          <a:blip r:embed="rId5"/>
          <a:stretch>
            <a:fillRect/>
          </a:stretch>
        </p:blipFill>
        <p:spPr>
          <a:xfrm>
            <a:off x="8606252" y="1867572"/>
            <a:ext cx="2400000" cy="2276190"/>
          </a:xfrm>
          <a:prstGeom prst="rect">
            <a:avLst/>
          </a:prstGeom>
        </p:spPr>
      </p:pic>
    </p:spTree>
    <p:custDataLst>
      <p:tags r:id="rId1"/>
    </p:custDataLst>
    <p:extLst>
      <p:ext uri="{BB962C8B-B14F-4D97-AF65-F5344CB8AC3E}">
        <p14:creationId xmlns:p14="http://schemas.microsoft.com/office/powerpoint/2010/main" val="10433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521735" y="348750"/>
            <a:ext cx="1359287" cy="646331"/>
          </a:xfrm>
          <a:prstGeom prst="rect">
            <a:avLst/>
          </a:prstGeom>
          <a:noFill/>
        </p:spPr>
        <p:txBody>
          <a:bodyPr wrap="square" rtlCol="0">
            <a:spAutoFit/>
          </a:bodyPr>
          <a:lstStyle/>
          <a:p>
            <a:pPr algn="just"/>
            <a:r>
              <a:rPr lang="en-US" sz="3600" b="1">
                <a:latin typeface="Cambria Math" panose="02040503050406030204" pitchFamily="18" charset="0"/>
                <a:ea typeface="Cambria Math" panose="02040503050406030204" pitchFamily="18" charset="0"/>
              </a:rPr>
              <a:t>4. </a:t>
            </a:r>
            <a:endParaRPr lang="vi-VN" sz="3600" b="1">
              <a:latin typeface="Cambria Math" panose="02040503050406030204" pitchFamily="18" charset="0"/>
              <a:ea typeface="Cambria Math" panose="02040503050406030204" pitchFamily="18" charset="0"/>
            </a:endParaRPr>
          </a:p>
        </p:txBody>
      </p:sp>
      <p:pic>
        <p:nvPicPr>
          <p:cNvPr id="9" name="Picture 8">
            <a:extLst>
              <a:ext uri="{FF2B5EF4-FFF2-40B4-BE49-F238E27FC236}">
                <a16:creationId xmlns:a16="http://schemas.microsoft.com/office/drawing/2014/main" id="{29B94AA0-14FB-6904-67B8-EA3A6F7FF202}"/>
              </a:ext>
            </a:extLst>
          </p:cNvPr>
          <p:cNvPicPr>
            <a:picLocks noChangeAspect="1"/>
          </p:cNvPicPr>
          <p:nvPr/>
        </p:nvPicPr>
        <p:blipFill>
          <a:blip r:embed="rId4"/>
          <a:stretch>
            <a:fillRect/>
          </a:stretch>
        </p:blipFill>
        <p:spPr>
          <a:xfrm>
            <a:off x="8703035" y="2136052"/>
            <a:ext cx="2726551" cy="258589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687140-85F4-9D07-D600-C3BF8A24EABC}"/>
                  </a:ext>
                </a:extLst>
              </p:cNvPr>
              <p:cNvSpPr txBox="1"/>
              <p:nvPr/>
            </p:nvSpPr>
            <p:spPr>
              <a:xfrm>
                <a:off x="613719" y="1041685"/>
                <a:ext cx="7852948" cy="5370188"/>
              </a:xfrm>
              <a:prstGeom prst="rect">
                <a:avLst/>
              </a:prstGeom>
              <a:noFill/>
            </p:spPr>
            <p:txBody>
              <a:bodyPr wrap="square">
                <a:spAutoFit/>
              </a:bodyPr>
              <a:lstStyle/>
              <a:p>
                <a:pPr algn="just">
                  <a:spcBef>
                    <a:spcPts val="600"/>
                  </a:spcBef>
                  <a:spcAft>
                    <a:spcPts val="600"/>
                  </a:spcAft>
                </a:pPr>
                <a:r>
                  <a:rPr lang="vi-VN" sz="4000" b="1">
                    <a:solidFill>
                      <a:srgbClr val="C00000"/>
                    </a:solidFill>
                    <a:latin typeface="Cambria Math" panose="02040503050406030204" pitchFamily="18" charset="0"/>
                    <a:ea typeface="Cambria Math" panose="02040503050406030204" pitchFamily="18" charset="0"/>
                  </a:rPr>
                  <a:t>Bạn Tí nói sai, bạn Tèo nói đúng.</a:t>
                </a:r>
              </a:p>
              <a:p>
                <a:pPr algn="just">
                  <a:spcBef>
                    <a:spcPts val="600"/>
                  </a:spcBef>
                  <a:spcAft>
                    <a:spcPts val="600"/>
                  </a:spcAft>
                </a:pPr>
                <a:r>
                  <a:rPr lang="vi-VN" sz="4000">
                    <a:latin typeface="Cambria Math" panose="02040503050406030204" pitchFamily="18" charset="0"/>
                    <a:ea typeface="Cambria Math" panose="02040503050406030204" pitchFamily="18" charset="0"/>
                  </a:rPr>
                  <a:t>Cái bánh </a:t>
                </a:r>
                <a:r>
                  <a:rPr lang="en-US" sz="4000">
                    <a:latin typeface="Cambria Math" panose="02040503050406030204" pitchFamily="18" charset="0"/>
                    <a:ea typeface="Cambria Math" panose="02040503050406030204" pitchFamily="18" charset="0"/>
                  </a:rPr>
                  <a:t>ch</a:t>
                </a:r>
                <a:r>
                  <a:rPr lang="vi-VN" sz="4000">
                    <a:latin typeface="Cambria Math" panose="02040503050406030204" pitchFamily="18" charset="0"/>
                    <a:ea typeface="Cambria Math" panose="02040503050406030204" pitchFamily="18" charset="0"/>
                  </a:rPr>
                  <a:t>ưng được cắt thành 8 miếng. 8 chia hết cho 4 và không chia hết cho 5.</a:t>
                </a:r>
              </a:p>
              <a:p>
                <a:pPr algn="just">
                  <a:spcBef>
                    <a:spcPts val="600"/>
                  </a:spcBef>
                  <a:spcAft>
                    <a:spcPts val="600"/>
                  </a:spcAft>
                </a:pPr>
                <a:r>
                  <a:rPr lang="vi-VN" sz="4000">
                    <a:latin typeface="Cambria Math" panose="02040503050406030204" pitchFamily="18" charset="0"/>
                    <a:ea typeface="Cambria Math" panose="02040503050406030204" pitchFamily="18" charset="0"/>
                  </a:rPr>
                  <a:t>Tí đã lấy </a:t>
                </a:r>
                <a:r>
                  <a:rPr lang="en-US" sz="4000">
                    <a:ea typeface="Cambria Math" panose="02040503050406030204" pitchFamily="18" charset="0"/>
                  </a:rPr>
                  <a:t> </a:t>
                </a:r>
                <a14:m>
                  <m:oMath xmlns:m="http://schemas.openxmlformats.org/officeDocument/2006/math">
                    <m:f>
                      <m:fPr>
                        <m:ctrlPr>
                          <a:rPr lang="en-US" sz="400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0" smtClean="0">
                            <a:latin typeface="Cambria Math" panose="02040503050406030204" pitchFamily="18" charset="0"/>
                            <a:ea typeface="Cambria Math" panose="02040503050406030204" pitchFamily="18" charset="0"/>
                          </a:rPr>
                          <m:t>4</m:t>
                        </m:r>
                      </m:den>
                    </m:f>
                  </m:oMath>
                </a14:m>
                <a:r>
                  <a:rPr lang="vi-VN" sz="4000">
                    <a:latin typeface="Cambria Math" panose="02040503050406030204" pitchFamily="18" charset="0"/>
                    <a:ea typeface="Cambria Math" panose="02040503050406030204" pitchFamily="18" charset="0"/>
                  </a:rPr>
                  <a:t> số miếng bánh chưng vậy Tí đã lấy:</a:t>
                </a:r>
              </a:p>
              <a:p>
                <a:pPr algn="just">
                  <a:spcBef>
                    <a:spcPts val="600"/>
                  </a:spcBef>
                  <a:spcAft>
                    <a:spcPts val="600"/>
                  </a:spcAft>
                </a:pPr>
                <a:r>
                  <a:rPr lang="vi-VN" sz="4000">
                    <a:latin typeface="Cambria Math" panose="02040503050406030204" pitchFamily="18" charset="0"/>
                    <a:ea typeface="Cambria Math" panose="02040503050406030204" pitchFamily="18" charset="0"/>
                  </a:rPr>
                  <a:t>8 × </a:t>
                </a:r>
                <a:r>
                  <a:rPr lang="en-US" sz="4000">
                    <a:ea typeface="Cambria Math" panose="02040503050406030204" pitchFamily="18" charset="0"/>
                  </a:rPr>
                  <a:t> </a:t>
                </a:r>
                <a14:m>
                  <m:oMath xmlns:m="http://schemas.openxmlformats.org/officeDocument/2006/math">
                    <m:f>
                      <m:fPr>
                        <m:ctrlPr>
                          <a:rPr lang="en-US" sz="400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0" smtClean="0">
                            <a:latin typeface="Cambria Math" panose="02040503050406030204" pitchFamily="18" charset="0"/>
                            <a:ea typeface="Cambria Math" panose="02040503050406030204" pitchFamily="18" charset="0"/>
                          </a:rPr>
                          <m:t>4</m:t>
                        </m:r>
                      </m:den>
                    </m:f>
                    <m:r>
                      <a:rPr lang="en-US" sz="4000" b="0" i="1" smtClean="0">
                        <a:latin typeface="Cambria Math" panose="02040503050406030204" pitchFamily="18" charset="0"/>
                        <a:ea typeface="Cambria Math" panose="02040503050406030204" pitchFamily="18" charset="0"/>
                      </a:rPr>
                      <m:t> </m:t>
                    </m:r>
                  </m:oMath>
                </a14:m>
                <a:r>
                  <a:rPr lang="vi-VN" sz="4000">
                    <a:latin typeface="Cambria Math" panose="02040503050406030204" pitchFamily="18" charset="0"/>
                    <a:ea typeface="Cambria Math" panose="02040503050406030204" pitchFamily="18" charset="0"/>
                  </a:rPr>
                  <a:t> = 2 (miếng)</a:t>
                </a:r>
              </a:p>
            </p:txBody>
          </p:sp>
        </mc:Choice>
        <mc:Fallback xmlns="">
          <p:sp>
            <p:nvSpPr>
              <p:cNvPr id="11" name="TextBox 10">
                <a:extLst>
                  <a:ext uri="{FF2B5EF4-FFF2-40B4-BE49-F238E27FC236}">
                    <a16:creationId xmlns:a16="http://schemas.microsoft.com/office/drawing/2014/main" id="{94687140-85F4-9D07-D600-C3BF8A24EABC}"/>
                  </a:ext>
                </a:extLst>
              </p:cNvPr>
              <p:cNvSpPr txBox="1">
                <a:spLocks noRot="1" noChangeAspect="1" noMove="1" noResize="1" noEditPoints="1" noAdjustHandles="1" noChangeArrowheads="1" noChangeShapeType="1" noTextEdit="1"/>
              </p:cNvSpPr>
              <p:nvPr/>
            </p:nvSpPr>
            <p:spPr>
              <a:xfrm>
                <a:off x="613719" y="1041685"/>
                <a:ext cx="7852948" cy="5370188"/>
              </a:xfrm>
              <a:prstGeom prst="rect">
                <a:avLst/>
              </a:prstGeom>
              <a:blipFill>
                <a:blip r:embed="rId5"/>
                <a:stretch>
                  <a:fillRect l="-2795" t="-2043" r="-2717" b="-136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674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9600" b="1">
                <a:solidFill>
                  <a:srgbClr val="000000"/>
                </a:solidFill>
              </a:rPr>
              <a:t>MỞ RỘNG</a:t>
            </a:r>
          </a:p>
        </p:txBody>
      </p:sp>
    </p:spTree>
    <p:custDataLst>
      <p:tags r:id="rId1"/>
    </p:custDataLst>
    <p:extLst>
      <p:ext uri="{BB962C8B-B14F-4D97-AF65-F5344CB8AC3E}">
        <p14:creationId xmlns:p14="http://schemas.microsoft.com/office/powerpoint/2010/main" val="13366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custDataLst>
      <p:tags r:id="rId1"/>
    </p:custDataLst>
    <p:extLst>
      <p:ext uri="{BB962C8B-B14F-4D97-AF65-F5344CB8AC3E}">
        <p14:creationId xmlns:p14="http://schemas.microsoft.com/office/powerpoint/2010/main" val="2209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D3804F-45CB-FF5F-A81D-E6E193A473D7}"/>
              </a:ext>
            </a:extLst>
          </p:cNvPr>
          <p:cNvSpPr txBox="1"/>
          <p:nvPr/>
        </p:nvSpPr>
        <p:spPr>
          <a:xfrm>
            <a:off x="1822149" y="2609544"/>
            <a:ext cx="8517539" cy="1323439"/>
          </a:xfrm>
          <a:prstGeom prst="rect">
            <a:avLst/>
          </a:prstGeom>
          <a:noFill/>
        </p:spPr>
        <p:txBody>
          <a:bodyPr wrap="square" rtlCol="0">
            <a:spAutoFit/>
          </a:bodyPr>
          <a:lstStyle/>
          <a:p>
            <a:pPr algn="ctr"/>
            <a:r>
              <a:rPr lang="en-US" sz="8000" b="1" dirty="0"/>
              <a:t>KHỞI ĐỘNG</a:t>
            </a:r>
          </a:p>
        </p:txBody>
      </p:sp>
    </p:spTree>
    <p:custDataLst>
      <p:tags r:id="rId1"/>
    </p:custDataLst>
    <p:extLst>
      <p:ext uri="{BB962C8B-B14F-4D97-AF65-F5344CB8AC3E}">
        <p14:creationId xmlns:p14="http://schemas.microsoft.com/office/powerpoint/2010/main" val="316063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430159" y="2457184"/>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800" b="1" dirty="0">
                <a:solidFill>
                  <a:srgbClr val="0070C0"/>
                </a:solidFill>
                <a:latin typeface="+mn-lt"/>
              </a:rPr>
              <a:t>BÀI </a:t>
            </a:r>
            <a:r>
              <a:rPr lang="en-US" sz="4800" b="1" dirty="0" smtClean="0">
                <a:solidFill>
                  <a:srgbClr val="0070C0"/>
                </a:solidFill>
                <a:latin typeface="+mn-lt"/>
              </a:rPr>
              <a:t>66</a:t>
            </a:r>
            <a:endParaRPr lang="en-US" sz="4800" b="1" dirty="0">
              <a:solidFill>
                <a:srgbClr val="0070C0"/>
              </a:solidFill>
              <a:latin typeface="+mn-lt"/>
            </a:endParaRPr>
          </a:p>
          <a:p>
            <a:r>
              <a:rPr lang="en-US" sz="4800" b="1" dirty="0">
                <a:solidFill>
                  <a:srgbClr val="0070C0"/>
                </a:solidFill>
                <a:latin typeface="+mn-lt"/>
              </a:rPr>
              <a:t>LUYỆN TẬP CHUNG</a:t>
            </a:r>
          </a:p>
          <a:p>
            <a:r>
              <a:rPr lang="en-US" sz="4000" b="1" dirty="0">
                <a:solidFill>
                  <a:srgbClr val="0070C0"/>
                </a:solidFill>
                <a:latin typeface="+mn-lt"/>
              </a:rPr>
              <a:t>(</a:t>
            </a:r>
            <a:r>
              <a:rPr lang="en-US" sz="4000" b="1" dirty="0" err="1">
                <a:solidFill>
                  <a:srgbClr val="0070C0"/>
                </a:solidFill>
                <a:latin typeface="+mn-lt"/>
              </a:rPr>
              <a:t>tiết</a:t>
            </a:r>
            <a:r>
              <a:rPr lang="en-US" sz="4000" b="1" dirty="0">
                <a:solidFill>
                  <a:srgbClr val="0070C0"/>
                </a:solidFill>
                <a:latin typeface="+mn-lt"/>
              </a:rPr>
              <a:t> 3)</a:t>
            </a:r>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1255673" y="5365740"/>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S/Trang 100</a:t>
            </a:r>
          </a:p>
        </p:txBody>
      </p:sp>
      <p:sp>
        <p:nvSpPr>
          <p:cNvPr id="8" name="TextBox 7"/>
          <p:cNvSpPr txBox="1"/>
          <p:nvPr/>
        </p:nvSpPr>
        <p:spPr>
          <a:xfrm>
            <a:off x="6099858" y="5245762"/>
            <a:ext cx="5660021" cy="584775"/>
          </a:xfrm>
          <a:prstGeom prst="rect">
            <a:avLst/>
          </a:prstGeom>
          <a:noFill/>
        </p:spPr>
        <p:txBody>
          <a:bodyPr wrap="square" rtlCol="0">
            <a:spAutoFit/>
          </a:bodyPr>
          <a:lstStyle/>
          <a:p>
            <a:r>
              <a:rPr lang="en-GB" sz="3200" b="1" i="1" dirty="0" err="1" smtClean="0">
                <a:latin typeface="Times New Roman" panose="02020603050405020304" pitchFamily="18" charset="0"/>
                <a:cs typeface="Times New Roman" panose="02020603050405020304" pitchFamily="18" charset="0"/>
              </a:rPr>
              <a:t>Giáo</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viên</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Dương</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Thị</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Quyên</a:t>
            </a:r>
            <a:endParaRPr lang="en-GB" sz="3200" b="1" i="1" dirty="0" smtClean="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1467120" y="352024"/>
            <a:ext cx="93291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800" b="1" kern="1200" dirty="0">
                <a:solidFill>
                  <a:prstClr val="black"/>
                </a:solidFill>
                <a:latin typeface="Times New Roman" pitchFamily="18" charset="0"/>
                <a:cs typeface="Times New Roman" pitchFamily="18" charset="0"/>
              </a:rPr>
              <a:t>TRƯỜNG TIỂU HỌC </a:t>
            </a:r>
            <a:r>
              <a:rPr lang="en-US" sz="2800" b="1" kern="1200" dirty="0" smtClean="0">
                <a:solidFill>
                  <a:prstClr val="black"/>
                </a:solidFill>
                <a:latin typeface="Times New Roman" pitchFamily="18" charset="0"/>
                <a:cs typeface="Times New Roman" pitchFamily="18" charset="0"/>
              </a:rPr>
              <a:t>QUANG TRUNG</a:t>
            </a:r>
            <a:endParaRPr lang="en-US" sz="2800" b="1" kern="1200" dirty="0">
              <a:solidFill>
                <a:prstClr val="black"/>
              </a:solidFill>
              <a:latin typeface="Times New Roman" pitchFamily="18" charset="0"/>
              <a:cs typeface="Times New Roman" pitchFamily="18" charset="0"/>
            </a:endParaRPr>
          </a:p>
          <a:p>
            <a:pPr algn="ctr" defTabSz="912114">
              <a:buClrTx/>
              <a:defRPr/>
            </a:pPr>
            <a:r>
              <a:rPr lang="en-US" sz="2800" b="1" kern="1200" dirty="0" err="1">
                <a:solidFill>
                  <a:prstClr val="black"/>
                </a:solidFill>
                <a:latin typeface="Times New Roman" pitchFamily="18" charset="0"/>
                <a:cs typeface="Times New Roman" pitchFamily="18" charset="0"/>
              </a:rPr>
              <a:t>Sách</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kết</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nối</a:t>
            </a:r>
            <a:r>
              <a:rPr lang="en-US" sz="2800" b="1" kern="1200" dirty="0">
                <a:solidFill>
                  <a:prstClr val="black"/>
                </a:solidFill>
                <a:latin typeface="Times New Roman" pitchFamily="18" charset="0"/>
                <a:cs typeface="Times New Roman" pitchFamily="18" charset="0"/>
              </a:rPr>
              <a:t> tri </a:t>
            </a:r>
            <a:r>
              <a:rPr lang="en-US" sz="2800" b="1" kern="1200" dirty="0" err="1">
                <a:solidFill>
                  <a:prstClr val="black"/>
                </a:solidFill>
                <a:latin typeface="Times New Roman" pitchFamily="18" charset="0"/>
                <a:cs typeface="Times New Roman" pitchFamily="18" charset="0"/>
              </a:rPr>
              <a:t>thức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với</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cuộc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sống</a:t>
            </a:r>
            <a:r>
              <a:rPr lang="en-US" sz="2800" b="1" kern="1200" dirty="0">
                <a:solidFill>
                  <a:prstClr val="black"/>
                </a:solidFill>
                <a:latin typeface="Times New Roman" pitchFamily="18" charset="0"/>
                <a:cs typeface="Times New Roman" pitchFamily="18" charset="0"/>
              </a:rPr>
              <a:t> – </a:t>
            </a:r>
            <a:r>
              <a:rPr lang="en-US" sz="2800" b="1" kern="1200" dirty="0" err="1">
                <a:solidFill>
                  <a:prstClr val="black"/>
                </a:solidFill>
                <a:latin typeface="Times New Roman" pitchFamily="18" charset="0"/>
                <a:cs typeface="Times New Roman" pitchFamily="18" charset="0"/>
              </a:rPr>
              <a:t>Lớp</a:t>
            </a:r>
            <a:r>
              <a:rPr lang="en-US" sz="2800" b="1" kern="1200" dirty="0">
                <a:solidFill>
                  <a:prstClr val="black"/>
                </a:solidFill>
                <a:latin typeface="Times New Roman" pitchFamily="18" charset="0"/>
                <a:cs typeface="Times New Roman" pitchFamily="18" charset="0"/>
              </a:rPr>
              <a:t> 4</a:t>
            </a:r>
          </a:p>
          <a:p>
            <a:pPr algn="ctr" defTabSz="912114">
              <a:buClrTx/>
              <a:defRPr/>
            </a:pP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Năm</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học</a:t>
            </a:r>
            <a:r>
              <a:rPr lang="en-US" sz="2800" b="1" kern="1200" dirty="0">
                <a:solidFill>
                  <a:prstClr val="black"/>
                </a:solidFill>
                <a:latin typeface="Times New Roman" pitchFamily="18" charset="0"/>
                <a:cs typeface="Times New Roman" pitchFamily="18" charset="0"/>
              </a:rPr>
              <a:t> 2024-2025</a:t>
            </a:r>
          </a:p>
          <a:p>
            <a:pPr algn="ctr" defTabSz="912114">
              <a:buClrTx/>
              <a:defRPr/>
            </a:pPr>
            <a:r>
              <a:rPr lang="en-US" sz="2800" b="1" kern="1200" dirty="0">
                <a:solidFill>
                  <a:prstClr val="black"/>
                </a:solidFill>
                <a:latin typeface="Times New Roman" pitchFamily="18" charset="0"/>
                <a:cs typeface="Times New Roman" pitchFamily="18" charset="0"/>
                <a:sym typeface="Wingdings" panose="05000000000000000000" pitchFamily="2" charset="2"/>
              </a:rPr>
              <a:t></a:t>
            </a:r>
            <a:endParaRPr lang="en-US" sz="2800" kern="1200"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2361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07AC0-3F86-A940-4D98-8211726E09ED}"/>
              </a:ext>
            </a:extLst>
          </p:cNvPr>
          <p:cNvSpPr txBox="1"/>
          <p:nvPr/>
        </p:nvSpPr>
        <p:spPr>
          <a:xfrm>
            <a:off x="1822149" y="2489180"/>
            <a:ext cx="8517539" cy="1446550"/>
          </a:xfrm>
          <a:prstGeom prst="rect">
            <a:avLst/>
          </a:prstGeom>
          <a:noFill/>
        </p:spPr>
        <p:txBody>
          <a:bodyPr wrap="square" rtlCol="0">
            <a:spAutoFit/>
          </a:bodyPr>
          <a:lstStyle/>
          <a:p>
            <a:pPr algn="ctr"/>
            <a:r>
              <a:rPr lang="en-US" sz="8800" b="1"/>
              <a:t>LUYỆN TẬP</a:t>
            </a:r>
          </a:p>
        </p:txBody>
      </p:sp>
    </p:spTree>
    <p:custDataLst>
      <p:tags r:id="rId1"/>
    </p:custDataLst>
    <p:extLst>
      <p:ext uri="{BB962C8B-B14F-4D97-AF65-F5344CB8AC3E}">
        <p14:creationId xmlns:p14="http://schemas.microsoft.com/office/powerpoint/2010/main" val="107255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562324" y="398531"/>
            <a:ext cx="10318837" cy="1200329"/>
          </a:xfrm>
          <a:prstGeom prst="rect">
            <a:avLst/>
          </a:prstGeom>
          <a:noFill/>
        </p:spPr>
        <p:txBody>
          <a:bodyPr wrap="square" rtlCol="0">
            <a:spAutoFit/>
          </a:bodyPr>
          <a:lstStyle/>
          <a:p>
            <a:pPr lvl="2" algn="just"/>
            <a:r>
              <a:rPr lang="en-US" sz="3600" b="1">
                <a:latin typeface="Cambria Math" panose="02040503050406030204" pitchFamily="18" charset="0"/>
                <a:ea typeface="Cambria Math" panose="02040503050406030204" pitchFamily="18" charset="0"/>
              </a:rPr>
              <a:t>1. Chọn câu trả lời đúng.</a:t>
            </a:r>
          </a:p>
          <a:p>
            <a:pPr lvl="2" algn="just"/>
            <a:r>
              <a:rPr lang="en-US" sz="3600" b="1">
                <a:latin typeface="Cambria Math" panose="02040503050406030204" pitchFamily="18" charset="0"/>
                <a:ea typeface="Cambria Math" panose="02040503050406030204" pitchFamily="18" charset="0"/>
              </a:rPr>
              <a:t>Biểu thức nào sau đây có giá trị lớn nhất?</a:t>
            </a:r>
            <a:endParaRPr lang="vi-VN" sz="3600" b="1">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75EE6D3B-6DF0-87E9-9402-2079CF6F443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234050" y="1598860"/>
            <a:ext cx="9693737" cy="4662810"/>
          </a:xfrm>
          <a:prstGeom prst="rect">
            <a:avLst/>
          </a:prstGeom>
        </p:spPr>
      </p:pic>
    </p:spTree>
    <p:custDataLst>
      <p:tags r:id="rId1"/>
    </p:custDataLst>
    <p:extLst>
      <p:ext uri="{BB962C8B-B14F-4D97-AF65-F5344CB8AC3E}">
        <p14:creationId xmlns:p14="http://schemas.microsoft.com/office/powerpoint/2010/main" val="137597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01367" y="49035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2. Số?</a:t>
            </a:r>
            <a:endParaRPr lang="vi-VN" sz="4000" b="1">
              <a:latin typeface="Cambria Math" panose="02040503050406030204" pitchFamily="18" charset="0"/>
              <a:ea typeface="Cambria Math" panose="02040503050406030204" pitchFamily="18" charset="0"/>
            </a:endParaRPr>
          </a:p>
        </p:txBody>
      </p:sp>
      <p:pic>
        <p:nvPicPr>
          <p:cNvPr id="5" name="Picture 4">
            <a:extLst>
              <a:ext uri="{FF2B5EF4-FFF2-40B4-BE49-F238E27FC236}">
                <a16:creationId xmlns:a16="http://schemas.microsoft.com/office/drawing/2014/main" id="{63D03FC5-3F2C-A887-822A-63752315D3E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86020" y="2189374"/>
            <a:ext cx="2981422" cy="2951457"/>
          </a:xfrm>
          <a:prstGeom prst="rect">
            <a:avLst/>
          </a:prstGeom>
        </p:spPr>
      </p:pic>
      <p:grpSp>
        <p:nvGrpSpPr>
          <p:cNvPr id="7" name="Group 6">
            <a:extLst>
              <a:ext uri="{FF2B5EF4-FFF2-40B4-BE49-F238E27FC236}">
                <a16:creationId xmlns:a16="http://schemas.microsoft.com/office/drawing/2014/main" id="{0CF7BB97-BDF9-0EEA-527B-CAB6CD7DA17F}"/>
              </a:ext>
            </a:extLst>
          </p:cNvPr>
          <p:cNvGrpSpPr/>
          <p:nvPr/>
        </p:nvGrpSpPr>
        <p:grpSpPr>
          <a:xfrm>
            <a:off x="1141634" y="1198242"/>
            <a:ext cx="7020233" cy="4933723"/>
            <a:chOff x="1141634" y="1198242"/>
            <a:chExt cx="7020233" cy="4933723"/>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CA30C0-B2A5-F99B-E4DD-1A033C3EEC93}"/>
                    </a:ext>
                  </a:extLst>
                </p:cNvPr>
                <p:cNvSpPr txBox="1"/>
                <p:nvPr/>
              </p:nvSpPr>
              <p:spPr>
                <a:xfrm>
                  <a:off x="1141634" y="1198242"/>
                  <a:ext cx="7020233" cy="4933723"/>
                </a:xfrm>
                <a:prstGeom prst="rect">
                  <a:avLst/>
                </a:prstGeom>
                <a:noFill/>
              </p:spPr>
              <p:txBody>
                <a:bodyPr wrap="square" rtlCol="0">
                  <a:spAutoFit/>
                </a:bodyPr>
                <a:lstStyle/>
                <a:p>
                  <a:pPr lvl="2" algn="just"/>
                  <a:r>
                    <a:rPr lang="vi-VN" sz="3200">
                      <a:latin typeface="Cambria Math" panose="02040503050406030204" pitchFamily="18" charset="0"/>
                      <a:ea typeface="Cambria Math" panose="02040503050406030204" pitchFamily="18" charset="0"/>
                    </a:rPr>
                    <a:t>Công ty Kim Sơn nhận được đơn hàng làm 1 000 chiếc hộp cói, trong đó tổ của Bác Diễm nhận đan</a:t>
                  </a:r>
                  <a:r>
                    <a:rPr lang="en-US" sz="3200">
                      <a:ea typeface="Cambria Math"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0" smtClean="0">
                              <a:latin typeface="Cambria Math" panose="02040503050406030204" pitchFamily="18" charset="0"/>
                              <a:ea typeface="Cambria Math" panose="02040503050406030204" pitchFamily="18" charset="0"/>
                            </a:rPr>
                            <m:t>4</m:t>
                          </m:r>
                        </m:den>
                      </m:f>
                    </m:oMath>
                  </a14:m>
                  <a:r>
                    <a:rPr lang="vi-VN" sz="3200">
                      <a:latin typeface="Cambria Math" panose="02040503050406030204" pitchFamily="18" charset="0"/>
                      <a:ea typeface="Cambria Math" panose="02040503050406030204" pitchFamily="18" charset="0"/>
                    </a:rPr>
                    <a:t> đơn hàng.</a:t>
                  </a:r>
                  <a:endParaRPr lang="en-US" sz="3200">
                    <a:latin typeface="Cambria Math" panose="02040503050406030204" pitchFamily="18" charset="0"/>
                    <a:ea typeface="Cambria Math" panose="02040503050406030204" pitchFamily="18" charset="0"/>
                  </a:endParaRPr>
                </a:p>
                <a:p>
                  <a:pPr algn="just"/>
                  <a:r>
                    <a:rPr lang="vi-VN" sz="3200">
                      <a:latin typeface="Cambria Math" panose="02040503050406030204" pitchFamily="18" charset="0"/>
                      <a:ea typeface="Cambria Math" panose="02040503050406030204" pitchFamily="18" charset="0"/>
                    </a:rPr>
                    <a:t>a) Tổ của bác Diễm nhận đan </a:t>
                  </a:r>
                  <a:r>
                    <a:rPr lang="en-US" sz="3200">
                      <a:latin typeface="Cambria Math" panose="02040503050406030204" pitchFamily="18" charset="0"/>
                      <a:ea typeface="Cambria Math" panose="02040503050406030204" pitchFamily="18" charset="0"/>
                    </a:rPr>
                    <a:t>    </a:t>
                  </a:r>
                  <a:r>
                    <a:rPr lang="vi-VN" sz="3200">
                      <a:latin typeface="Cambria Math" panose="02040503050406030204" pitchFamily="18" charset="0"/>
                      <a:ea typeface="Cambria Math" panose="02040503050406030204" pitchFamily="18" charset="0"/>
                    </a:rPr>
                    <a:t>chiếc hộp cói.</a:t>
                  </a:r>
                </a:p>
                <a:p>
                  <a:pPr algn="just"/>
                  <a:r>
                    <a:rPr lang="vi-VN" sz="3200">
                      <a:latin typeface="Cambria Math" panose="02040503050406030204" pitchFamily="18" charset="0"/>
                      <a:ea typeface="Cambria Math" panose="02040503050406030204" pitchFamily="18" charset="0"/>
                    </a:rPr>
                    <a:t>b) Sau khi làm xong toàn bộ số hộp cói của tổ bác Diễm được 1 rô bốt chuyển đến kho. Biết mỗi hộp cói nặng </a:t>
                  </a:r>
                  <a14:m>
                    <m:oMath xmlns:m="http://schemas.openxmlformats.org/officeDocument/2006/math">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3</m:t>
                          </m:r>
                        </m:num>
                        <m:den>
                          <m:r>
                            <a:rPr lang="en-US" sz="3200" b="0" i="1" smtClean="0">
                              <a:latin typeface="Cambria Math" panose="02040503050406030204" pitchFamily="18" charset="0"/>
                              <a:ea typeface="Cambria Math" panose="02040503050406030204" pitchFamily="18" charset="0"/>
                            </a:rPr>
                            <m:t>2</m:t>
                          </m:r>
                        </m:den>
                      </m:f>
                    </m:oMath>
                  </a14:m>
                  <a:r>
                    <a:rPr lang="vi-VN" sz="3200">
                      <a:latin typeface="Cambria Math" panose="02040503050406030204" pitchFamily="18" charset="0"/>
                      <a:ea typeface="Cambria Math" panose="02040503050406030204" pitchFamily="18" charset="0"/>
                    </a:rPr>
                    <a:t> kg. Vậy rô bốt đã chuyển tất cả</a:t>
                  </a:r>
                  <a:r>
                    <a:rPr lang="en-US" sz="3200">
                      <a:latin typeface="Cambria Math" panose="02040503050406030204" pitchFamily="18" charset="0"/>
                      <a:ea typeface="Cambria Math" panose="02040503050406030204" pitchFamily="18" charset="0"/>
                    </a:rPr>
                    <a:t>     </a:t>
                  </a:r>
                  <a:r>
                    <a:rPr lang="vi-VN" sz="3200">
                      <a:latin typeface="Cambria Math" panose="02040503050406030204" pitchFamily="18" charset="0"/>
                      <a:ea typeface="Cambria Math" panose="02040503050406030204" pitchFamily="18" charset="0"/>
                    </a:rPr>
                    <a:t>  kg</a:t>
                  </a:r>
                </a:p>
              </p:txBody>
            </p:sp>
          </mc:Choice>
          <mc:Fallback xmlns="">
            <p:sp>
              <p:nvSpPr>
                <p:cNvPr id="2" name="TextBox 1">
                  <a:extLst>
                    <a:ext uri="{FF2B5EF4-FFF2-40B4-BE49-F238E27FC236}">
                      <a16:creationId xmlns:a16="http://schemas.microsoft.com/office/drawing/2014/main" id="{81CA30C0-B2A5-F99B-E4DD-1A033C3EEC93}"/>
                    </a:ext>
                  </a:extLst>
                </p:cNvPr>
                <p:cNvSpPr txBox="1">
                  <a:spLocks noRot="1" noChangeAspect="1" noMove="1" noResize="1" noEditPoints="1" noAdjustHandles="1" noChangeArrowheads="1" noChangeShapeType="1" noTextEdit="1"/>
                </p:cNvSpPr>
                <p:nvPr/>
              </p:nvSpPr>
              <p:spPr>
                <a:xfrm>
                  <a:off x="1141634" y="1198242"/>
                  <a:ext cx="7020233" cy="4933723"/>
                </a:xfrm>
                <a:prstGeom prst="rect">
                  <a:avLst/>
                </a:prstGeom>
                <a:blipFill>
                  <a:blip r:embed="rId6"/>
                  <a:stretch>
                    <a:fillRect l="-2170" t="-1607" r="-2170" b="-309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035E2E4-42E3-DD2E-C64E-298977577F62}"/>
                </a:ext>
              </a:extLst>
            </p:cNvPr>
            <p:cNvPicPr>
              <a:picLocks noChangeAspect="1"/>
            </p:cNvPicPr>
            <p:nvPr/>
          </p:nvPicPr>
          <p:blipFill>
            <a:blip r:embed="rId7"/>
            <a:stretch>
              <a:fillRect/>
            </a:stretch>
          </p:blipFill>
          <p:spPr>
            <a:xfrm>
              <a:off x="6650231" y="2967231"/>
              <a:ext cx="432741" cy="432741"/>
            </a:xfrm>
            <a:prstGeom prst="rect">
              <a:avLst/>
            </a:prstGeom>
          </p:spPr>
        </p:pic>
        <p:pic>
          <p:nvPicPr>
            <p:cNvPr id="8" name="Picture 7">
              <a:extLst>
                <a:ext uri="{FF2B5EF4-FFF2-40B4-BE49-F238E27FC236}">
                  <a16:creationId xmlns:a16="http://schemas.microsoft.com/office/drawing/2014/main" id="{1B132E4F-A820-C787-DA99-A10CCF01FA61}"/>
                </a:ext>
              </a:extLst>
            </p:cNvPr>
            <p:cNvPicPr>
              <a:picLocks noChangeAspect="1"/>
            </p:cNvPicPr>
            <p:nvPr/>
          </p:nvPicPr>
          <p:blipFill>
            <a:blip r:embed="rId7"/>
            <a:stretch>
              <a:fillRect/>
            </a:stretch>
          </p:blipFill>
          <p:spPr>
            <a:xfrm>
              <a:off x="6005927" y="5572674"/>
              <a:ext cx="432741" cy="432741"/>
            </a:xfrm>
            <a:prstGeom prst="rect">
              <a:avLst/>
            </a:prstGeom>
          </p:spPr>
        </p:pic>
      </p:grpSp>
    </p:spTree>
    <p:custDataLst>
      <p:tags r:id="rId1"/>
    </p:custDataLst>
    <p:extLst>
      <p:ext uri="{BB962C8B-B14F-4D97-AF65-F5344CB8AC3E}">
        <p14:creationId xmlns:p14="http://schemas.microsoft.com/office/powerpoint/2010/main" val="115713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01367" y="490356"/>
            <a:ext cx="10318837" cy="830997"/>
          </a:xfrm>
          <a:prstGeom prst="rect">
            <a:avLst/>
          </a:prstGeom>
          <a:noFill/>
        </p:spPr>
        <p:txBody>
          <a:bodyPr wrap="square" rtlCol="0">
            <a:spAutoFit/>
          </a:bodyPr>
          <a:lstStyle/>
          <a:p>
            <a:pPr lvl="2" algn="just"/>
            <a:r>
              <a:rPr lang="en-US" sz="4800" b="1">
                <a:latin typeface="Cambria Math" panose="02040503050406030204" pitchFamily="18" charset="0"/>
                <a:ea typeface="Cambria Math" panose="02040503050406030204" pitchFamily="18" charset="0"/>
              </a:rPr>
              <a:t>2. Số?</a:t>
            </a:r>
            <a:endParaRPr lang="vi-VN" sz="48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CA30C0-B2A5-F99B-E4DD-1A033C3EEC93}"/>
                  </a:ext>
                </a:extLst>
              </p:cNvPr>
              <p:cNvSpPr txBox="1"/>
              <p:nvPr/>
            </p:nvSpPr>
            <p:spPr>
              <a:xfrm>
                <a:off x="701368" y="1404140"/>
                <a:ext cx="10835304" cy="4089966"/>
              </a:xfrm>
              <a:prstGeom prst="rect">
                <a:avLst/>
              </a:prstGeom>
              <a:noFill/>
            </p:spPr>
            <p:txBody>
              <a:bodyPr wrap="square" rtlCol="0">
                <a:spAutoFit/>
              </a:bodyPr>
              <a:lstStyle/>
              <a:p>
                <a:pPr lvl="2" algn="just"/>
                <a:r>
                  <a:rPr lang="vi-VN" sz="4800">
                    <a:latin typeface="Cambria Math" panose="02040503050406030204" pitchFamily="18" charset="0"/>
                    <a:ea typeface="Cambria Math" panose="02040503050406030204" pitchFamily="18" charset="0"/>
                  </a:rPr>
                  <a:t>Công ty Kim Sơn nhận được đơn hàng làm 1 000 chiếc hộp cói, trong đó tổ của Bác Diễm nhận đan</a:t>
                </a:r>
                <a:r>
                  <a:rPr lang="en-US" sz="4800">
                    <a:ea typeface="Cambria Math" panose="02040503050406030204" pitchFamily="18" charset="0"/>
                  </a:rPr>
                  <a:t> </a:t>
                </a:r>
                <a14:m>
                  <m:oMath xmlns:m="http://schemas.openxmlformats.org/officeDocument/2006/math">
                    <m:f>
                      <m:fPr>
                        <m:ctrlPr>
                          <a:rPr lang="en-US" sz="480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1</m:t>
                        </m:r>
                      </m:num>
                      <m:den>
                        <m:r>
                          <a:rPr lang="en-US" sz="4800" b="0" i="0" smtClean="0">
                            <a:latin typeface="Cambria Math" panose="02040503050406030204" pitchFamily="18" charset="0"/>
                            <a:ea typeface="Cambria Math" panose="02040503050406030204" pitchFamily="18" charset="0"/>
                          </a:rPr>
                          <m:t>4</m:t>
                        </m:r>
                      </m:den>
                    </m:f>
                  </m:oMath>
                </a14:m>
                <a:r>
                  <a:rPr lang="vi-VN" sz="4800">
                    <a:latin typeface="Cambria Math" panose="02040503050406030204" pitchFamily="18" charset="0"/>
                    <a:ea typeface="Cambria Math" panose="02040503050406030204" pitchFamily="18" charset="0"/>
                  </a:rPr>
                  <a:t> đơn hàng.</a:t>
                </a:r>
                <a:endParaRPr lang="en-US" sz="4800">
                  <a:latin typeface="Cambria Math" panose="02040503050406030204" pitchFamily="18" charset="0"/>
                  <a:ea typeface="Cambria Math" panose="02040503050406030204" pitchFamily="18" charset="0"/>
                </a:endParaRPr>
              </a:p>
              <a:p>
                <a:pPr algn="just"/>
                <a:r>
                  <a:rPr lang="vi-VN" sz="4800">
                    <a:latin typeface="Cambria Math" panose="02040503050406030204" pitchFamily="18" charset="0"/>
                    <a:ea typeface="Cambria Math" panose="02040503050406030204" pitchFamily="18" charset="0"/>
                  </a:rPr>
                  <a:t>a) Tổ của bác Diễm nhận đan </a:t>
                </a:r>
                <a:r>
                  <a:rPr lang="en-US" sz="4800">
                    <a:latin typeface="Cambria Math" panose="02040503050406030204" pitchFamily="18" charset="0"/>
                    <a:ea typeface="Cambria Math" panose="02040503050406030204" pitchFamily="18" charset="0"/>
                  </a:rPr>
                  <a:t>      </a:t>
                </a:r>
                <a:r>
                  <a:rPr lang="vi-VN" sz="4800">
                    <a:latin typeface="Cambria Math" panose="02040503050406030204" pitchFamily="18" charset="0"/>
                    <a:ea typeface="Cambria Math" panose="02040503050406030204" pitchFamily="18" charset="0"/>
                  </a:rPr>
                  <a:t>chiếc hộp cói.</a:t>
                </a:r>
              </a:p>
            </p:txBody>
          </p:sp>
        </mc:Choice>
        <mc:Fallback xmlns="">
          <p:sp>
            <p:nvSpPr>
              <p:cNvPr id="2" name="TextBox 1">
                <a:extLst>
                  <a:ext uri="{FF2B5EF4-FFF2-40B4-BE49-F238E27FC236}">
                    <a16:creationId xmlns:a16="http://schemas.microsoft.com/office/drawing/2014/main" id="{81CA30C0-B2A5-F99B-E4DD-1A033C3EEC93}"/>
                  </a:ext>
                </a:extLst>
              </p:cNvPr>
              <p:cNvSpPr txBox="1">
                <a:spLocks noRot="1" noChangeAspect="1" noMove="1" noResize="1" noEditPoints="1" noAdjustHandles="1" noChangeArrowheads="1" noChangeShapeType="1" noTextEdit="1"/>
              </p:cNvSpPr>
              <p:nvPr/>
            </p:nvSpPr>
            <p:spPr>
              <a:xfrm>
                <a:off x="701368" y="1404140"/>
                <a:ext cx="10835304" cy="4089966"/>
              </a:xfrm>
              <a:prstGeom prst="rect">
                <a:avLst/>
              </a:prstGeom>
              <a:blipFill>
                <a:blip r:embed="rId5"/>
                <a:stretch>
                  <a:fillRect l="-2532" t="-3428" r="-2589" b="-700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035E2E4-42E3-DD2E-C64E-298977577F62}"/>
              </a:ext>
            </a:extLst>
          </p:cNvPr>
          <p:cNvPicPr>
            <a:picLocks noChangeAspect="1"/>
          </p:cNvPicPr>
          <p:nvPr/>
        </p:nvPicPr>
        <p:blipFill>
          <a:blip r:embed="rId6"/>
          <a:stretch>
            <a:fillRect/>
          </a:stretch>
        </p:blipFill>
        <p:spPr>
          <a:xfrm>
            <a:off x="9088631" y="4047583"/>
            <a:ext cx="677722" cy="67772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CE6318-5A99-0746-C6C9-57B221419945}"/>
                  </a:ext>
                </a:extLst>
              </p:cNvPr>
              <p:cNvSpPr txBox="1"/>
              <p:nvPr/>
            </p:nvSpPr>
            <p:spPr>
              <a:xfrm>
                <a:off x="701367" y="1486927"/>
                <a:ext cx="10835304" cy="4089966"/>
              </a:xfrm>
              <a:prstGeom prst="rect">
                <a:avLst/>
              </a:prstGeom>
              <a:solidFill>
                <a:srgbClr val="FFFCEF"/>
              </a:solidFill>
            </p:spPr>
            <p:txBody>
              <a:bodyPr wrap="square" rtlCol="0">
                <a:spAutoFit/>
              </a:bodyPr>
              <a:lstStyle/>
              <a:p>
                <a:pPr lvl="2" algn="just"/>
                <a:r>
                  <a:rPr lang="vi-VN" sz="4800">
                    <a:latin typeface="Cambria Math" panose="02040503050406030204" pitchFamily="18" charset="0"/>
                    <a:ea typeface="Cambria Math" panose="02040503050406030204" pitchFamily="18" charset="0"/>
                  </a:rPr>
                  <a:t>Công ty Kim Sơn nhận được đơn hàng làm 1 000 chiếc hộp cói, trong đó tổ của Bác Diễm nhận đan</a:t>
                </a:r>
                <a:r>
                  <a:rPr lang="en-US" sz="4800">
                    <a:ea typeface="Cambria Math" panose="02040503050406030204" pitchFamily="18" charset="0"/>
                  </a:rPr>
                  <a:t> </a:t>
                </a:r>
                <a14:m>
                  <m:oMath xmlns:m="http://schemas.openxmlformats.org/officeDocument/2006/math">
                    <m:f>
                      <m:fPr>
                        <m:ctrlPr>
                          <a:rPr lang="en-US" sz="480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1</m:t>
                        </m:r>
                      </m:num>
                      <m:den>
                        <m:r>
                          <a:rPr lang="en-US" sz="4800" b="0" i="0" smtClean="0">
                            <a:latin typeface="Cambria Math" panose="02040503050406030204" pitchFamily="18" charset="0"/>
                            <a:ea typeface="Cambria Math" panose="02040503050406030204" pitchFamily="18" charset="0"/>
                          </a:rPr>
                          <m:t>4</m:t>
                        </m:r>
                      </m:den>
                    </m:f>
                  </m:oMath>
                </a14:m>
                <a:r>
                  <a:rPr lang="vi-VN" sz="4800">
                    <a:latin typeface="Cambria Math" panose="02040503050406030204" pitchFamily="18" charset="0"/>
                    <a:ea typeface="Cambria Math" panose="02040503050406030204" pitchFamily="18" charset="0"/>
                  </a:rPr>
                  <a:t> đơn hàng.</a:t>
                </a:r>
                <a:endParaRPr lang="en-US" sz="4800">
                  <a:latin typeface="Cambria Math" panose="02040503050406030204" pitchFamily="18" charset="0"/>
                  <a:ea typeface="Cambria Math" panose="02040503050406030204" pitchFamily="18" charset="0"/>
                </a:endParaRPr>
              </a:p>
              <a:p>
                <a:pPr algn="just"/>
                <a:r>
                  <a:rPr lang="vi-VN" sz="4800">
                    <a:latin typeface="Cambria Math" panose="02040503050406030204" pitchFamily="18" charset="0"/>
                    <a:ea typeface="Cambria Math" panose="02040503050406030204" pitchFamily="18" charset="0"/>
                  </a:rPr>
                  <a:t>a) Tổ của bác Diễm nhận đan </a:t>
                </a:r>
                <a:r>
                  <a:rPr lang="en-US" sz="4800" b="1">
                    <a:solidFill>
                      <a:srgbClr val="FF0000"/>
                    </a:solidFill>
                    <a:latin typeface="Cambria Math" panose="02040503050406030204" pitchFamily="18" charset="0"/>
                    <a:ea typeface="Cambria Math" panose="02040503050406030204" pitchFamily="18" charset="0"/>
                  </a:rPr>
                  <a:t>250</a:t>
                </a:r>
                <a:r>
                  <a:rPr lang="en-US" sz="4800">
                    <a:latin typeface="Cambria Math" panose="02040503050406030204" pitchFamily="18" charset="0"/>
                    <a:ea typeface="Cambria Math" panose="02040503050406030204" pitchFamily="18" charset="0"/>
                  </a:rPr>
                  <a:t> </a:t>
                </a:r>
                <a:r>
                  <a:rPr lang="vi-VN" sz="4800">
                    <a:latin typeface="Cambria Math" panose="02040503050406030204" pitchFamily="18" charset="0"/>
                    <a:ea typeface="Cambria Math" panose="02040503050406030204" pitchFamily="18" charset="0"/>
                  </a:rPr>
                  <a:t>chiếc hộp cói.</a:t>
                </a:r>
              </a:p>
            </p:txBody>
          </p:sp>
        </mc:Choice>
        <mc:Fallback xmlns="">
          <p:sp>
            <p:nvSpPr>
              <p:cNvPr id="9" name="TextBox 8">
                <a:extLst>
                  <a:ext uri="{FF2B5EF4-FFF2-40B4-BE49-F238E27FC236}">
                    <a16:creationId xmlns:a16="http://schemas.microsoft.com/office/drawing/2014/main" id="{F6CE6318-5A99-0746-C6C9-57B221419945}"/>
                  </a:ext>
                </a:extLst>
              </p:cNvPr>
              <p:cNvSpPr txBox="1">
                <a:spLocks noRot="1" noChangeAspect="1" noMove="1" noResize="1" noEditPoints="1" noAdjustHandles="1" noChangeArrowheads="1" noChangeShapeType="1" noTextEdit="1"/>
              </p:cNvSpPr>
              <p:nvPr/>
            </p:nvSpPr>
            <p:spPr>
              <a:xfrm>
                <a:off x="701367" y="1486927"/>
                <a:ext cx="10835304" cy="4089966"/>
              </a:xfrm>
              <a:prstGeom prst="rect">
                <a:avLst/>
              </a:prstGeom>
              <a:blipFill>
                <a:blip r:embed="rId7"/>
                <a:stretch>
                  <a:fillRect l="-2532" t="-3428" r="-2589" b="-700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573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01367" y="490356"/>
            <a:ext cx="10318837" cy="738664"/>
          </a:xfrm>
          <a:prstGeom prst="rect">
            <a:avLst/>
          </a:prstGeom>
          <a:noFill/>
        </p:spPr>
        <p:txBody>
          <a:bodyPr wrap="square" rtlCol="0">
            <a:spAutoFit/>
          </a:bodyPr>
          <a:lstStyle/>
          <a:p>
            <a:pPr lvl="2" algn="just"/>
            <a:r>
              <a:rPr lang="en-US" sz="4200" b="1">
                <a:latin typeface="Cambria Math" panose="02040503050406030204" pitchFamily="18" charset="0"/>
                <a:ea typeface="Cambria Math" panose="02040503050406030204" pitchFamily="18" charset="0"/>
              </a:rPr>
              <a:t>2. Số?</a:t>
            </a:r>
            <a:endParaRPr lang="vi-VN" sz="42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CA30C0-B2A5-F99B-E4DD-1A033C3EEC93}"/>
                  </a:ext>
                </a:extLst>
              </p:cNvPr>
              <p:cNvSpPr txBox="1"/>
              <p:nvPr/>
            </p:nvSpPr>
            <p:spPr>
              <a:xfrm>
                <a:off x="1141634" y="1217067"/>
                <a:ext cx="10061883" cy="5150577"/>
              </a:xfrm>
              <a:prstGeom prst="rect">
                <a:avLst/>
              </a:prstGeom>
              <a:noFill/>
            </p:spPr>
            <p:txBody>
              <a:bodyPr wrap="square" rtlCol="0">
                <a:spAutoFit/>
              </a:bodyPr>
              <a:lstStyle/>
              <a:p>
                <a:pPr lvl="2" algn="just"/>
                <a:r>
                  <a:rPr lang="vi-VN" sz="4200">
                    <a:latin typeface="Cambria Math" panose="02040503050406030204" pitchFamily="18" charset="0"/>
                    <a:ea typeface="Cambria Math" panose="02040503050406030204" pitchFamily="18" charset="0"/>
                  </a:rPr>
                  <a:t>Công ty Kim Sơn nhận được đơn hàng làm 1 000 chiếc hộp cói, trong đó tổ của Bác Diễm nhận đan</a:t>
                </a:r>
                <a:r>
                  <a:rPr lang="en-US" sz="4200">
                    <a:ea typeface="Cambria Math" panose="02040503050406030204" pitchFamily="18" charset="0"/>
                  </a:rPr>
                  <a:t> </a:t>
                </a:r>
                <a14:m>
                  <m:oMath xmlns:m="http://schemas.openxmlformats.org/officeDocument/2006/math">
                    <m:f>
                      <m:fPr>
                        <m:ctrlPr>
                          <a:rPr lang="en-US" sz="4200" i="1" smtClean="0">
                            <a:latin typeface="Cambria Math" panose="02040503050406030204" pitchFamily="18" charset="0"/>
                            <a:ea typeface="Cambria Math" panose="02040503050406030204" pitchFamily="18" charset="0"/>
                          </a:rPr>
                        </m:ctrlPr>
                      </m:fPr>
                      <m:num>
                        <m:r>
                          <a:rPr lang="en-US" sz="4200" b="0" i="1" smtClean="0">
                            <a:latin typeface="Cambria Math" panose="02040503050406030204" pitchFamily="18" charset="0"/>
                            <a:ea typeface="Cambria Math" panose="02040503050406030204" pitchFamily="18" charset="0"/>
                          </a:rPr>
                          <m:t>1</m:t>
                        </m:r>
                      </m:num>
                      <m:den>
                        <m:r>
                          <a:rPr lang="en-US" sz="4200" b="0" i="0" smtClean="0">
                            <a:latin typeface="Cambria Math" panose="02040503050406030204" pitchFamily="18" charset="0"/>
                            <a:ea typeface="Cambria Math" panose="02040503050406030204" pitchFamily="18" charset="0"/>
                          </a:rPr>
                          <m:t>4</m:t>
                        </m:r>
                      </m:den>
                    </m:f>
                  </m:oMath>
                </a14:m>
                <a:r>
                  <a:rPr lang="vi-VN" sz="4200">
                    <a:latin typeface="Cambria Math" panose="02040503050406030204" pitchFamily="18" charset="0"/>
                    <a:ea typeface="Cambria Math" panose="02040503050406030204" pitchFamily="18" charset="0"/>
                  </a:rPr>
                  <a:t> đơn hàng.</a:t>
                </a:r>
                <a:endParaRPr lang="en-US" sz="4200">
                  <a:latin typeface="Cambria Math" panose="02040503050406030204" pitchFamily="18" charset="0"/>
                  <a:ea typeface="Cambria Math" panose="02040503050406030204" pitchFamily="18" charset="0"/>
                </a:endParaRPr>
              </a:p>
              <a:p>
                <a:pPr algn="just"/>
                <a:r>
                  <a:rPr lang="vi-VN" sz="4200">
                    <a:latin typeface="Cambria Math" panose="02040503050406030204" pitchFamily="18" charset="0"/>
                    <a:ea typeface="Cambria Math" panose="02040503050406030204" pitchFamily="18" charset="0"/>
                  </a:rPr>
                  <a:t>b) Sau khi làm xong toàn bộ số hộp cói của tổ bác Diễm được 1 rô</a:t>
                </a:r>
                <a:r>
                  <a:rPr lang="en-US" sz="4200">
                    <a:latin typeface="Cambria Math" panose="02040503050406030204" pitchFamily="18" charset="0"/>
                    <a:ea typeface="Cambria Math" panose="02040503050406030204" pitchFamily="18" charset="0"/>
                  </a:rPr>
                  <a:t>-</a:t>
                </a:r>
                <a:r>
                  <a:rPr lang="vi-VN" sz="4200">
                    <a:latin typeface="Cambria Math" panose="02040503050406030204" pitchFamily="18" charset="0"/>
                    <a:ea typeface="Cambria Math" panose="02040503050406030204" pitchFamily="18" charset="0"/>
                  </a:rPr>
                  <a:t>bốt chuyển đến kho. Biết mỗi hộp cói nặng </a:t>
                </a:r>
                <a14:m>
                  <m:oMath xmlns:m="http://schemas.openxmlformats.org/officeDocument/2006/math">
                    <m:f>
                      <m:fPr>
                        <m:ctrlPr>
                          <a:rPr lang="en-US" sz="4200" i="1" smtClean="0">
                            <a:latin typeface="Cambria Math" panose="02040503050406030204" pitchFamily="18" charset="0"/>
                            <a:ea typeface="Cambria Math" panose="02040503050406030204" pitchFamily="18" charset="0"/>
                          </a:rPr>
                        </m:ctrlPr>
                      </m:fPr>
                      <m:num>
                        <m:r>
                          <a:rPr lang="en-US" sz="4200" b="0" i="1" smtClean="0">
                            <a:latin typeface="Cambria Math" panose="02040503050406030204" pitchFamily="18" charset="0"/>
                            <a:ea typeface="Cambria Math" panose="02040503050406030204" pitchFamily="18" charset="0"/>
                          </a:rPr>
                          <m:t>3</m:t>
                        </m:r>
                      </m:num>
                      <m:den>
                        <m:r>
                          <a:rPr lang="en-US" sz="4200" b="0" i="1" smtClean="0">
                            <a:latin typeface="Cambria Math" panose="02040503050406030204" pitchFamily="18" charset="0"/>
                            <a:ea typeface="Cambria Math" panose="02040503050406030204" pitchFamily="18" charset="0"/>
                          </a:rPr>
                          <m:t>2</m:t>
                        </m:r>
                      </m:den>
                    </m:f>
                  </m:oMath>
                </a14:m>
                <a:r>
                  <a:rPr lang="vi-VN" sz="4200">
                    <a:latin typeface="Cambria Math" panose="02040503050406030204" pitchFamily="18" charset="0"/>
                    <a:ea typeface="Cambria Math" panose="02040503050406030204" pitchFamily="18" charset="0"/>
                  </a:rPr>
                  <a:t> kg. Vậy rô bốt đã chuyển tất cả</a:t>
                </a:r>
                <a:r>
                  <a:rPr lang="en-US" sz="4200">
                    <a:latin typeface="Cambria Math" panose="02040503050406030204" pitchFamily="18" charset="0"/>
                    <a:ea typeface="Cambria Math" panose="02040503050406030204" pitchFamily="18" charset="0"/>
                  </a:rPr>
                  <a:t>     </a:t>
                </a:r>
                <a:r>
                  <a:rPr lang="vi-VN" sz="4200">
                    <a:latin typeface="Cambria Math" panose="02040503050406030204" pitchFamily="18" charset="0"/>
                    <a:ea typeface="Cambria Math" panose="02040503050406030204" pitchFamily="18" charset="0"/>
                  </a:rPr>
                  <a:t>  kg</a:t>
                </a:r>
              </a:p>
            </p:txBody>
          </p:sp>
        </mc:Choice>
        <mc:Fallback xmlns="">
          <p:sp>
            <p:nvSpPr>
              <p:cNvPr id="2" name="TextBox 1">
                <a:extLst>
                  <a:ext uri="{FF2B5EF4-FFF2-40B4-BE49-F238E27FC236}">
                    <a16:creationId xmlns:a16="http://schemas.microsoft.com/office/drawing/2014/main" id="{81CA30C0-B2A5-F99B-E4DD-1A033C3EEC93}"/>
                  </a:ext>
                </a:extLst>
              </p:cNvPr>
              <p:cNvSpPr txBox="1">
                <a:spLocks noRot="1" noChangeAspect="1" noMove="1" noResize="1" noEditPoints="1" noAdjustHandles="1" noChangeArrowheads="1" noChangeShapeType="1" noTextEdit="1"/>
              </p:cNvSpPr>
              <p:nvPr/>
            </p:nvSpPr>
            <p:spPr>
              <a:xfrm>
                <a:off x="1141634" y="1217067"/>
                <a:ext cx="10061883" cy="5150577"/>
              </a:xfrm>
              <a:prstGeom prst="rect">
                <a:avLst/>
              </a:prstGeom>
              <a:blipFill>
                <a:blip r:embed="rId5"/>
                <a:stretch>
                  <a:fillRect l="-2302" t="-2485" r="-2302" b="-449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035E2E4-42E3-DD2E-C64E-298977577F62}"/>
              </a:ext>
            </a:extLst>
          </p:cNvPr>
          <p:cNvPicPr>
            <a:picLocks noChangeAspect="1"/>
          </p:cNvPicPr>
          <p:nvPr/>
        </p:nvPicPr>
        <p:blipFill>
          <a:blip r:embed="rId6"/>
          <a:stretch>
            <a:fillRect/>
          </a:stretch>
        </p:blipFill>
        <p:spPr>
          <a:xfrm>
            <a:off x="4326131" y="5640933"/>
            <a:ext cx="677722" cy="67772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37DA11-8976-FFE8-8D34-08524E3EE34C}"/>
                  </a:ext>
                </a:extLst>
              </p:cNvPr>
              <p:cNvSpPr txBox="1"/>
              <p:nvPr/>
            </p:nvSpPr>
            <p:spPr>
              <a:xfrm>
                <a:off x="1141634" y="1217067"/>
                <a:ext cx="10061883" cy="5150577"/>
              </a:xfrm>
              <a:prstGeom prst="rect">
                <a:avLst/>
              </a:prstGeom>
              <a:solidFill>
                <a:srgbClr val="FFFCEF"/>
              </a:solidFill>
            </p:spPr>
            <p:txBody>
              <a:bodyPr wrap="square" rtlCol="0">
                <a:spAutoFit/>
              </a:bodyPr>
              <a:lstStyle/>
              <a:p>
                <a:pPr lvl="2" algn="just"/>
                <a:r>
                  <a:rPr lang="vi-VN" sz="4200">
                    <a:latin typeface="Cambria Math" panose="02040503050406030204" pitchFamily="18" charset="0"/>
                    <a:ea typeface="Cambria Math" panose="02040503050406030204" pitchFamily="18" charset="0"/>
                  </a:rPr>
                  <a:t>Công ty Kim Sơn nhận được đơn hàng làm 1 000 chiếc hộp cói, trong đó tổ của Bác Diễm nhận đan</a:t>
                </a:r>
                <a:r>
                  <a:rPr lang="en-US" sz="4200">
                    <a:ea typeface="Cambria Math" panose="02040503050406030204" pitchFamily="18" charset="0"/>
                  </a:rPr>
                  <a:t> </a:t>
                </a:r>
                <a14:m>
                  <m:oMath xmlns:m="http://schemas.openxmlformats.org/officeDocument/2006/math">
                    <m:f>
                      <m:fPr>
                        <m:ctrlPr>
                          <a:rPr lang="en-US" sz="4200" i="1" smtClean="0">
                            <a:latin typeface="Cambria Math" panose="02040503050406030204" pitchFamily="18" charset="0"/>
                            <a:ea typeface="Cambria Math" panose="02040503050406030204" pitchFamily="18" charset="0"/>
                          </a:rPr>
                        </m:ctrlPr>
                      </m:fPr>
                      <m:num>
                        <m:r>
                          <a:rPr lang="en-US" sz="4200" b="0" i="1" smtClean="0">
                            <a:latin typeface="Cambria Math" panose="02040503050406030204" pitchFamily="18" charset="0"/>
                            <a:ea typeface="Cambria Math" panose="02040503050406030204" pitchFamily="18" charset="0"/>
                          </a:rPr>
                          <m:t>1</m:t>
                        </m:r>
                      </m:num>
                      <m:den>
                        <m:r>
                          <a:rPr lang="en-US" sz="4200" b="0" i="0" smtClean="0">
                            <a:latin typeface="Cambria Math" panose="02040503050406030204" pitchFamily="18" charset="0"/>
                            <a:ea typeface="Cambria Math" panose="02040503050406030204" pitchFamily="18" charset="0"/>
                          </a:rPr>
                          <m:t>4</m:t>
                        </m:r>
                      </m:den>
                    </m:f>
                  </m:oMath>
                </a14:m>
                <a:r>
                  <a:rPr lang="vi-VN" sz="4200">
                    <a:latin typeface="Cambria Math" panose="02040503050406030204" pitchFamily="18" charset="0"/>
                    <a:ea typeface="Cambria Math" panose="02040503050406030204" pitchFamily="18" charset="0"/>
                  </a:rPr>
                  <a:t> đơn hàng.</a:t>
                </a:r>
                <a:endParaRPr lang="en-US" sz="4200">
                  <a:latin typeface="Cambria Math" panose="02040503050406030204" pitchFamily="18" charset="0"/>
                  <a:ea typeface="Cambria Math" panose="02040503050406030204" pitchFamily="18" charset="0"/>
                </a:endParaRPr>
              </a:p>
              <a:p>
                <a:pPr algn="just"/>
                <a:r>
                  <a:rPr lang="vi-VN" sz="4200">
                    <a:latin typeface="Cambria Math" panose="02040503050406030204" pitchFamily="18" charset="0"/>
                    <a:ea typeface="Cambria Math" panose="02040503050406030204" pitchFamily="18" charset="0"/>
                  </a:rPr>
                  <a:t>b) Sau khi làm xong toàn bộ số hộp cói của tổ bác Diễm được 1 rô</a:t>
                </a:r>
                <a:r>
                  <a:rPr lang="en-US" sz="4200">
                    <a:latin typeface="Cambria Math" panose="02040503050406030204" pitchFamily="18" charset="0"/>
                    <a:ea typeface="Cambria Math" panose="02040503050406030204" pitchFamily="18" charset="0"/>
                  </a:rPr>
                  <a:t>-</a:t>
                </a:r>
                <a:r>
                  <a:rPr lang="vi-VN" sz="4200">
                    <a:latin typeface="Cambria Math" panose="02040503050406030204" pitchFamily="18" charset="0"/>
                    <a:ea typeface="Cambria Math" panose="02040503050406030204" pitchFamily="18" charset="0"/>
                  </a:rPr>
                  <a:t>bốt chuyển đến kho. Biết mỗi hộp cói nặng </a:t>
                </a:r>
                <a14:m>
                  <m:oMath xmlns:m="http://schemas.openxmlformats.org/officeDocument/2006/math">
                    <m:f>
                      <m:fPr>
                        <m:ctrlPr>
                          <a:rPr lang="en-US" sz="4200" i="1" smtClean="0">
                            <a:latin typeface="Cambria Math" panose="02040503050406030204" pitchFamily="18" charset="0"/>
                            <a:ea typeface="Cambria Math" panose="02040503050406030204" pitchFamily="18" charset="0"/>
                          </a:rPr>
                        </m:ctrlPr>
                      </m:fPr>
                      <m:num>
                        <m:r>
                          <a:rPr lang="en-US" sz="4200" b="0" i="1" smtClean="0">
                            <a:latin typeface="Cambria Math" panose="02040503050406030204" pitchFamily="18" charset="0"/>
                            <a:ea typeface="Cambria Math" panose="02040503050406030204" pitchFamily="18" charset="0"/>
                          </a:rPr>
                          <m:t>3</m:t>
                        </m:r>
                      </m:num>
                      <m:den>
                        <m:r>
                          <a:rPr lang="en-US" sz="4200" b="0" i="1" smtClean="0">
                            <a:latin typeface="Cambria Math" panose="02040503050406030204" pitchFamily="18" charset="0"/>
                            <a:ea typeface="Cambria Math" panose="02040503050406030204" pitchFamily="18" charset="0"/>
                          </a:rPr>
                          <m:t>2</m:t>
                        </m:r>
                      </m:den>
                    </m:f>
                  </m:oMath>
                </a14:m>
                <a:r>
                  <a:rPr lang="vi-VN" sz="4200">
                    <a:latin typeface="Cambria Math" panose="02040503050406030204" pitchFamily="18" charset="0"/>
                    <a:ea typeface="Cambria Math" panose="02040503050406030204" pitchFamily="18" charset="0"/>
                  </a:rPr>
                  <a:t> kg. Vậy rô</a:t>
                </a:r>
                <a:r>
                  <a:rPr lang="en-US" sz="4200">
                    <a:latin typeface="Cambria Math" panose="02040503050406030204" pitchFamily="18" charset="0"/>
                    <a:ea typeface="Cambria Math" panose="02040503050406030204" pitchFamily="18" charset="0"/>
                  </a:rPr>
                  <a:t>-</a:t>
                </a:r>
                <a:r>
                  <a:rPr lang="vi-VN" sz="4200">
                    <a:latin typeface="Cambria Math" panose="02040503050406030204" pitchFamily="18" charset="0"/>
                    <a:ea typeface="Cambria Math" panose="02040503050406030204" pitchFamily="18" charset="0"/>
                  </a:rPr>
                  <a:t>bốt đã chuyển tất cả</a:t>
                </a:r>
                <a:r>
                  <a:rPr lang="en-US" sz="4200">
                    <a:latin typeface="Cambria Math" panose="02040503050406030204" pitchFamily="18" charset="0"/>
                    <a:ea typeface="Cambria Math" panose="02040503050406030204" pitchFamily="18" charset="0"/>
                  </a:rPr>
                  <a:t> </a:t>
                </a:r>
                <a:r>
                  <a:rPr lang="en-US" sz="4200" b="1">
                    <a:solidFill>
                      <a:srgbClr val="FF0000"/>
                    </a:solidFill>
                    <a:latin typeface="Cambria Math" panose="02040503050406030204" pitchFamily="18" charset="0"/>
                    <a:ea typeface="Cambria Math" panose="02040503050406030204" pitchFamily="18" charset="0"/>
                  </a:rPr>
                  <a:t>375</a:t>
                </a:r>
                <a:r>
                  <a:rPr lang="vi-VN" sz="4200">
                    <a:latin typeface="Cambria Math" panose="02040503050406030204" pitchFamily="18" charset="0"/>
                    <a:ea typeface="Cambria Math" panose="02040503050406030204" pitchFamily="18" charset="0"/>
                  </a:rPr>
                  <a:t> kg</a:t>
                </a:r>
              </a:p>
            </p:txBody>
          </p:sp>
        </mc:Choice>
        <mc:Fallback xmlns="">
          <p:sp>
            <p:nvSpPr>
              <p:cNvPr id="5" name="TextBox 4">
                <a:extLst>
                  <a:ext uri="{FF2B5EF4-FFF2-40B4-BE49-F238E27FC236}">
                    <a16:creationId xmlns:a16="http://schemas.microsoft.com/office/drawing/2014/main" id="{8137DA11-8976-FFE8-8D34-08524E3EE34C}"/>
                  </a:ext>
                </a:extLst>
              </p:cNvPr>
              <p:cNvSpPr txBox="1">
                <a:spLocks noRot="1" noChangeAspect="1" noMove="1" noResize="1" noEditPoints="1" noAdjustHandles="1" noChangeArrowheads="1" noChangeShapeType="1" noTextEdit="1"/>
              </p:cNvSpPr>
              <p:nvPr/>
            </p:nvSpPr>
            <p:spPr>
              <a:xfrm>
                <a:off x="1141634" y="1217067"/>
                <a:ext cx="10061883" cy="5150577"/>
              </a:xfrm>
              <a:prstGeom prst="rect">
                <a:avLst/>
              </a:prstGeom>
              <a:blipFill>
                <a:blip r:embed="rId7"/>
                <a:stretch>
                  <a:fillRect l="-2302" t="-2485" r="-2302" b="-449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92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01367" y="49035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3. Số?</a:t>
            </a:r>
            <a:endParaRPr lang="vi-VN" sz="4000" b="1">
              <a:latin typeface="Cambria Math" panose="02040503050406030204" pitchFamily="18" charset="0"/>
              <a:ea typeface="Cambria Math" panose="02040503050406030204" pitchFamily="18" charset="0"/>
            </a:endParaRPr>
          </a:p>
        </p:txBody>
      </p:sp>
      <p:pic>
        <p:nvPicPr>
          <p:cNvPr id="9" name="Picture 8">
            <a:extLst>
              <a:ext uri="{FF2B5EF4-FFF2-40B4-BE49-F238E27FC236}">
                <a16:creationId xmlns:a16="http://schemas.microsoft.com/office/drawing/2014/main" id="{B1B4BF3D-4A8D-8311-0604-9F9CD0409E83}"/>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9337674" y="1606174"/>
            <a:ext cx="2309405" cy="4126642"/>
          </a:xfrm>
          <a:prstGeom prst="rect">
            <a:avLst/>
          </a:prstGeom>
        </p:spPr>
      </p:pic>
      <p:grpSp>
        <p:nvGrpSpPr>
          <p:cNvPr id="11" name="Group 10">
            <a:extLst>
              <a:ext uri="{FF2B5EF4-FFF2-40B4-BE49-F238E27FC236}">
                <a16:creationId xmlns:a16="http://schemas.microsoft.com/office/drawing/2014/main" id="{EDDC36A8-B4B4-F30A-872E-AD8926789E24}"/>
              </a:ext>
            </a:extLst>
          </p:cNvPr>
          <p:cNvGrpSpPr/>
          <p:nvPr/>
        </p:nvGrpSpPr>
        <p:grpSpPr>
          <a:xfrm>
            <a:off x="701367" y="1198242"/>
            <a:ext cx="8404533" cy="4671856"/>
            <a:chOff x="701367" y="1198242"/>
            <a:chExt cx="8404533" cy="4671856"/>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CA30C0-B2A5-F99B-E4DD-1A033C3EEC93}"/>
                    </a:ext>
                  </a:extLst>
                </p:cNvPr>
                <p:cNvSpPr txBox="1"/>
                <p:nvPr/>
              </p:nvSpPr>
              <p:spPr>
                <a:xfrm>
                  <a:off x="701367" y="1198242"/>
                  <a:ext cx="8404533" cy="4671856"/>
                </a:xfrm>
                <a:prstGeom prst="rect">
                  <a:avLst/>
                </a:prstGeom>
                <a:noFill/>
              </p:spPr>
              <p:txBody>
                <a:bodyPr wrap="square" rtlCol="0">
                  <a:spAutoFit/>
                </a:bodyPr>
                <a:lstStyle/>
                <a:p>
                  <a:pPr lvl="2" algn="just"/>
                  <a:r>
                    <a:rPr lang="vi-VN" sz="4000">
                      <a:latin typeface="Cambria Math" panose="02040503050406030204" pitchFamily="18" charset="0"/>
                      <a:ea typeface="Cambria Math" panose="02040503050406030204" pitchFamily="18" charset="0"/>
                    </a:rPr>
                    <a:t>Một cửa hàng kim khí có 8 khay đựng ốc vít theo từng loại màu trắng, vàng, đen và số ốc vít ở mỗi khay là như nhau. Biết tổng số ốc vít là 800 cái.</a:t>
                  </a:r>
                  <a:endParaRPr lang="en-US" sz="4000">
                    <a:latin typeface="Cambria Math" panose="02040503050406030204" pitchFamily="18" charset="0"/>
                    <a:ea typeface="Cambria Math" panose="02040503050406030204" pitchFamily="18" charset="0"/>
                  </a:endParaRPr>
                </a:p>
                <a:p>
                  <a:pPr algn="just"/>
                  <a:r>
                    <a:rPr lang="en-US" sz="4000">
                      <a:latin typeface="Cambria Math" panose="02040503050406030204" pitchFamily="18" charset="0"/>
                      <a:ea typeface="Cambria Math" panose="02040503050406030204" pitchFamily="18" charset="0"/>
                    </a:rPr>
                    <a:t>a) Số ốc vít màu đen chiếm </a:t>
                  </a:r>
                  <a14:m>
                    <m:oMath xmlns:m="http://schemas.openxmlformats.org/officeDocument/2006/math">
                      <m:f>
                        <m:fPr>
                          <m:ctrlPr>
                            <a:rPr lang="en-US" sz="400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m:t>
                          </m:r>
                        </m:num>
                        <m:den>
                          <m:r>
                            <a:rPr lang="en-US" sz="4000" b="0" i="0" smtClean="0">
                              <a:latin typeface="Cambria Math" panose="02040503050406030204" pitchFamily="18" charset="0"/>
                              <a:ea typeface="Cambria Math" panose="02040503050406030204" pitchFamily="18" charset="0"/>
                            </a:rPr>
                            <m:t>?</m:t>
                          </m:r>
                        </m:den>
                      </m:f>
                    </m:oMath>
                  </a14:m>
                  <a:r>
                    <a:rPr lang="en-US" sz="4000">
                      <a:latin typeface="Cambria Math" panose="02040503050406030204" pitchFamily="18" charset="0"/>
                      <a:ea typeface="Cambria Math" panose="02040503050406030204" pitchFamily="18" charset="0"/>
                    </a:rPr>
                    <a:t> tổng số ốc vít của cửa hàng</a:t>
                  </a:r>
                </a:p>
                <a:p>
                  <a:pPr algn="just"/>
                  <a:r>
                    <a:rPr lang="en-US" sz="4000">
                      <a:latin typeface="Cambria Math" panose="02040503050406030204" pitchFamily="18" charset="0"/>
                      <a:ea typeface="Cambria Math" panose="02040503050406030204" pitchFamily="18" charset="0"/>
                    </a:rPr>
                    <a:t>b) Số ốc vít màu trắng là       cái.</a:t>
                  </a:r>
                </a:p>
              </p:txBody>
            </p:sp>
          </mc:Choice>
          <mc:Fallback xmlns="">
            <p:sp>
              <p:nvSpPr>
                <p:cNvPr id="2" name="TextBox 1">
                  <a:extLst>
                    <a:ext uri="{FF2B5EF4-FFF2-40B4-BE49-F238E27FC236}">
                      <a16:creationId xmlns:a16="http://schemas.microsoft.com/office/drawing/2014/main" id="{81CA30C0-B2A5-F99B-E4DD-1A033C3EEC93}"/>
                    </a:ext>
                  </a:extLst>
                </p:cNvPr>
                <p:cNvSpPr txBox="1">
                  <a:spLocks noRot="1" noChangeAspect="1" noMove="1" noResize="1" noEditPoints="1" noAdjustHandles="1" noChangeArrowheads="1" noChangeShapeType="1" noTextEdit="1"/>
                </p:cNvSpPr>
                <p:nvPr/>
              </p:nvSpPr>
              <p:spPr>
                <a:xfrm>
                  <a:off x="701367" y="1198242"/>
                  <a:ext cx="8404533" cy="4671856"/>
                </a:xfrm>
                <a:prstGeom prst="rect">
                  <a:avLst/>
                </a:prstGeom>
                <a:blipFill>
                  <a:blip r:embed="rId6"/>
                  <a:stretch>
                    <a:fillRect l="-2538" t="-2350" r="-2538" b="-470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643CEB8-453B-3C76-1373-5DE0D4E8600D}"/>
                </a:ext>
              </a:extLst>
            </p:cNvPr>
            <p:cNvPicPr>
              <a:picLocks noChangeAspect="1"/>
            </p:cNvPicPr>
            <p:nvPr/>
          </p:nvPicPr>
          <p:blipFill>
            <a:blip r:embed="rId7"/>
            <a:stretch>
              <a:fillRect/>
            </a:stretch>
          </p:blipFill>
          <p:spPr>
            <a:xfrm>
              <a:off x="6097852" y="5122302"/>
              <a:ext cx="643081" cy="643081"/>
            </a:xfrm>
            <a:prstGeom prst="rect">
              <a:avLst/>
            </a:prstGeom>
          </p:spPr>
        </p:pic>
      </p:grpSp>
    </p:spTree>
    <p:custDataLst>
      <p:tags r:id="rId1"/>
    </p:custDataLst>
    <p:extLst>
      <p:ext uri="{BB962C8B-B14F-4D97-AF65-F5344CB8AC3E}">
        <p14:creationId xmlns:p14="http://schemas.microsoft.com/office/powerpoint/2010/main" val="4157942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3928A13-EDAB-4B01-91B3-AC1B6787096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 3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3.1_Luyện tập _Trang 10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891BEB9-186D-43E2-A114-9D3AF3F543B6}:1077"/>
</p:tagLst>
</file>

<file path=ppt/tags/tag11.xml><?xml version="1.0" encoding="utf-8"?>
<p:tagLst xmlns:a="http://schemas.openxmlformats.org/drawingml/2006/main" xmlns:r="http://schemas.openxmlformats.org/officeDocument/2006/relationships" xmlns:p="http://schemas.openxmlformats.org/presentationml/2006/main">
  <p:tag name="GENSWF_SLIDE_UID" val="{06C64825-B94D-43C7-864F-34B6ACD86251}:1078"/>
</p:tagLst>
</file>

<file path=ppt/tags/tag12.xml><?xml version="1.0" encoding="utf-8"?>
<p:tagLst xmlns:a="http://schemas.openxmlformats.org/drawingml/2006/main" xmlns:r="http://schemas.openxmlformats.org/officeDocument/2006/relationships" xmlns:p="http://schemas.openxmlformats.org/presentationml/2006/main">
  <p:tag name="GENSWF_SLIDE_UID" val="{3EBDA9A8-611B-437D-9015-884876049A74}:1079"/>
</p:tagLst>
</file>

<file path=ppt/tags/tag13.xml><?xml version="1.0" encoding="utf-8"?>
<p:tagLst xmlns:a="http://schemas.openxmlformats.org/drawingml/2006/main" xmlns:r="http://schemas.openxmlformats.org/officeDocument/2006/relationships" xmlns:p="http://schemas.openxmlformats.org/presentationml/2006/main">
  <p:tag name="GENSWF_SLIDE_UID" val="{3A16F371-D3C8-458D-83ED-BA2AA181F2D1}:1029"/>
</p:tagLst>
</file>

<file path=ppt/tags/tag14.xml><?xml version="1.0" encoding="utf-8"?>
<p:tagLst xmlns:a="http://schemas.openxmlformats.org/drawingml/2006/main" xmlns:r="http://schemas.openxmlformats.org/officeDocument/2006/relationships" xmlns:p="http://schemas.openxmlformats.org/presentationml/2006/main">
  <p:tag name="GENSWF_SLIDE_UID" val="{BEDD316B-8CE3-4838-9CDD-36C031A4B06B}:1047"/>
</p:tagLst>
</file>

<file path=ppt/tags/tag15.xml><?xml version="1.0" encoding="utf-8"?>
<p:tagLst xmlns:a="http://schemas.openxmlformats.org/drawingml/2006/main" xmlns:r="http://schemas.openxmlformats.org/officeDocument/2006/relationships" xmlns:p="http://schemas.openxmlformats.org/presentationml/2006/main">
  <p:tag name="GENSWF_SLIDE_UID" val="{0E014B36-6E61-4942-818B-B739B5D007BB}:1022"/>
</p:tagLst>
</file>

<file path=ppt/tags/tag16.xml><?xml version="1.0" encoding="utf-8"?>
<p:tagLst xmlns:a="http://schemas.openxmlformats.org/drawingml/2006/main" xmlns:r="http://schemas.openxmlformats.org/officeDocument/2006/relationships" xmlns:p="http://schemas.openxmlformats.org/presentationml/2006/main">
  <p:tag name="GENSWF_SLIDE_UID" val="{6ABDBE2C-A840-4D00-B21C-42A83BC77EC0}:1073"/>
</p:tagLst>
</file>

<file path=ppt/tags/tag2.xml><?xml version="1.0" encoding="utf-8"?>
<p:tagLst xmlns:a="http://schemas.openxmlformats.org/drawingml/2006/main" xmlns:r="http://schemas.openxmlformats.org/officeDocument/2006/relationships" xmlns:p="http://schemas.openxmlformats.org/presentationml/2006/main">
  <p:tag name="GENSWF_SLIDE_UID" val="{B83C69D7-929D-4232-9F11-128728CA84DA}:847"/>
</p:tagLst>
</file>

<file path=ppt/tags/tag3.xml><?xml version="1.0" encoding="utf-8"?>
<p:tagLst xmlns:a="http://schemas.openxmlformats.org/drawingml/2006/main" xmlns:r="http://schemas.openxmlformats.org/officeDocument/2006/relationships" xmlns:p="http://schemas.openxmlformats.org/presentationml/2006/main">
  <p:tag name="GENSWF_SLIDE_UID" val="{81868EDD-C7B3-4191-B0E3-DB39C6BC6AB1}:1058"/>
</p:tagLst>
</file>

<file path=ppt/tags/tag4.xml><?xml version="1.0" encoding="utf-8"?>
<p:tagLst xmlns:a="http://schemas.openxmlformats.org/drawingml/2006/main" xmlns:r="http://schemas.openxmlformats.org/officeDocument/2006/relationships" xmlns:p="http://schemas.openxmlformats.org/presentationml/2006/main">
  <p:tag name="GENSWF_SLIDE_UID" val="{6A4FA8E6-1283-495A-95AD-1B6C60CC67F3}:319"/>
</p:tagLst>
</file>

<file path=ppt/tags/tag5.xml><?xml version="1.0" encoding="utf-8"?>
<p:tagLst xmlns:a="http://schemas.openxmlformats.org/drawingml/2006/main" xmlns:r="http://schemas.openxmlformats.org/officeDocument/2006/relationships" xmlns:p="http://schemas.openxmlformats.org/presentationml/2006/main">
  <p:tag name="GENSWF_SLIDE_UID" val="{D4F26BBB-E919-4946-85A0-D06ACAF8348D}:1028"/>
</p:tagLst>
</file>

<file path=ppt/tags/tag6.xml><?xml version="1.0" encoding="utf-8"?>
<p:tagLst xmlns:a="http://schemas.openxmlformats.org/drawingml/2006/main" xmlns:r="http://schemas.openxmlformats.org/officeDocument/2006/relationships" xmlns:p="http://schemas.openxmlformats.org/presentationml/2006/main">
  <p:tag name="GENSWF_SLIDE_UID" val="{E1C459C4-B3E3-4109-B7F1-1E33D8549BD8}:1059"/>
</p:tagLst>
</file>

<file path=ppt/tags/tag7.xml><?xml version="1.0" encoding="utf-8"?>
<p:tagLst xmlns:a="http://schemas.openxmlformats.org/drawingml/2006/main" xmlns:r="http://schemas.openxmlformats.org/officeDocument/2006/relationships" xmlns:p="http://schemas.openxmlformats.org/presentationml/2006/main">
  <p:tag name="GENSWF_SLIDE_UID" val="{CC9DE572-6F25-41B0-9A48-D302E2C6CD1E}:1049"/>
</p:tagLst>
</file>

<file path=ppt/tags/tag8.xml><?xml version="1.0" encoding="utf-8"?>
<p:tagLst xmlns:a="http://schemas.openxmlformats.org/drawingml/2006/main" xmlns:r="http://schemas.openxmlformats.org/officeDocument/2006/relationships" xmlns:p="http://schemas.openxmlformats.org/presentationml/2006/main">
  <p:tag name="GENSWF_SLIDE_UID" val="{C7280F09-0FA8-407E-9587-FBE5F74B1D01}:1075"/>
</p:tagLst>
</file>

<file path=ppt/tags/tag9.xml><?xml version="1.0" encoding="utf-8"?>
<p:tagLst xmlns:a="http://schemas.openxmlformats.org/drawingml/2006/main" xmlns:r="http://schemas.openxmlformats.org/officeDocument/2006/relationships" xmlns:p="http://schemas.openxmlformats.org/presentationml/2006/main">
  <p:tag name="GENSWF_SLIDE_UID" val="{6BC2FCEE-D91A-42E5-AD45-4E8033862558}:1076"/>
</p:tagLst>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6064</TotalTime>
  <Words>564</Words>
  <Application>Microsoft Office PowerPoint</Application>
  <PresentationFormat>Custom</PresentationFormat>
  <Paragraphs>54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Cambria Math</vt:lpstr>
      <vt:lpstr>DM Sans</vt:lpstr>
      <vt:lpstr>Paytone One</vt:lpstr>
      <vt:lpstr>Times New Roman</vt:lpstr>
      <vt:lpstr>Varela Round</vt:lpstr>
      <vt:lpstr>Wingdings</vt:lpstr>
      <vt:lpstr>Colors and Descriptions of Objects - Spanish - Foreign Language - 4th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33.1_Luyện tập _Trang 100</dc:title>
  <dc:creator>ADMIN</dc:creator>
  <cp:lastModifiedBy>STD_DELL</cp:lastModifiedBy>
  <cp:revision>528</cp:revision>
  <dcterms:modified xsi:type="dcterms:W3CDTF">2025-05-02T03:38:12Z</dcterms:modified>
</cp:coreProperties>
</file>