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6"/>
  </p:notesMasterIdLst>
  <p:sldIdLst>
    <p:sldId id="847" r:id="rId2"/>
    <p:sldId id="1058" r:id="rId3"/>
    <p:sldId id="319" r:id="rId4"/>
    <p:sldId id="1028" r:id="rId5"/>
    <p:sldId id="1059" r:id="rId6"/>
    <p:sldId id="1095" r:id="rId7"/>
    <p:sldId id="1096" r:id="rId8"/>
    <p:sldId id="1090" r:id="rId9"/>
    <p:sldId id="1080" r:id="rId10"/>
    <p:sldId id="1094" r:id="rId11"/>
    <p:sldId id="1091" r:id="rId12"/>
    <p:sldId id="1093" r:id="rId13"/>
    <p:sldId id="1092" r:id="rId14"/>
    <p:sldId id="1073" r:id="rId15"/>
  </p:sldIdLst>
  <p:sldSz cx="12161838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21" autoAdjust="0"/>
  </p:normalViewPr>
  <p:slideViewPr>
    <p:cSldViewPr snapToGrid="0">
      <p:cViewPr varScale="1">
        <p:scale>
          <a:sx n="68" d="100"/>
          <a:sy n="68" d="100"/>
        </p:scale>
        <p:origin x="11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1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05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1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làm trên bảng lớp</a:t>
            </a:r>
          </a:p>
          <a:p>
            <a:r>
              <a:rPr lang="en-US"/>
              <a:t>Slide chỉ để chiếu kết quả thế thôi</a:t>
            </a:r>
          </a:p>
          <a:p>
            <a:r>
              <a:rPr lang="en-US"/>
              <a:t>GV chấm chữa chốt bài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17215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làm trên bảng lớp</a:t>
            </a:r>
          </a:p>
          <a:p>
            <a:r>
              <a:rPr lang="en-US"/>
              <a:t>Slide chỉ để chiếu kết quả thế thôi</a:t>
            </a:r>
          </a:p>
          <a:p>
            <a:r>
              <a:rPr lang="en-US"/>
              <a:t>GV chấm chữa chốt bài ở bảng lớp</a:t>
            </a:r>
          </a:p>
        </p:txBody>
      </p:sp>
    </p:spTree>
    <p:extLst>
      <p:ext uri="{BB962C8B-B14F-4D97-AF65-F5344CB8AC3E}">
        <p14:creationId xmlns:p14="http://schemas.microsoft.com/office/powerpoint/2010/main" val="27235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424065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8" r:id="rId2"/>
    <p:sldLayoutId id="2147483739" r:id="rId3"/>
    <p:sldLayoutId id="2147483741" r:id="rId4"/>
    <p:sldLayoutId id="2147483744" r:id="rId5"/>
    <p:sldLayoutId id="2147483746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7D453-1EF1-4123-B255-CC4EA5CA9F05}"/>
              </a:ext>
            </a:extLst>
          </p:cNvPr>
          <p:cNvSpPr txBox="1"/>
          <p:nvPr/>
        </p:nvSpPr>
        <p:spPr>
          <a:xfrm>
            <a:off x="2645305" y="1241458"/>
            <a:ext cx="951653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Hai lần số sít nước xe thứ hai chở 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là: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      	39 000 – 3 000 = 36 000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(</a:t>
            </a:r>
            <a:r>
              <a:rPr lang="vi-VN" sz="3200" b="0" i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Xe thứ hai chở được số lít nước là: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36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000 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: 2 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= 18 000 (</a:t>
            </a:r>
            <a:r>
              <a:rPr lang="vi-VN" sz="3200" b="0" i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)</a:t>
            </a:r>
            <a:endParaRPr lang="en-US" sz="3200" b="0" i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Xe thứ 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nhất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chở được số lít nước là:</a:t>
            </a:r>
            <a:endParaRPr lang="en-US" sz="3200" b="0" i="0">
              <a:solidFill>
                <a:srgbClr val="000000"/>
              </a:solidFill>
              <a:effectLst/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18 000 </a:t>
            </a:r>
            <a:r>
              <a:rPr lang="en-US" sz="3200">
                <a:latin typeface="+mn-lt"/>
              </a:rPr>
              <a:t>+ 3 000 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= 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21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 000 (</a:t>
            </a:r>
            <a:r>
              <a:rPr lang="vi-VN" sz="3200" b="0" i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	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Đáp số: 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Xe thứ nhất: 21 000 </a:t>
            </a:r>
            <a:r>
              <a:rPr lang="vi-VN" sz="3200" b="0" i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vi-VN" sz="3200" b="0" i="1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nước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				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Xe thứ hai: 18 000 </a:t>
            </a:r>
            <a:r>
              <a:rPr lang="vi-VN" sz="3200" b="0" i="1">
                <a:solidFill>
                  <a:srgbClr val="000000"/>
                </a:solidFill>
                <a:effectLst/>
                <a:latin typeface="+mj-lt"/>
              </a:rPr>
              <a:t>l</a:t>
            </a:r>
            <a:r>
              <a:rPr lang="vi-VN" sz="3200" b="0" i="0">
                <a:solidFill>
                  <a:srgbClr val="000000"/>
                </a:solidFill>
                <a:effectLst/>
                <a:latin typeface="+mn-lt"/>
              </a:rPr>
              <a:t> nước</a:t>
            </a:r>
            <a:r>
              <a:rPr lang="en-US" sz="3200" b="0" i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vi-VN" sz="3200" b="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16D7-C620-2653-9654-CD0D42A5AF11}"/>
              </a:ext>
            </a:extLst>
          </p:cNvPr>
          <p:cNvSpPr txBox="1"/>
          <p:nvPr/>
        </p:nvSpPr>
        <p:spPr>
          <a:xfrm>
            <a:off x="4700762" y="595127"/>
            <a:ext cx="963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 b="1">
                <a:latin typeface="+mj-lt"/>
                <a:ea typeface="Cambria Math" panose="02040503050406030204" pitchFamily="18" charset="0"/>
              </a:rPr>
              <a:t>Bài giải</a:t>
            </a:r>
            <a:endParaRPr lang="vi-VN" sz="3200" b="1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607493"/>
            <a:ext cx="10833809" cy="515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500" b="1"/>
              <a:t>4. Một đoàn tàu chở hàng gồm 17 toa. Trong đó có 9 toa, mỗi toa chở           15 300 kg hàng và 8 toa, mỗi toa chở 13 600 kg hàng. Hỏi trung bình mỗi toa chở bao nhiêu ki-lô-gam hàng?</a:t>
            </a:r>
            <a:endParaRPr lang="vi-VN" sz="45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E3169-329A-2538-234D-D4533A3FE1F2}"/>
              </a:ext>
            </a:extLst>
          </p:cNvPr>
          <p:cNvSpPr/>
          <p:nvPr/>
        </p:nvSpPr>
        <p:spPr>
          <a:xfrm>
            <a:off x="8009466" y="819536"/>
            <a:ext cx="3268134" cy="7716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708AB-5177-3834-DB5F-57E5E1051C73}"/>
              </a:ext>
            </a:extLst>
          </p:cNvPr>
          <p:cNvSpPr/>
          <p:nvPr/>
        </p:nvSpPr>
        <p:spPr>
          <a:xfrm>
            <a:off x="3860799" y="1843142"/>
            <a:ext cx="3268134" cy="7716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B935F7-D7B4-F406-A36D-38606D81508F}"/>
              </a:ext>
            </a:extLst>
          </p:cNvPr>
          <p:cNvSpPr/>
          <p:nvPr/>
        </p:nvSpPr>
        <p:spPr>
          <a:xfrm>
            <a:off x="7433731" y="1843142"/>
            <a:ext cx="4064091" cy="7716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3ABF9D-6363-3166-E074-C77481BF186D}"/>
              </a:ext>
            </a:extLst>
          </p:cNvPr>
          <p:cNvSpPr/>
          <p:nvPr/>
        </p:nvSpPr>
        <p:spPr>
          <a:xfrm>
            <a:off x="664014" y="2851332"/>
            <a:ext cx="2908919" cy="7716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F43A2-7CC7-6F8F-EA84-6A7BB7EE2D7D}"/>
              </a:ext>
            </a:extLst>
          </p:cNvPr>
          <p:cNvSpPr/>
          <p:nvPr/>
        </p:nvSpPr>
        <p:spPr>
          <a:xfrm>
            <a:off x="6080918" y="2871757"/>
            <a:ext cx="1742282" cy="77161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90CBAE-9AD8-7272-06CA-8F24BC583A69}"/>
              </a:ext>
            </a:extLst>
          </p:cNvPr>
          <p:cNvSpPr/>
          <p:nvPr/>
        </p:nvSpPr>
        <p:spPr>
          <a:xfrm>
            <a:off x="7958666" y="2889387"/>
            <a:ext cx="3539155" cy="77161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14BE1-8E49-5E75-07B0-BFE0CF92AF6D}"/>
              </a:ext>
            </a:extLst>
          </p:cNvPr>
          <p:cNvSpPr/>
          <p:nvPr/>
        </p:nvSpPr>
        <p:spPr>
          <a:xfrm>
            <a:off x="664014" y="3922452"/>
            <a:ext cx="2773453" cy="771613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7081C-6C3F-E37D-C791-2DFB258E0A85}"/>
              </a:ext>
            </a:extLst>
          </p:cNvPr>
          <p:cNvSpPr txBox="1"/>
          <p:nvPr/>
        </p:nvSpPr>
        <p:spPr>
          <a:xfrm>
            <a:off x="664014" y="607493"/>
            <a:ext cx="10833809" cy="515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>
              <a:lnSpc>
                <a:spcPct val="150000"/>
              </a:lnSpc>
            </a:pPr>
            <a:r>
              <a:rPr lang="en-US" sz="4500" b="1"/>
              <a:t>4. Một đoàn tàu chở hàng gồm 17 toa. Trong đó có 9 toa, mỗi toa chở           15 300 kg hàng và 8 toa, mỗi toa chở 13 600 kg hàng. </a:t>
            </a:r>
            <a:r>
              <a:rPr lang="en-US" sz="4500" b="1">
                <a:solidFill>
                  <a:srgbClr val="FF0000"/>
                </a:solidFill>
              </a:rPr>
              <a:t>Hỏi trung bình mỗi toa chở bao nhiêu ki-lô-gam hàng?</a:t>
            </a:r>
            <a:endParaRPr lang="vi-VN" sz="45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6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7D453-1EF1-4123-B255-CC4EA5CA9F05}"/>
              </a:ext>
            </a:extLst>
          </p:cNvPr>
          <p:cNvSpPr txBox="1"/>
          <p:nvPr/>
        </p:nvSpPr>
        <p:spPr>
          <a:xfrm>
            <a:off x="863601" y="1743280"/>
            <a:ext cx="10718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/>
              <a:t>Trung bình mỗi toa chở được số ki-lô-gam hàng là: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/>
              <a:t>(15 300 × 9 + 13 600 × 8) : 17 = 14 500 (kg)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vi-VN" sz="4000"/>
              <a:t>Đáp số: 14 500 kg hàng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C16D7-C620-2653-9654-CD0D42A5AF11}"/>
              </a:ext>
            </a:extLst>
          </p:cNvPr>
          <p:cNvSpPr txBox="1"/>
          <p:nvPr/>
        </p:nvSpPr>
        <p:spPr>
          <a:xfrm>
            <a:off x="4812592" y="774185"/>
            <a:ext cx="963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Bài giải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2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759893"/>
            <a:ext cx="1083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/>
              <a:t>5. Tính bằng cách thuận tiện.</a:t>
            </a:r>
            <a:endParaRPr lang="vi-VN" sz="4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EFCC3-04BE-739E-EB7D-473B01E39745}"/>
              </a:ext>
            </a:extLst>
          </p:cNvPr>
          <p:cNvSpPr txBox="1"/>
          <p:nvPr/>
        </p:nvSpPr>
        <p:spPr>
          <a:xfrm>
            <a:off x="1400614" y="2002507"/>
            <a:ext cx="963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6 650 + 9 543 + 3 250 – 9 900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AC525-0EB7-8C83-C947-CDA9A6B4AE30}"/>
              </a:ext>
            </a:extLst>
          </p:cNvPr>
          <p:cNvSpPr txBox="1"/>
          <p:nvPr/>
        </p:nvSpPr>
        <p:spPr>
          <a:xfrm>
            <a:off x="1400614" y="3044279"/>
            <a:ext cx="963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9 543 + (6 650 + 3 250) – 9 900  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00A27-16FB-0CDA-A7AD-F2F6F5F7C90F}"/>
              </a:ext>
            </a:extLst>
          </p:cNvPr>
          <p:cNvSpPr txBox="1"/>
          <p:nvPr/>
        </p:nvSpPr>
        <p:spPr>
          <a:xfrm>
            <a:off x="1400614" y="4086051"/>
            <a:ext cx="963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9 543 + 9 900 – 9 900  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4834A5-F874-0B25-30B0-50FD1EF87DA5}"/>
              </a:ext>
            </a:extLst>
          </p:cNvPr>
          <p:cNvSpPr txBox="1"/>
          <p:nvPr/>
        </p:nvSpPr>
        <p:spPr>
          <a:xfrm>
            <a:off x="1400614" y="5127823"/>
            <a:ext cx="9631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>
                <a:latin typeface="+mj-lt"/>
                <a:ea typeface="Cambria Math" panose="02040503050406030204" pitchFamily="18" charset="0"/>
              </a:rPr>
              <a:t>= 9 543</a:t>
            </a:r>
            <a:endParaRPr lang="vi-VN" sz="4400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4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3804F-45CB-FF5F-A81D-E6E193A473D7}"/>
              </a:ext>
            </a:extLst>
          </p:cNvPr>
          <p:cNvSpPr txBox="1"/>
          <p:nvPr/>
        </p:nvSpPr>
        <p:spPr>
          <a:xfrm>
            <a:off x="1822149" y="2609544"/>
            <a:ext cx="8517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/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63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289048" y="2328773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TOÁN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ÔN TẬP PHÉP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TÍNH VỚI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SỐ TỰ NHIÊN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958776" y="5195328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S/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105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64" y="510130"/>
            <a:ext cx="9327688" cy="2030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8319" y="4975184"/>
            <a:ext cx="56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GB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821864"/>
            <a:ext cx="787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1. Đặt tính rồi tính.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30ECB-EAAF-2CF3-02E6-1526804C3DE5}"/>
              </a:ext>
            </a:extLst>
          </p:cNvPr>
          <p:cNvSpPr txBox="1"/>
          <p:nvPr/>
        </p:nvSpPr>
        <p:spPr>
          <a:xfrm>
            <a:off x="1176866" y="1631723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a) 3 458 + 639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C463D-095F-D823-4CD0-D4604B87C4DE}"/>
              </a:ext>
            </a:extLst>
          </p:cNvPr>
          <p:cNvSpPr txBox="1"/>
          <p:nvPr/>
        </p:nvSpPr>
        <p:spPr>
          <a:xfrm>
            <a:off x="6760106" y="1631723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38 794 + 89 152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3351A-B6AD-A60B-F58C-BAB1909F4206}"/>
              </a:ext>
            </a:extLst>
          </p:cNvPr>
          <p:cNvSpPr txBox="1"/>
          <p:nvPr/>
        </p:nvSpPr>
        <p:spPr>
          <a:xfrm>
            <a:off x="3968485" y="2635289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62 928 – 45 636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54F6B-14BD-545A-F8BD-6FCD22E08D50}"/>
              </a:ext>
            </a:extLst>
          </p:cNvPr>
          <p:cNvSpPr txBox="1"/>
          <p:nvPr/>
        </p:nvSpPr>
        <p:spPr>
          <a:xfrm>
            <a:off x="1176866" y="3873888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b) 8 15 x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B45FE-0B4D-34A5-2565-1E2616042EFF}"/>
              </a:ext>
            </a:extLst>
          </p:cNvPr>
          <p:cNvSpPr txBox="1"/>
          <p:nvPr/>
        </p:nvSpPr>
        <p:spPr>
          <a:xfrm>
            <a:off x="6760106" y="3873888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509 x 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1189F-DF93-CBEE-9973-E8433787CEEA}"/>
              </a:ext>
            </a:extLst>
          </p:cNvPr>
          <p:cNvSpPr txBox="1"/>
          <p:nvPr/>
        </p:nvSpPr>
        <p:spPr>
          <a:xfrm>
            <a:off x="3968485" y="5112487"/>
            <a:ext cx="422486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>
                <a:latin typeface="+mj-lt"/>
              </a:rPr>
              <a:t>8 962 : 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E2BFC-7AB0-ACAC-B39F-F8F3747A6D4B}"/>
              </a:ext>
            </a:extLst>
          </p:cNvPr>
          <p:cNvSpPr txBox="1"/>
          <p:nvPr/>
        </p:nvSpPr>
        <p:spPr>
          <a:xfrm>
            <a:off x="6162075" y="878445"/>
            <a:ext cx="542092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Thi tài làm bài trên bảng lớp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821864"/>
            <a:ext cx="787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 b="1">
                <a:latin typeface="+mj-lt"/>
                <a:ea typeface="Cambria Math" panose="02040503050406030204" pitchFamily="18" charset="0"/>
              </a:rPr>
              <a:t>1. Đặt tính rồi tính.</a:t>
            </a:r>
            <a:endParaRPr lang="vi-VN" sz="32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30ECB-EAAF-2CF3-02E6-1526804C3DE5}"/>
              </a:ext>
            </a:extLst>
          </p:cNvPr>
          <p:cNvSpPr txBox="1"/>
          <p:nvPr/>
        </p:nvSpPr>
        <p:spPr>
          <a:xfrm>
            <a:off x="748194" y="1615227"/>
            <a:ext cx="317420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a) 3 458 + 639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C463D-095F-D823-4CD0-D4604B87C4DE}"/>
              </a:ext>
            </a:extLst>
          </p:cNvPr>
          <p:cNvSpPr txBox="1"/>
          <p:nvPr/>
        </p:nvSpPr>
        <p:spPr>
          <a:xfrm>
            <a:off x="8318372" y="1615227"/>
            <a:ext cx="317420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38 794 + 89 152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3351A-B6AD-A60B-F58C-BAB1909F4206}"/>
              </a:ext>
            </a:extLst>
          </p:cNvPr>
          <p:cNvSpPr txBox="1"/>
          <p:nvPr/>
        </p:nvSpPr>
        <p:spPr>
          <a:xfrm>
            <a:off x="4290617" y="1615227"/>
            <a:ext cx="317420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62 928 – 45 636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6E2467-4692-288C-69F1-FB56D32D7151}"/>
              </a:ext>
            </a:extLst>
          </p:cNvPr>
          <p:cNvCxnSpPr/>
          <p:nvPr/>
        </p:nvCxnSpPr>
        <p:spPr>
          <a:xfrm>
            <a:off x="1378310" y="3763266"/>
            <a:ext cx="1371165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64E1DA-8578-983C-165A-DCB9D16E93C6}"/>
              </a:ext>
            </a:extLst>
          </p:cNvPr>
          <p:cNvSpPr txBox="1"/>
          <p:nvPr/>
        </p:nvSpPr>
        <p:spPr>
          <a:xfrm>
            <a:off x="1511659" y="2354981"/>
            <a:ext cx="137116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3 458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A62E-5E4E-4941-B567-FF1E61EBEC37}"/>
              </a:ext>
            </a:extLst>
          </p:cNvPr>
          <p:cNvSpPr txBox="1"/>
          <p:nvPr/>
        </p:nvSpPr>
        <p:spPr>
          <a:xfrm>
            <a:off x="1851790" y="3023512"/>
            <a:ext cx="103103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639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2984C-4A79-1156-8A2C-AD84FA1F26F3}"/>
              </a:ext>
            </a:extLst>
          </p:cNvPr>
          <p:cNvSpPr txBox="1"/>
          <p:nvPr/>
        </p:nvSpPr>
        <p:spPr>
          <a:xfrm>
            <a:off x="1511659" y="3673938"/>
            <a:ext cx="137116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4 097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BEE944-FE27-3559-CC6E-12B19DA17CC6}"/>
              </a:ext>
            </a:extLst>
          </p:cNvPr>
          <p:cNvSpPr/>
          <p:nvPr/>
        </p:nvSpPr>
        <p:spPr>
          <a:xfrm>
            <a:off x="1117600" y="3889829"/>
            <a:ext cx="1915886" cy="52385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61A4AA-13B7-A780-E428-CA07EC6AA186}"/>
              </a:ext>
            </a:extLst>
          </p:cNvPr>
          <p:cNvCxnSpPr/>
          <p:nvPr/>
        </p:nvCxnSpPr>
        <p:spPr>
          <a:xfrm>
            <a:off x="4999768" y="3763262"/>
            <a:ext cx="182502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2F9D84-EE39-1C86-E203-3B35E8B9B6BC}"/>
              </a:ext>
            </a:extLst>
          </p:cNvPr>
          <p:cNvSpPr txBox="1"/>
          <p:nvPr/>
        </p:nvSpPr>
        <p:spPr>
          <a:xfrm>
            <a:off x="5360044" y="2354977"/>
            <a:ext cx="191588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62 928</a:t>
            </a:r>
            <a:endParaRPr lang="en-US" sz="320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2CC11-A216-2AC3-B3C2-453622E946D6}"/>
              </a:ext>
            </a:extLst>
          </p:cNvPr>
          <p:cNvSpPr txBox="1"/>
          <p:nvPr/>
        </p:nvSpPr>
        <p:spPr>
          <a:xfrm>
            <a:off x="5360044" y="3023508"/>
            <a:ext cx="191588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45 636</a:t>
            </a:r>
            <a:endParaRPr lang="en-US" sz="320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BCBE59-40D7-2A0E-3DED-10605B7ABE08}"/>
              </a:ext>
            </a:extLst>
          </p:cNvPr>
          <p:cNvSpPr txBox="1"/>
          <p:nvPr/>
        </p:nvSpPr>
        <p:spPr>
          <a:xfrm>
            <a:off x="5360043" y="3673934"/>
            <a:ext cx="183961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17 292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ABC0E3-5904-7DC5-6AA9-430090EAA2E6}"/>
              </a:ext>
            </a:extLst>
          </p:cNvPr>
          <p:cNvSpPr/>
          <p:nvPr/>
        </p:nvSpPr>
        <p:spPr>
          <a:xfrm>
            <a:off x="4999768" y="3907930"/>
            <a:ext cx="1915886" cy="52385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DACB9-142D-5137-1E0C-57EE1D5C32EA}"/>
              </a:ext>
            </a:extLst>
          </p:cNvPr>
          <p:cNvSpPr txBox="1"/>
          <p:nvPr/>
        </p:nvSpPr>
        <p:spPr>
          <a:xfrm>
            <a:off x="1233318" y="2697896"/>
            <a:ext cx="473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+</a:t>
            </a:r>
            <a:endParaRPr lang="en-US" sz="320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4E241F-854D-1F74-CA70-01F987B6779C}"/>
              </a:ext>
            </a:extLst>
          </p:cNvPr>
          <p:cNvSpPr txBox="1"/>
          <p:nvPr/>
        </p:nvSpPr>
        <p:spPr>
          <a:xfrm>
            <a:off x="4989956" y="2649402"/>
            <a:ext cx="473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–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7CF4D2-44B0-4D9E-05E0-D82D297F725C}"/>
              </a:ext>
            </a:extLst>
          </p:cNvPr>
          <p:cNvCxnSpPr/>
          <p:nvPr/>
        </p:nvCxnSpPr>
        <p:spPr>
          <a:xfrm>
            <a:off x="8854596" y="3763262"/>
            <a:ext cx="182502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6BDE83-0DC2-BCDC-B495-A888F172662B}"/>
              </a:ext>
            </a:extLst>
          </p:cNvPr>
          <p:cNvSpPr txBox="1"/>
          <p:nvPr/>
        </p:nvSpPr>
        <p:spPr>
          <a:xfrm>
            <a:off x="9214872" y="2354977"/>
            <a:ext cx="191588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38 794</a:t>
            </a:r>
            <a:endParaRPr lang="en-US" sz="320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DB1DE-2977-A9B1-A593-63E5861C090C}"/>
              </a:ext>
            </a:extLst>
          </p:cNvPr>
          <p:cNvSpPr txBox="1"/>
          <p:nvPr/>
        </p:nvSpPr>
        <p:spPr>
          <a:xfrm>
            <a:off x="9214872" y="3023508"/>
            <a:ext cx="191588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89 152</a:t>
            </a:r>
            <a:endParaRPr lang="en-US" sz="32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7F663-59C9-92A2-CD3F-1BD979790956}"/>
              </a:ext>
            </a:extLst>
          </p:cNvPr>
          <p:cNvSpPr txBox="1"/>
          <p:nvPr/>
        </p:nvSpPr>
        <p:spPr>
          <a:xfrm>
            <a:off x="9005257" y="3673934"/>
            <a:ext cx="204923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127 946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43054C-5B6E-0706-BD59-07C25910338C}"/>
              </a:ext>
            </a:extLst>
          </p:cNvPr>
          <p:cNvSpPr/>
          <p:nvPr/>
        </p:nvSpPr>
        <p:spPr>
          <a:xfrm>
            <a:off x="8644982" y="3907907"/>
            <a:ext cx="1915886" cy="52385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4F3C64-ADF5-5CA5-7352-9C4280523052}"/>
              </a:ext>
            </a:extLst>
          </p:cNvPr>
          <p:cNvSpPr txBox="1"/>
          <p:nvPr/>
        </p:nvSpPr>
        <p:spPr>
          <a:xfrm>
            <a:off x="8844784" y="2649402"/>
            <a:ext cx="473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821864"/>
            <a:ext cx="787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2800" b="1">
                <a:latin typeface="+mj-lt"/>
                <a:ea typeface="Cambria Math" panose="02040503050406030204" pitchFamily="18" charset="0"/>
              </a:rPr>
              <a:t>1. Đặt tính rồi tính.</a:t>
            </a:r>
            <a:endParaRPr lang="vi-VN" sz="2800" b="1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54F6B-14BD-545A-F8BD-6FCD22E08D50}"/>
              </a:ext>
            </a:extLst>
          </p:cNvPr>
          <p:cNvSpPr txBox="1"/>
          <p:nvPr/>
        </p:nvSpPr>
        <p:spPr>
          <a:xfrm>
            <a:off x="1095945" y="1463220"/>
            <a:ext cx="422486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b) 815 x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B45FE-0B4D-34A5-2565-1E2616042EFF}"/>
              </a:ext>
            </a:extLst>
          </p:cNvPr>
          <p:cNvSpPr txBox="1"/>
          <p:nvPr/>
        </p:nvSpPr>
        <p:spPr>
          <a:xfrm>
            <a:off x="4860549" y="1459961"/>
            <a:ext cx="422486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509 x 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31189F-DF93-CBEE-9973-E8433787CEEA}"/>
              </a:ext>
            </a:extLst>
          </p:cNvPr>
          <p:cNvSpPr txBox="1"/>
          <p:nvPr/>
        </p:nvSpPr>
        <p:spPr>
          <a:xfrm>
            <a:off x="8659662" y="1463220"/>
            <a:ext cx="422486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8 962 : 28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521B1-7E42-B83E-DA98-A8A03761C1A5}"/>
              </a:ext>
            </a:extLst>
          </p:cNvPr>
          <p:cNvCxnSpPr/>
          <p:nvPr/>
        </p:nvCxnSpPr>
        <p:spPr>
          <a:xfrm>
            <a:off x="1378310" y="3763266"/>
            <a:ext cx="1371165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9BB53C-EDC7-1D7A-1FB8-88A75ECBE8F3}"/>
              </a:ext>
            </a:extLst>
          </p:cNvPr>
          <p:cNvSpPr txBox="1"/>
          <p:nvPr/>
        </p:nvSpPr>
        <p:spPr>
          <a:xfrm>
            <a:off x="1621387" y="2354981"/>
            <a:ext cx="137116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815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DB295-BA22-7A6A-3B1B-3F4C1047FDC1}"/>
              </a:ext>
            </a:extLst>
          </p:cNvPr>
          <p:cNvSpPr txBox="1"/>
          <p:nvPr/>
        </p:nvSpPr>
        <p:spPr>
          <a:xfrm>
            <a:off x="2084480" y="3014460"/>
            <a:ext cx="473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4939B-BC9B-4DBC-9251-D57D2748EB2B}"/>
              </a:ext>
            </a:extLst>
          </p:cNvPr>
          <p:cNvSpPr txBox="1"/>
          <p:nvPr/>
        </p:nvSpPr>
        <p:spPr>
          <a:xfrm>
            <a:off x="1299519" y="3685284"/>
            <a:ext cx="130774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4 890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B72FD2-FCCB-39C3-CD5C-824999438C16}"/>
              </a:ext>
            </a:extLst>
          </p:cNvPr>
          <p:cNvSpPr/>
          <p:nvPr/>
        </p:nvSpPr>
        <p:spPr>
          <a:xfrm>
            <a:off x="1095945" y="3913614"/>
            <a:ext cx="1915886" cy="52385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616DA-16FB-409A-81F3-3DE924A14986}"/>
              </a:ext>
            </a:extLst>
          </p:cNvPr>
          <p:cNvSpPr txBox="1"/>
          <p:nvPr/>
        </p:nvSpPr>
        <p:spPr>
          <a:xfrm>
            <a:off x="1361334" y="2697896"/>
            <a:ext cx="473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x</a:t>
            </a:r>
            <a:endParaRPr lang="en-US" sz="320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5EBD32-9D01-E9EB-1634-6F35AEA0DA23}"/>
              </a:ext>
            </a:extLst>
          </p:cNvPr>
          <p:cNvCxnSpPr/>
          <p:nvPr/>
        </p:nvCxnSpPr>
        <p:spPr>
          <a:xfrm>
            <a:off x="4970596" y="3766458"/>
            <a:ext cx="1371165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332D67D-1A68-3F6C-7B61-8DC43363B93D}"/>
              </a:ext>
            </a:extLst>
          </p:cNvPr>
          <p:cNvSpPr txBox="1"/>
          <p:nvPr/>
        </p:nvSpPr>
        <p:spPr>
          <a:xfrm>
            <a:off x="5103945" y="2358173"/>
            <a:ext cx="137116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509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BD380-0980-C184-28D0-BF418F009C0A}"/>
              </a:ext>
            </a:extLst>
          </p:cNvPr>
          <p:cNvSpPr txBox="1"/>
          <p:nvPr/>
        </p:nvSpPr>
        <p:spPr>
          <a:xfrm>
            <a:off x="5320813" y="3017652"/>
            <a:ext cx="829433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37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B9E72-AAFD-9B6D-1BEF-86102BF1F020}"/>
              </a:ext>
            </a:extLst>
          </p:cNvPr>
          <p:cNvSpPr txBox="1"/>
          <p:nvPr/>
        </p:nvSpPr>
        <p:spPr>
          <a:xfrm>
            <a:off x="4775270" y="3697747"/>
            <a:ext cx="130774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3 563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22D74-832F-0715-6741-A46349C8F689}"/>
              </a:ext>
            </a:extLst>
          </p:cNvPr>
          <p:cNvSpPr txBox="1"/>
          <p:nvPr/>
        </p:nvSpPr>
        <p:spPr>
          <a:xfrm>
            <a:off x="4825604" y="2687913"/>
            <a:ext cx="47348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/>
              <a:t>x</a:t>
            </a:r>
            <a:endParaRPr lang="en-US" sz="32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12FDB4-67AC-FF14-66DD-2C2D77E45995}"/>
              </a:ext>
            </a:extLst>
          </p:cNvPr>
          <p:cNvSpPr txBox="1"/>
          <p:nvPr/>
        </p:nvSpPr>
        <p:spPr>
          <a:xfrm>
            <a:off x="4573173" y="4238094"/>
            <a:ext cx="1915886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15 27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03861C-CBA5-5EAC-FA1E-6F2A6D3A58A4}"/>
              </a:ext>
            </a:extLst>
          </p:cNvPr>
          <p:cNvCxnSpPr>
            <a:cxnSpLocks/>
          </p:cNvCxnSpPr>
          <p:nvPr/>
        </p:nvCxnSpPr>
        <p:spPr>
          <a:xfrm>
            <a:off x="4454573" y="4977848"/>
            <a:ext cx="156046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67B76B-9248-938A-18B0-EF92DEFD494E}"/>
              </a:ext>
            </a:extLst>
          </p:cNvPr>
          <p:cNvSpPr txBox="1"/>
          <p:nvPr/>
        </p:nvSpPr>
        <p:spPr>
          <a:xfrm>
            <a:off x="4573173" y="4882140"/>
            <a:ext cx="195942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rgbClr val="FF0000"/>
                </a:solidFill>
                <a:latin typeface="+mj-lt"/>
              </a:rPr>
              <a:t>18 833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B28E3F-08D5-EC1E-11D7-459D683CED55}"/>
              </a:ext>
            </a:extLst>
          </p:cNvPr>
          <p:cNvSpPr/>
          <p:nvPr/>
        </p:nvSpPr>
        <p:spPr>
          <a:xfrm>
            <a:off x="4362870" y="3871580"/>
            <a:ext cx="1915886" cy="44833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704F2F-1150-F6DE-425B-7A22E04873B3}"/>
              </a:ext>
            </a:extLst>
          </p:cNvPr>
          <p:cNvSpPr/>
          <p:nvPr/>
        </p:nvSpPr>
        <p:spPr>
          <a:xfrm>
            <a:off x="4341141" y="4458287"/>
            <a:ext cx="1915886" cy="44833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B960B0-3997-02A7-2520-C9414D9FE7E0}"/>
              </a:ext>
            </a:extLst>
          </p:cNvPr>
          <p:cNvSpPr/>
          <p:nvPr/>
        </p:nvSpPr>
        <p:spPr>
          <a:xfrm>
            <a:off x="7957819" y="2277592"/>
            <a:ext cx="2213335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8 962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CE150A-A135-EB5C-9DD5-06A33D021CC8}"/>
              </a:ext>
            </a:extLst>
          </p:cNvPr>
          <p:cNvCxnSpPr>
            <a:cxnSpLocks/>
          </p:cNvCxnSpPr>
          <p:nvPr/>
        </p:nvCxnSpPr>
        <p:spPr>
          <a:xfrm>
            <a:off x="9970588" y="2132315"/>
            <a:ext cx="0" cy="178129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B2F329-EB2B-8827-F354-E5D3FBFFE860}"/>
              </a:ext>
            </a:extLst>
          </p:cNvPr>
          <p:cNvCxnSpPr>
            <a:cxnSpLocks/>
          </p:cNvCxnSpPr>
          <p:nvPr/>
        </p:nvCxnSpPr>
        <p:spPr>
          <a:xfrm flipH="1">
            <a:off x="9970588" y="3040909"/>
            <a:ext cx="1120918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50337B3-93A8-9212-84A3-FE09CE9B7F0F}"/>
              </a:ext>
            </a:extLst>
          </p:cNvPr>
          <p:cNvSpPr/>
          <p:nvPr/>
        </p:nvSpPr>
        <p:spPr>
          <a:xfrm>
            <a:off x="10048218" y="2951549"/>
            <a:ext cx="456238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919BD43-D584-4813-4417-465DC7236F80}"/>
              </a:ext>
            </a:extLst>
          </p:cNvPr>
          <p:cNvSpPr/>
          <p:nvPr/>
        </p:nvSpPr>
        <p:spPr>
          <a:xfrm>
            <a:off x="8411238" y="2971106"/>
            <a:ext cx="890737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0 5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02A86A-D207-A85C-5C42-FDB4E4BE6C87}"/>
              </a:ext>
            </a:extLst>
          </p:cNvPr>
          <p:cNvSpPr/>
          <p:nvPr/>
        </p:nvSpPr>
        <p:spPr>
          <a:xfrm>
            <a:off x="8817288" y="3738371"/>
            <a:ext cx="723300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97380C4-CDEB-4543-DA4B-EDD4FC9AD9B7}"/>
              </a:ext>
            </a:extLst>
          </p:cNvPr>
          <p:cNvSpPr/>
          <p:nvPr/>
        </p:nvSpPr>
        <p:spPr>
          <a:xfrm>
            <a:off x="9301978" y="3738371"/>
            <a:ext cx="456238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8BCD677-459A-650D-AB5B-48FB51B94DCB}"/>
              </a:ext>
            </a:extLst>
          </p:cNvPr>
          <p:cNvSpPr/>
          <p:nvPr/>
        </p:nvSpPr>
        <p:spPr>
          <a:xfrm>
            <a:off x="10323043" y="2951549"/>
            <a:ext cx="456238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A84619-B650-FA25-C818-52D0DC5EB548}"/>
              </a:ext>
            </a:extLst>
          </p:cNvPr>
          <p:cNvSpPr/>
          <p:nvPr/>
        </p:nvSpPr>
        <p:spPr>
          <a:xfrm>
            <a:off x="9311684" y="4319919"/>
            <a:ext cx="456238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D88DB2-FCA8-931B-C1F2-B5B46560DB02}"/>
              </a:ext>
            </a:extLst>
          </p:cNvPr>
          <p:cNvSpPr/>
          <p:nvPr/>
        </p:nvSpPr>
        <p:spPr>
          <a:xfrm>
            <a:off x="9064486" y="4319919"/>
            <a:ext cx="456238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959DB-240D-B175-4A22-6ED000BAC3F2}"/>
              </a:ext>
            </a:extLst>
          </p:cNvPr>
          <p:cNvSpPr txBox="1"/>
          <p:nvPr/>
        </p:nvSpPr>
        <p:spPr>
          <a:xfrm>
            <a:off x="10138929" y="2267227"/>
            <a:ext cx="1159702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+mj-lt"/>
              </a:rPr>
              <a:t>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2384ADC-D599-1F40-B2BC-959FA8B86790}"/>
              </a:ext>
            </a:extLst>
          </p:cNvPr>
          <p:cNvSpPr/>
          <p:nvPr/>
        </p:nvSpPr>
        <p:spPr>
          <a:xfrm>
            <a:off x="10597735" y="2951549"/>
            <a:ext cx="456238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0B08E28-7886-5E6A-C7C5-EE0C0B333B2F}"/>
              </a:ext>
            </a:extLst>
          </p:cNvPr>
          <p:cNvSpPr/>
          <p:nvPr/>
        </p:nvSpPr>
        <p:spPr>
          <a:xfrm>
            <a:off x="9039681" y="2971106"/>
            <a:ext cx="446966" cy="879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6F587-FEE8-B026-24C6-81B99C6B6BEE}"/>
              </a:ext>
            </a:extLst>
          </p:cNvPr>
          <p:cNvSpPr/>
          <p:nvPr/>
        </p:nvSpPr>
        <p:spPr>
          <a:xfrm>
            <a:off x="4454573" y="5136306"/>
            <a:ext cx="1915886" cy="448339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9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6" grpId="0" animBg="1"/>
      <p:bldP spid="30" grpId="0"/>
      <p:bldP spid="31" grpId="0"/>
      <p:bldP spid="33" grpId="0"/>
      <p:bldP spid="34" grpId="0"/>
      <p:bldP spid="35" grpId="0"/>
      <p:bldP spid="36" grpId="0"/>
      <p:bldP spid="37" grpId="0"/>
      <p:bldP spid="43" grpId="0"/>
      <p:bldP spid="4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31658" y="669464"/>
            <a:ext cx="1069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+mj-lt"/>
                <a:ea typeface="Cambria Math" panose="02040503050406030204" pitchFamily="18" charset="0"/>
              </a:rPr>
              <a:t>2. Không thực hiện phép tính, hãy tìm số thích hợp với dấu “?”.</a:t>
            </a:r>
            <a:endParaRPr lang="vi-VN" sz="3600" b="1">
              <a:latin typeface="+mj-lt"/>
              <a:ea typeface="Cambria Math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E11A43-4CB9-B77B-410E-AE0EFA5EABC0}"/>
              </a:ext>
            </a:extLst>
          </p:cNvPr>
          <p:cNvGrpSpPr/>
          <p:nvPr/>
        </p:nvGrpSpPr>
        <p:grpSpPr>
          <a:xfrm>
            <a:off x="1408992" y="2489796"/>
            <a:ext cx="9631542" cy="707886"/>
            <a:chOff x="1324325" y="2252730"/>
            <a:chExt cx="9631542" cy="7078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88F47A-1908-F55E-02F9-F0EB7D6CB1FC}"/>
                </a:ext>
              </a:extLst>
            </p:cNvPr>
            <p:cNvSpPr txBox="1"/>
            <p:nvPr/>
          </p:nvSpPr>
          <p:spPr>
            <a:xfrm>
              <a:off x="1324325" y="2252730"/>
              <a:ext cx="9631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/>
              <a:r>
                <a:rPr lang="en-US" sz="4000">
                  <a:latin typeface="+mj-lt"/>
                  <a:ea typeface="Cambria Math" panose="02040503050406030204" pitchFamily="18" charset="0"/>
                </a:rPr>
                <a:t>319 + 425 = 425 + </a:t>
              </a:r>
              <a:endParaRPr lang="vi-VN" sz="4000">
                <a:latin typeface="+mj-lt"/>
                <a:ea typeface="Cambria Math" panose="020405030504060302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C1E2FA-E364-8929-4C5F-C3FBD461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095" y="2252730"/>
              <a:ext cx="713467" cy="67034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80B8FA-2CCE-9C91-52A2-99F36712D51A}"/>
              </a:ext>
            </a:extLst>
          </p:cNvPr>
          <p:cNvGrpSpPr/>
          <p:nvPr/>
        </p:nvGrpSpPr>
        <p:grpSpPr>
          <a:xfrm>
            <a:off x="1408992" y="3780508"/>
            <a:ext cx="9631542" cy="707886"/>
            <a:chOff x="1324325" y="2252730"/>
            <a:chExt cx="9631542" cy="7078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59A7AD-510E-B8D3-31D3-29BE995D83BD}"/>
                </a:ext>
              </a:extLst>
            </p:cNvPr>
            <p:cNvSpPr txBox="1"/>
            <p:nvPr/>
          </p:nvSpPr>
          <p:spPr>
            <a:xfrm>
              <a:off x="1324325" y="2252730"/>
              <a:ext cx="9631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 algn="just"/>
              <a:r>
                <a:rPr lang="en-US" sz="4000">
                  <a:latin typeface="+mj-lt"/>
                  <a:ea typeface="Cambria Math" panose="02040503050406030204" pitchFamily="18" charset="0"/>
                </a:rPr>
                <a:t>(173 + 454) + 346 =         + (454 + 346)</a:t>
              </a:r>
              <a:endParaRPr lang="vi-VN" sz="4000">
                <a:latin typeface="+mj-lt"/>
                <a:ea typeface="Cambria Math" panose="02040503050406030204" pitchFamily="18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A7A481-74B7-1714-560D-370767E42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096" y="2289907"/>
              <a:ext cx="713467" cy="67034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D528FE-3E1B-FF61-925E-89CC8C15F5D7}"/>
              </a:ext>
            </a:extLst>
          </p:cNvPr>
          <p:cNvSpPr txBox="1"/>
          <p:nvPr/>
        </p:nvSpPr>
        <p:spPr>
          <a:xfrm>
            <a:off x="1408992" y="2454402"/>
            <a:ext cx="9631542" cy="707886"/>
          </a:xfrm>
          <a:prstGeom prst="rect">
            <a:avLst/>
          </a:prstGeom>
          <a:solidFill>
            <a:srgbClr val="FFFCEF"/>
          </a:solidFill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319 + 425 = 425 + </a:t>
            </a:r>
            <a:r>
              <a:rPr lang="en-US" sz="4000" b="1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319</a:t>
            </a:r>
            <a:r>
              <a:rPr lang="en-US" sz="4000">
                <a:latin typeface="+mj-lt"/>
                <a:ea typeface="Cambria Math" panose="02040503050406030204" pitchFamily="18" charset="0"/>
              </a:rPr>
              <a:t> 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82168-846D-AA19-2D7D-D8582E7E25B6}"/>
              </a:ext>
            </a:extLst>
          </p:cNvPr>
          <p:cNvSpPr txBox="1"/>
          <p:nvPr/>
        </p:nvSpPr>
        <p:spPr>
          <a:xfrm>
            <a:off x="1265058" y="3780508"/>
            <a:ext cx="9631542" cy="856543"/>
          </a:xfrm>
          <a:prstGeom prst="rect">
            <a:avLst/>
          </a:prstGeom>
          <a:solidFill>
            <a:srgbClr val="FFFCEF"/>
          </a:solidFill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(173 + 454) + 346 = </a:t>
            </a:r>
            <a:r>
              <a:rPr lang="en-US" sz="4000" b="1">
                <a:solidFill>
                  <a:srgbClr val="FF0000"/>
                </a:solidFill>
                <a:latin typeface="+mj-lt"/>
                <a:ea typeface="Cambria Math" panose="02040503050406030204" pitchFamily="18" charset="0"/>
              </a:rPr>
              <a:t>173</a:t>
            </a:r>
            <a:r>
              <a:rPr lang="en-US" sz="4000">
                <a:latin typeface="+mj-lt"/>
                <a:ea typeface="Cambria Math" panose="02040503050406030204" pitchFamily="18" charset="0"/>
              </a:rPr>
              <a:t> + (454 + 346)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2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64014" y="607493"/>
            <a:ext cx="10833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 b="1"/>
              <a:t>3. </a:t>
            </a:r>
            <a:r>
              <a:rPr lang="vi-VN" sz="3200" b="1"/>
              <a:t>Hai xe bồn chở tất cả 39 000 l nước. Xe thứ nhất chở nhiều hơn xe thứ hai 3 000 l nước. Hỏi mỗi xe chở bao nhiêu lít nước?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6731C9-E0C3-4FFE-372A-6CA12EF91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14" y="2338020"/>
            <a:ext cx="10658807" cy="369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20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8E7D600-3932-4B29-AB85-335EB6EBAF7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q 3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3.4_Bài 68_Ôn tập phép tính với số tự nhiê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6581F6-190F-4402-BD18-078E61973C4B}:108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B1EC0B-F78C-412B-914C-128C775DC196}:10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7D22B3-BFA4-4742-8BEC-4FE55BB2DC37}:109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D3ABF8-60AB-4EEF-AF35-CDB9749C626A}:10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8F9BA2-69DE-46BD-A1C3-12D794FAE420}:10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FBF66F-55DC-48B1-AD78-9993162482D8}:10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AF65AE-25B0-40B3-87C2-2819E3080B6A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27321E-E685-4B74-A08D-FCA4ABB351B0}:10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301861-5239-4342-83FA-6A91FEC49721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F510B4-0559-4521-BD28-FEF41BEDC1D3}:10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30F977-0E41-448C-8ECC-CEFE519E2D8D}:10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4A2D6A-77FE-4EDA-880A-7EBED8022345}:10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560DB2-827A-4E0D-80BA-376C66B28AF6}:1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2B7F2D-0DE4-4987-AAB6-AC09BCA0210D}:1090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6472</TotalTime>
  <Words>477</Words>
  <Application>Microsoft Office PowerPoint</Application>
  <PresentationFormat>Custom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DM Sans</vt:lpstr>
      <vt:lpstr>Paytone One</vt:lpstr>
      <vt:lpstr>Times New Roman</vt:lpstr>
      <vt:lpstr>Varela Round</vt:lpstr>
      <vt:lpstr>Colors and Descriptions of Objects - Spanish - Foreign Language - 4th Grade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33.4_Bài 68_Ôn tập phép tính với số tự nhiên</dc:title>
  <dc:creator>ADMIN</dc:creator>
  <cp:lastModifiedBy>STD_DELL</cp:lastModifiedBy>
  <cp:revision>562</cp:revision>
  <dcterms:modified xsi:type="dcterms:W3CDTF">2025-05-02T03:46:13Z</dcterms:modified>
</cp:coreProperties>
</file>