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8"/>
  </p:notesMasterIdLst>
  <p:sldIdLst>
    <p:sldId id="847" r:id="rId2"/>
    <p:sldId id="1058" r:id="rId3"/>
    <p:sldId id="1102" r:id="rId4"/>
    <p:sldId id="1028" r:id="rId5"/>
    <p:sldId id="1059" r:id="rId6"/>
    <p:sldId id="1095" r:id="rId7"/>
    <p:sldId id="1096" r:id="rId8"/>
    <p:sldId id="1090" r:id="rId9"/>
    <p:sldId id="1097" r:id="rId10"/>
    <p:sldId id="1098" r:id="rId11"/>
    <p:sldId id="1091" r:id="rId12"/>
    <p:sldId id="1094" r:id="rId13"/>
    <p:sldId id="1092" r:id="rId14"/>
    <p:sldId id="1100" r:id="rId15"/>
    <p:sldId id="1101" r:id="rId16"/>
    <p:sldId id="1073" r:id="rId17"/>
  </p:sldIdLst>
  <p:sldSz cx="12161838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21" autoAdjust="0"/>
  </p:normalViewPr>
  <p:slideViewPr>
    <p:cSldViewPr snapToGrid="0">
      <p:cViewPr varScale="1">
        <p:scale>
          <a:sx n="68" d="100"/>
          <a:sy n="68" d="100"/>
        </p:scale>
        <p:origin x="11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này để đối chiếu và chốt kết quả một lần nữa</a:t>
            </a:r>
          </a:p>
        </p:txBody>
      </p:sp>
    </p:spTree>
    <p:extLst>
      <p:ext uri="{BB962C8B-B14F-4D97-AF65-F5344CB8AC3E}">
        <p14:creationId xmlns:p14="http://schemas.microsoft.com/office/powerpoint/2010/main" val="352846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Có thể có những cách giải khác, GV linh động HD thêm cho HS và vui vẻ khi HS giải cách khác mà đúng</a:t>
            </a:r>
          </a:p>
        </p:txBody>
      </p:sp>
    </p:spTree>
    <p:extLst>
      <p:ext uri="{BB962C8B-B14F-4D97-AF65-F5344CB8AC3E}">
        <p14:creationId xmlns:p14="http://schemas.microsoft.com/office/powerpoint/2010/main" val="319933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7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6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4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4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làm trên bảng lớp</a:t>
            </a:r>
          </a:p>
          <a:p>
            <a:r>
              <a:rPr lang="en-US"/>
              <a:t>Slide chỉ để chiếu kết quả thế thôi</a:t>
            </a:r>
          </a:p>
          <a:p>
            <a:r>
              <a:rPr lang="en-US"/>
              <a:t>GV chấm chữa chốt bài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17215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làm trên bảng lớp</a:t>
            </a:r>
          </a:p>
          <a:p>
            <a:r>
              <a:rPr lang="en-US"/>
              <a:t>Slide chỉ để chiếu kết quả thế thôi</a:t>
            </a:r>
          </a:p>
          <a:p>
            <a:r>
              <a:rPr lang="en-US"/>
              <a:t>GV chấm chữa chốt bài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27235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424065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tổ chức HĐ cho HS vào bảng con/bảng nhóm/bảng lớp</a:t>
            </a:r>
          </a:p>
        </p:txBody>
      </p:sp>
    </p:spTree>
    <p:extLst>
      <p:ext uri="{BB962C8B-B14F-4D97-AF65-F5344CB8AC3E}">
        <p14:creationId xmlns:p14="http://schemas.microsoft.com/office/powerpoint/2010/main" val="4531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8" r:id="rId2"/>
    <p:sldLayoutId id="2147483739" r:id="rId3"/>
    <p:sldLayoutId id="2147483741" r:id="rId4"/>
    <p:sldLayoutId id="2147483744" r:id="rId5"/>
    <p:sldLayoutId id="2147483746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20046" y="613589"/>
            <a:ext cx="1083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3. Tính giá trị của biểu thức.</a:t>
            </a:r>
            <a:endParaRPr lang="vi-VN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EFCC3-04BE-739E-EB7D-473B01E39745}"/>
              </a:ext>
            </a:extLst>
          </p:cNvPr>
          <p:cNvSpPr txBox="1"/>
          <p:nvPr/>
        </p:nvSpPr>
        <p:spPr>
          <a:xfrm>
            <a:off x="1521179" y="1432616"/>
            <a:ext cx="963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a)</a:t>
            </a:r>
            <a:r>
              <a:rPr lang="pt-BR" sz="4000"/>
              <a:t> 8 359 + 305 × 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AC525-0EB7-8C83-C947-CDA9A6B4AE30}"/>
              </a:ext>
            </a:extLst>
          </p:cNvPr>
          <p:cNvSpPr txBox="1"/>
          <p:nvPr/>
        </p:nvSpPr>
        <p:spPr>
          <a:xfrm>
            <a:off x="6080921" y="1480110"/>
            <a:ext cx="437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000"/>
              <a:t>8 359 + 11 590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834A5-F874-0B25-30B0-50FD1EF87DA5}"/>
              </a:ext>
            </a:extLst>
          </p:cNvPr>
          <p:cNvSpPr txBox="1"/>
          <p:nvPr/>
        </p:nvSpPr>
        <p:spPr>
          <a:xfrm>
            <a:off x="6080919" y="2286582"/>
            <a:ext cx="498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= </a:t>
            </a:r>
            <a:r>
              <a:rPr lang="en-US" sz="400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19 949</a:t>
            </a:r>
            <a:endParaRPr lang="vi-VN" sz="4000">
              <a:solidFill>
                <a:srgbClr val="FF0000"/>
              </a:solidFill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839C9-83E6-45CB-3129-0E97D7430BC6}"/>
              </a:ext>
            </a:extLst>
          </p:cNvPr>
          <p:cNvSpPr txBox="1"/>
          <p:nvPr/>
        </p:nvSpPr>
        <p:spPr>
          <a:xfrm>
            <a:off x="1521179" y="3153103"/>
            <a:ext cx="8482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/>
              <a:t>b) 4 824 – (9 365 – 5 465) : 15</a:t>
            </a:r>
            <a:r>
              <a:rPr lang="en-US" sz="4000"/>
              <a:t> </a:t>
            </a:r>
            <a:endParaRPr lang="vi-VN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8A425-C046-AFFE-EBAE-E3A252BFAFA3}"/>
              </a:ext>
            </a:extLst>
          </p:cNvPr>
          <p:cNvSpPr txBox="1"/>
          <p:nvPr/>
        </p:nvSpPr>
        <p:spPr>
          <a:xfrm>
            <a:off x="2095770" y="4106927"/>
            <a:ext cx="8482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/>
              <a:t>= 4 824 – 3900 : 15</a:t>
            </a:r>
            <a:endParaRPr lang="vi-VN" sz="4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9277F-F522-0E0B-DB93-033A5063734E}"/>
              </a:ext>
            </a:extLst>
          </p:cNvPr>
          <p:cNvSpPr txBox="1"/>
          <p:nvPr/>
        </p:nvSpPr>
        <p:spPr>
          <a:xfrm>
            <a:off x="2095770" y="4940347"/>
            <a:ext cx="8482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/>
              <a:t>= 4 824 – 260</a:t>
            </a:r>
            <a:endParaRPr lang="vi-VN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F1354-20B4-C211-76A7-D673EBBAB856}"/>
              </a:ext>
            </a:extLst>
          </p:cNvPr>
          <p:cNvSpPr txBox="1"/>
          <p:nvPr/>
        </p:nvSpPr>
        <p:spPr>
          <a:xfrm>
            <a:off x="2095770" y="5767615"/>
            <a:ext cx="8482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4 564</a:t>
            </a:r>
            <a:endParaRPr lang="vi-VN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3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607493"/>
            <a:ext cx="1083380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000" b="1"/>
              <a:t>4. </a:t>
            </a:r>
            <a:r>
              <a:rPr lang="vi-VN" sz="4000" b="1"/>
              <a:t>Chú Hùng đi công tác bằng xe ô tô, quãng đường phải đi dài 300 km. Biết rằng cứ đi 100 km thì xe ô tô tiêu hao hết 10 </a:t>
            </a:r>
            <a:r>
              <a:rPr lang="vi-VN" sz="4000" b="1" i="1">
                <a:latin typeface="+mj-lt"/>
              </a:rPr>
              <a:t>l</a:t>
            </a:r>
            <a:r>
              <a:rPr lang="vi-VN" sz="4000" b="1"/>
              <a:t> xăng và giá 1 </a:t>
            </a:r>
            <a:r>
              <a:rPr lang="vi-VN" sz="4000" b="1" i="1">
                <a:latin typeface="+mj-lt"/>
              </a:rPr>
              <a:t>l</a:t>
            </a:r>
            <a:r>
              <a:rPr lang="vi-VN" sz="4000" b="1"/>
              <a:t> xăng là 23 400 đồng. Tính số tiền chú Hùng cần mua xăng để vừa đủ cho xe ô tô đi hết quãng đường đó.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E3169-329A-2538-234D-D4533A3FE1F2}"/>
              </a:ext>
            </a:extLst>
          </p:cNvPr>
          <p:cNvSpPr/>
          <p:nvPr/>
        </p:nvSpPr>
        <p:spPr>
          <a:xfrm>
            <a:off x="664013" y="1720865"/>
            <a:ext cx="8303005" cy="7716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08AB-5177-3834-DB5F-57E5E1051C73}"/>
              </a:ext>
            </a:extLst>
          </p:cNvPr>
          <p:cNvSpPr/>
          <p:nvPr/>
        </p:nvSpPr>
        <p:spPr>
          <a:xfrm>
            <a:off x="664012" y="2625768"/>
            <a:ext cx="3907987" cy="7716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935F7-D7B4-F406-A36D-38606D81508F}"/>
              </a:ext>
            </a:extLst>
          </p:cNvPr>
          <p:cNvSpPr/>
          <p:nvPr/>
        </p:nvSpPr>
        <p:spPr>
          <a:xfrm>
            <a:off x="4048872" y="3537493"/>
            <a:ext cx="7448951" cy="7716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14BE1-8E49-5E75-07B0-BFE0CF92AF6D}"/>
              </a:ext>
            </a:extLst>
          </p:cNvPr>
          <p:cNvSpPr/>
          <p:nvPr/>
        </p:nvSpPr>
        <p:spPr>
          <a:xfrm>
            <a:off x="664012" y="3521770"/>
            <a:ext cx="2639627" cy="7716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82259-F78C-0491-2039-B27EDEA440CF}"/>
              </a:ext>
            </a:extLst>
          </p:cNvPr>
          <p:cNvSpPr txBox="1"/>
          <p:nvPr/>
        </p:nvSpPr>
        <p:spPr>
          <a:xfrm>
            <a:off x="664014" y="607493"/>
            <a:ext cx="1083380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000" b="1"/>
              <a:t>4. </a:t>
            </a:r>
            <a:r>
              <a:rPr lang="vi-VN" sz="4000" b="1"/>
              <a:t>Chú Hùng đi công tác bằng xe ô tô, quãng đường phải đi dài 300 km. Biết rằng cứ đi 100 km thì xe ô tô tiêu hao hết 10 </a:t>
            </a:r>
            <a:r>
              <a:rPr lang="vi-VN" sz="4000" b="1" i="1">
                <a:latin typeface="+mj-lt"/>
              </a:rPr>
              <a:t>l</a:t>
            </a:r>
            <a:r>
              <a:rPr lang="vi-VN" sz="4000" b="1"/>
              <a:t> xăng và giá 1 </a:t>
            </a:r>
            <a:r>
              <a:rPr lang="vi-VN" sz="4000" b="1" i="1">
                <a:latin typeface="+mj-lt"/>
              </a:rPr>
              <a:t>l</a:t>
            </a:r>
            <a:r>
              <a:rPr lang="vi-VN" sz="4000" b="1"/>
              <a:t> xăng là 23 400 đồng. </a:t>
            </a:r>
            <a:r>
              <a:rPr lang="vi-VN" sz="4000" b="1">
                <a:solidFill>
                  <a:srgbClr val="FF0000"/>
                </a:solidFill>
              </a:rPr>
              <a:t>Tính số tiền chú Hùng cần mua xăng để vừa đủ cho xe ô tô đi hết quãng đường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7D453-1EF1-4123-B255-CC4EA5CA9F05}"/>
              </a:ext>
            </a:extLst>
          </p:cNvPr>
          <p:cNvSpPr txBox="1"/>
          <p:nvPr/>
        </p:nvSpPr>
        <p:spPr>
          <a:xfrm>
            <a:off x="1219201" y="1179902"/>
            <a:ext cx="999013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Với 1</a:t>
            </a:r>
            <a:r>
              <a:rPr lang="vi-VN" sz="3200" i="1"/>
              <a:t> </a:t>
            </a:r>
            <a:r>
              <a:rPr lang="vi-VN" sz="3200" i="1">
                <a:latin typeface="+mj-lt"/>
              </a:rPr>
              <a:t>l 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xăng thì ô tô đi được số quãng đường là:</a:t>
            </a:r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      			100 : 10 = 10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(</a:t>
            </a:r>
            <a:r>
              <a:rPr lang="en-US" sz="3200" b="0">
                <a:solidFill>
                  <a:srgbClr val="000000"/>
                </a:solidFill>
                <a:effectLst/>
                <a:latin typeface="+mj-lt"/>
              </a:rPr>
              <a:t>km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n-lt"/>
              </a:rPr>
              <a:t>Ô tô đi quãng đường dài 300 km thì hết số lít xăng là:</a:t>
            </a:r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		300 : 10 = 30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(</a:t>
            </a:r>
            <a:r>
              <a:rPr lang="vi-VN" sz="3200" b="0" i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)</a:t>
            </a:r>
            <a:endParaRPr lang="en-US" sz="3200" b="0" i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Số tiền mua xăng để vừa đủ cho ô tô đi hết quãng đường 300 km là: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		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3200">
                <a:latin typeface="+mn-lt"/>
              </a:rPr>
              <a:t>23 400 x 30 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= 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702 000 (đồng)</a:t>
            </a:r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	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Đáp số: </a:t>
            </a:r>
            <a:r>
              <a:rPr lang="en-US" sz="3200">
                <a:latin typeface="+mn-lt"/>
              </a:rPr>
              <a:t>702 000 đồng.</a:t>
            </a:r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16D7-C620-2653-9654-CD0D42A5AF11}"/>
              </a:ext>
            </a:extLst>
          </p:cNvPr>
          <p:cNvSpPr txBox="1"/>
          <p:nvPr/>
        </p:nvSpPr>
        <p:spPr>
          <a:xfrm>
            <a:off x="4700762" y="595127"/>
            <a:ext cx="963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 b="1">
                <a:latin typeface="+mj-lt"/>
                <a:ea typeface="Cambria Math" panose="02040503050406030204" pitchFamily="18" charset="0"/>
              </a:rPr>
              <a:t>Bài giải</a:t>
            </a:r>
            <a:endParaRPr lang="vi-VN" sz="3200" b="1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759893"/>
            <a:ext cx="1083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/>
              <a:t>5. Tính bằng cách thuận tiện.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EFCC3-04BE-739E-EB7D-473B01E39745}"/>
              </a:ext>
            </a:extLst>
          </p:cNvPr>
          <p:cNvSpPr txBox="1"/>
          <p:nvPr/>
        </p:nvSpPr>
        <p:spPr>
          <a:xfrm>
            <a:off x="1419664" y="1697707"/>
            <a:ext cx="9631542" cy="215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400"/>
              <a:t>a) 3 506 × 25 × 4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400"/>
              <a:t>b) 467 × 46 + 467 × 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44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759893"/>
            <a:ext cx="1083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/>
              <a:t>5. Tính bằng cách thuận tiện.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EFCC3-04BE-739E-EB7D-473B01E39745}"/>
              </a:ext>
            </a:extLst>
          </p:cNvPr>
          <p:cNvSpPr txBox="1"/>
          <p:nvPr/>
        </p:nvSpPr>
        <p:spPr>
          <a:xfrm>
            <a:off x="1265147" y="1697707"/>
            <a:ext cx="963154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400"/>
              <a:t>a) 3 506 × 25 ×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91CD8-1263-8933-DAAF-9A96C3FBAE10}"/>
              </a:ext>
            </a:extLst>
          </p:cNvPr>
          <p:cNvSpPr txBox="1"/>
          <p:nvPr/>
        </p:nvSpPr>
        <p:spPr>
          <a:xfrm>
            <a:off x="5828681" y="1910779"/>
            <a:ext cx="566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400"/>
              <a:t>3 506 × (25 × 4)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B0DD5-A88F-0EB9-F36F-D82F72CA2C66}"/>
              </a:ext>
            </a:extLst>
          </p:cNvPr>
          <p:cNvSpPr txBox="1"/>
          <p:nvPr/>
        </p:nvSpPr>
        <p:spPr>
          <a:xfrm>
            <a:off x="5828681" y="2848593"/>
            <a:ext cx="602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400"/>
              <a:t>3 506 × 100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04500-6359-30CB-B54F-6B4C55CE4C39}"/>
              </a:ext>
            </a:extLst>
          </p:cNvPr>
          <p:cNvSpPr txBox="1"/>
          <p:nvPr/>
        </p:nvSpPr>
        <p:spPr>
          <a:xfrm>
            <a:off x="5828680" y="3786407"/>
            <a:ext cx="602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400"/>
              <a:t>350 600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8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759893"/>
            <a:ext cx="1083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/>
              <a:t>5. Tính bằng cách thuận tiện.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EFCC3-04BE-739E-EB7D-473B01E39745}"/>
              </a:ext>
            </a:extLst>
          </p:cNvPr>
          <p:cNvSpPr txBox="1"/>
          <p:nvPr/>
        </p:nvSpPr>
        <p:spPr>
          <a:xfrm>
            <a:off x="1265147" y="1697707"/>
            <a:ext cx="963154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400"/>
              <a:t>b) 467 × 46 + 467 × 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91CD8-1263-8933-DAAF-9A96C3FBAE10}"/>
              </a:ext>
            </a:extLst>
          </p:cNvPr>
          <p:cNvSpPr txBox="1"/>
          <p:nvPr/>
        </p:nvSpPr>
        <p:spPr>
          <a:xfrm>
            <a:off x="7219331" y="1910779"/>
            <a:ext cx="566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400"/>
              <a:t>467 × (46 + 54)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B0DD5-A88F-0EB9-F36F-D82F72CA2C66}"/>
              </a:ext>
            </a:extLst>
          </p:cNvPr>
          <p:cNvSpPr txBox="1"/>
          <p:nvPr/>
        </p:nvSpPr>
        <p:spPr>
          <a:xfrm>
            <a:off x="7219331" y="2977400"/>
            <a:ext cx="602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400"/>
              <a:t>467 × 100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04500-6359-30CB-B54F-6B4C55CE4C39}"/>
              </a:ext>
            </a:extLst>
          </p:cNvPr>
          <p:cNvSpPr txBox="1"/>
          <p:nvPr/>
        </p:nvSpPr>
        <p:spPr>
          <a:xfrm>
            <a:off x="7219330" y="4044021"/>
            <a:ext cx="6020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</a:t>
            </a:r>
            <a:r>
              <a:rPr lang="pt-BR" sz="4400"/>
              <a:t>46 700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3804F-45CB-FF5F-A81D-E6E193A473D7}"/>
              </a:ext>
            </a:extLst>
          </p:cNvPr>
          <p:cNvSpPr txBox="1"/>
          <p:nvPr/>
        </p:nvSpPr>
        <p:spPr>
          <a:xfrm>
            <a:off x="1822149" y="2609544"/>
            <a:ext cx="8517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/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63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289048" y="2328773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TOÁN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ÔN TẬP PHÉP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TÍNH VỚI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SỐ TỰ NHIÊN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2)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958776" y="5195328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S/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106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64" y="510130"/>
            <a:ext cx="9327688" cy="2030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8319" y="4975184"/>
            <a:ext cx="56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GB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8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821864"/>
            <a:ext cx="787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1. Đặt tính rồi tính.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30ECB-EAAF-2CF3-02E6-1526804C3DE5}"/>
              </a:ext>
            </a:extLst>
          </p:cNvPr>
          <p:cNvSpPr txBox="1"/>
          <p:nvPr/>
        </p:nvSpPr>
        <p:spPr>
          <a:xfrm>
            <a:off x="1176866" y="1631723"/>
            <a:ext cx="518735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a) 643 709 + 405 642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C463D-095F-D823-4CD0-D4604B87C4DE}"/>
              </a:ext>
            </a:extLst>
          </p:cNvPr>
          <p:cNvSpPr txBox="1"/>
          <p:nvPr/>
        </p:nvSpPr>
        <p:spPr>
          <a:xfrm>
            <a:off x="1746322" y="2573346"/>
            <a:ext cx="51873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1 657 480 – 821 730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54F6B-14BD-545A-F8BD-6FCD22E08D50}"/>
              </a:ext>
            </a:extLst>
          </p:cNvPr>
          <p:cNvSpPr txBox="1"/>
          <p:nvPr/>
        </p:nvSpPr>
        <p:spPr>
          <a:xfrm>
            <a:off x="1176864" y="3932782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b) 3 214 x 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B45FE-0B4D-34A5-2565-1E2616042EFF}"/>
              </a:ext>
            </a:extLst>
          </p:cNvPr>
          <p:cNvSpPr txBox="1"/>
          <p:nvPr/>
        </p:nvSpPr>
        <p:spPr>
          <a:xfrm>
            <a:off x="1856051" y="4996979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231 438 : 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E2BFC-7AB0-ACAC-B39F-F8F3747A6D4B}"/>
              </a:ext>
            </a:extLst>
          </p:cNvPr>
          <p:cNvSpPr txBox="1"/>
          <p:nvPr/>
        </p:nvSpPr>
        <p:spPr>
          <a:xfrm>
            <a:off x="6162075" y="878445"/>
            <a:ext cx="542092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Thi tài làm bài trên bảng lớp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821864"/>
            <a:ext cx="787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1. Đặt tính rồi tính.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30ECB-EAAF-2CF3-02E6-1526804C3DE5}"/>
              </a:ext>
            </a:extLst>
          </p:cNvPr>
          <p:cNvSpPr txBox="1"/>
          <p:nvPr/>
        </p:nvSpPr>
        <p:spPr>
          <a:xfrm>
            <a:off x="748194" y="1615227"/>
            <a:ext cx="533272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a) 643 709 + 405 642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3351A-B6AD-A60B-F58C-BAB1909F4206}"/>
              </a:ext>
            </a:extLst>
          </p:cNvPr>
          <p:cNvSpPr txBox="1"/>
          <p:nvPr/>
        </p:nvSpPr>
        <p:spPr>
          <a:xfrm>
            <a:off x="6443595" y="1615227"/>
            <a:ext cx="516374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1 657 480 – 821 730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6E2467-4692-288C-69F1-FB56D32D7151}"/>
              </a:ext>
            </a:extLst>
          </p:cNvPr>
          <p:cNvCxnSpPr/>
          <p:nvPr/>
        </p:nvCxnSpPr>
        <p:spPr>
          <a:xfrm>
            <a:off x="2154322" y="4512519"/>
            <a:ext cx="2208275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64E1DA-8578-983C-165A-DCB9D16E93C6}"/>
              </a:ext>
            </a:extLst>
          </p:cNvPr>
          <p:cNvSpPr txBox="1"/>
          <p:nvPr/>
        </p:nvSpPr>
        <p:spPr>
          <a:xfrm>
            <a:off x="2383054" y="2561077"/>
            <a:ext cx="213408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643 709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A62E-5E4E-4941-B567-FF1E61EBEC37}"/>
              </a:ext>
            </a:extLst>
          </p:cNvPr>
          <p:cNvSpPr txBox="1"/>
          <p:nvPr/>
        </p:nvSpPr>
        <p:spPr>
          <a:xfrm>
            <a:off x="2383054" y="3581864"/>
            <a:ext cx="270269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405 642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2984C-4A79-1156-8A2C-AD84FA1F26F3}"/>
              </a:ext>
            </a:extLst>
          </p:cNvPr>
          <p:cNvSpPr txBox="1"/>
          <p:nvPr/>
        </p:nvSpPr>
        <p:spPr>
          <a:xfrm>
            <a:off x="1932875" y="4527713"/>
            <a:ext cx="31742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1 049 351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BEE944-FE27-3559-CC6E-12B19DA17CC6}"/>
              </a:ext>
            </a:extLst>
          </p:cNvPr>
          <p:cNvSpPr/>
          <p:nvPr/>
        </p:nvSpPr>
        <p:spPr>
          <a:xfrm>
            <a:off x="1932875" y="4820580"/>
            <a:ext cx="2550045" cy="52385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DACB9-142D-5137-1E0C-57EE1D5C32EA}"/>
              </a:ext>
            </a:extLst>
          </p:cNvPr>
          <p:cNvSpPr txBox="1"/>
          <p:nvPr/>
        </p:nvSpPr>
        <p:spPr>
          <a:xfrm>
            <a:off x="2017958" y="3011873"/>
            <a:ext cx="47348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+</a:t>
            </a:r>
            <a:endParaRPr lang="en-US" sz="400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506428-35CE-EE50-BEE1-C25241D2A528}"/>
              </a:ext>
            </a:extLst>
          </p:cNvPr>
          <p:cNvCxnSpPr/>
          <p:nvPr/>
        </p:nvCxnSpPr>
        <p:spPr>
          <a:xfrm>
            <a:off x="7408571" y="4468263"/>
            <a:ext cx="293921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7EEDA4-91ED-F873-3DFA-26D095EF9841}"/>
              </a:ext>
            </a:extLst>
          </p:cNvPr>
          <p:cNvSpPr txBox="1"/>
          <p:nvPr/>
        </p:nvSpPr>
        <p:spPr>
          <a:xfrm>
            <a:off x="7812272" y="2516821"/>
            <a:ext cx="303842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1 657 480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98FA5-6C15-692D-8E12-456A330B781D}"/>
              </a:ext>
            </a:extLst>
          </p:cNvPr>
          <p:cNvSpPr txBox="1"/>
          <p:nvPr/>
        </p:nvSpPr>
        <p:spPr>
          <a:xfrm>
            <a:off x="8269473" y="3537608"/>
            <a:ext cx="270269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821 730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F1CC6-3A29-B73E-F7EC-27AF10EE912E}"/>
              </a:ext>
            </a:extLst>
          </p:cNvPr>
          <p:cNvSpPr txBox="1"/>
          <p:nvPr/>
        </p:nvSpPr>
        <p:spPr>
          <a:xfrm>
            <a:off x="8276494" y="4483457"/>
            <a:ext cx="31742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+mj-lt"/>
              </a:rPr>
              <a:t>835 750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4814C-832D-8280-2B29-1B488189BE6C}"/>
              </a:ext>
            </a:extLst>
          </p:cNvPr>
          <p:cNvSpPr/>
          <p:nvPr/>
        </p:nvSpPr>
        <p:spPr>
          <a:xfrm>
            <a:off x="8056461" y="4716579"/>
            <a:ext cx="2550045" cy="52385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5400B5-5FAF-7D22-35D1-D075E83588AD}"/>
              </a:ext>
            </a:extLst>
          </p:cNvPr>
          <p:cNvSpPr txBox="1"/>
          <p:nvPr/>
        </p:nvSpPr>
        <p:spPr>
          <a:xfrm>
            <a:off x="7447177" y="2967617"/>
            <a:ext cx="47348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821864"/>
            <a:ext cx="787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2800" b="1">
                <a:latin typeface="+mj-lt"/>
                <a:ea typeface="Cambria Math" panose="02040503050406030204" pitchFamily="18" charset="0"/>
              </a:rPr>
              <a:t>1. Đặt tính rồi tính.</a:t>
            </a:r>
            <a:endParaRPr lang="vi-VN" sz="28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B45FE-0B4D-34A5-2565-1E2616042EFF}"/>
              </a:ext>
            </a:extLst>
          </p:cNvPr>
          <p:cNvSpPr txBox="1"/>
          <p:nvPr/>
        </p:nvSpPr>
        <p:spPr>
          <a:xfrm>
            <a:off x="1095944" y="1463220"/>
            <a:ext cx="5090785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b) 3 214 x 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1189F-DF93-CBEE-9973-E8433787CEEA}"/>
              </a:ext>
            </a:extLst>
          </p:cNvPr>
          <p:cNvSpPr txBox="1"/>
          <p:nvPr/>
        </p:nvSpPr>
        <p:spPr>
          <a:xfrm>
            <a:off x="6837809" y="2217388"/>
            <a:ext cx="422486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231 438 : 34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5EBD32-9D01-E9EB-1634-6F35AEA0DA23}"/>
              </a:ext>
            </a:extLst>
          </p:cNvPr>
          <p:cNvCxnSpPr>
            <a:cxnSpLocks/>
          </p:cNvCxnSpPr>
          <p:nvPr/>
        </p:nvCxnSpPr>
        <p:spPr>
          <a:xfrm>
            <a:off x="1969947" y="3628520"/>
            <a:ext cx="1817415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32D67D-1A68-3F6C-7B61-8DC43363B93D}"/>
              </a:ext>
            </a:extLst>
          </p:cNvPr>
          <p:cNvSpPr txBox="1"/>
          <p:nvPr/>
        </p:nvSpPr>
        <p:spPr>
          <a:xfrm>
            <a:off x="2300206" y="2217388"/>
            <a:ext cx="165219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3 214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BD380-0980-C184-28D0-BF418F009C0A}"/>
              </a:ext>
            </a:extLst>
          </p:cNvPr>
          <p:cNvSpPr txBox="1"/>
          <p:nvPr/>
        </p:nvSpPr>
        <p:spPr>
          <a:xfrm>
            <a:off x="2918634" y="2890022"/>
            <a:ext cx="71174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56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B9E72-AAFD-9B6D-1BEF-86102BF1F020}"/>
              </a:ext>
            </a:extLst>
          </p:cNvPr>
          <p:cNvSpPr txBox="1"/>
          <p:nvPr/>
        </p:nvSpPr>
        <p:spPr>
          <a:xfrm>
            <a:off x="2030140" y="3561045"/>
            <a:ext cx="2199743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18 744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22D74-832F-0715-6741-A46349C8F689}"/>
              </a:ext>
            </a:extLst>
          </p:cNvPr>
          <p:cNvSpPr txBox="1"/>
          <p:nvPr/>
        </p:nvSpPr>
        <p:spPr>
          <a:xfrm>
            <a:off x="2021864" y="2549975"/>
            <a:ext cx="570523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x</a:t>
            </a:r>
            <a:endParaRPr lang="en-US" sz="36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2FDB4-67AC-FF14-66DD-2C2D77E45995}"/>
              </a:ext>
            </a:extLst>
          </p:cNvPr>
          <p:cNvSpPr txBox="1"/>
          <p:nvPr/>
        </p:nvSpPr>
        <p:spPr>
          <a:xfrm>
            <a:off x="1772944" y="4177986"/>
            <a:ext cx="2308561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156 20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03861C-CBA5-5EAC-FA1E-6F2A6D3A58A4}"/>
              </a:ext>
            </a:extLst>
          </p:cNvPr>
          <p:cNvCxnSpPr>
            <a:cxnSpLocks/>
          </p:cNvCxnSpPr>
          <p:nvPr/>
        </p:nvCxnSpPr>
        <p:spPr>
          <a:xfrm>
            <a:off x="1826907" y="4972004"/>
            <a:ext cx="188029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67B76B-9248-938A-18B0-EF92DEFD494E}"/>
              </a:ext>
            </a:extLst>
          </p:cNvPr>
          <p:cNvSpPr txBox="1"/>
          <p:nvPr/>
        </p:nvSpPr>
        <p:spPr>
          <a:xfrm>
            <a:off x="1794667" y="4897706"/>
            <a:ext cx="236102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+mj-lt"/>
              </a:rPr>
              <a:t>174 944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B28E3F-08D5-EC1E-11D7-459D683CED55}"/>
              </a:ext>
            </a:extLst>
          </p:cNvPr>
          <p:cNvSpPr/>
          <p:nvPr/>
        </p:nvSpPr>
        <p:spPr>
          <a:xfrm>
            <a:off x="1677686" y="3780252"/>
            <a:ext cx="1915886" cy="52072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704F2F-1150-F6DE-425B-7A22E04873B3}"/>
              </a:ext>
            </a:extLst>
          </p:cNvPr>
          <p:cNvSpPr/>
          <p:nvPr/>
        </p:nvSpPr>
        <p:spPr>
          <a:xfrm>
            <a:off x="1634444" y="4362191"/>
            <a:ext cx="1915886" cy="52072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B960B0-3997-02A7-2520-C9414D9FE7E0}"/>
              </a:ext>
            </a:extLst>
          </p:cNvPr>
          <p:cNvSpPr/>
          <p:nvPr/>
        </p:nvSpPr>
        <p:spPr>
          <a:xfrm>
            <a:off x="6261110" y="3069077"/>
            <a:ext cx="2434669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+mj-lt"/>
              </a:rPr>
              <a:t>231 438</a:t>
            </a:r>
            <a:endParaRPr lang="en-US" sz="3600">
              <a:solidFill>
                <a:srgbClr val="00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E150A-A135-EB5C-9DD5-06A33D021CC8}"/>
              </a:ext>
            </a:extLst>
          </p:cNvPr>
          <p:cNvCxnSpPr>
            <a:cxnSpLocks/>
          </p:cNvCxnSpPr>
          <p:nvPr/>
        </p:nvCxnSpPr>
        <p:spPr>
          <a:xfrm>
            <a:off x="8441696" y="2923800"/>
            <a:ext cx="0" cy="178129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B2F329-EB2B-8827-F354-E5D3FBFFE860}"/>
              </a:ext>
            </a:extLst>
          </p:cNvPr>
          <p:cNvCxnSpPr>
            <a:cxnSpLocks/>
          </p:cNvCxnSpPr>
          <p:nvPr/>
        </p:nvCxnSpPr>
        <p:spPr>
          <a:xfrm flipH="1">
            <a:off x="8451000" y="3832394"/>
            <a:ext cx="135631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50337B3-93A8-9212-84A3-FE09CE9B7F0F}"/>
              </a:ext>
            </a:extLst>
          </p:cNvPr>
          <p:cNvSpPr/>
          <p:nvPr/>
        </p:nvSpPr>
        <p:spPr>
          <a:xfrm>
            <a:off x="8496514" y="3743034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919BD43-D584-4813-4417-465DC7236F80}"/>
              </a:ext>
            </a:extLst>
          </p:cNvPr>
          <p:cNvSpPr/>
          <p:nvPr/>
        </p:nvSpPr>
        <p:spPr>
          <a:xfrm>
            <a:off x="6661382" y="3762591"/>
            <a:ext cx="1048590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27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02A86A-D207-A85C-5C42-FDB4E4BE6C87}"/>
              </a:ext>
            </a:extLst>
          </p:cNvPr>
          <p:cNvSpPr/>
          <p:nvPr/>
        </p:nvSpPr>
        <p:spPr>
          <a:xfrm>
            <a:off x="7179661" y="4524385"/>
            <a:ext cx="795630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97380C4-CDEB-4543-DA4B-EDD4FC9AD9B7}"/>
              </a:ext>
            </a:extLst>
          </p:cNvPr>
          <p:cNvSpPr/>
          <p:nvPr/>
        </p:nvSpPr>
        <p:spPr>
          <a:xfrm>
            <a:off x="7693641" y="4524385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8BCD677-459A-650D-AB5B-48FB51B94DCB}"/>
              </a:ext>
            </a:extLst>
          </p:cNvPr>
          <p:cNvSpPr/>
          <p:nvPr/>
        </p:nvSpPr>
        <p:spPr>
          <a:xfrm>
            <a:off x="8885639" y="3743034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A84619-B650-FA25-C818-52D0DC5EB548}"/>
              </a:ext>
            </a:extLst>
          </p:cNvPr>
          <p:cNvSpPr/>
          <p:nvPr/>
        </p:nvSpPr>
        <p:spPr>
          <a:xfrm>
            <a:off x="7963179" y="5111404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D88DB2-FCA8-931B-C1F2-B5B46560DB02}"/>
              </a:ext>
            </a:extLst>
          </p:cNvPr>
          <p:cNvSpPr/>
          <p:nvPr/>
        </p:nvSpPr>
        <p:spPr>
          <a:xfrm>
            <a:off x="7715981" y="5111404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959DB-240D-B175-4A22-6ED000BAC3F2}"/>
              </a:ext>
            </a:extLst>
          </p:cNvPr>
          <p:cNvSpPr txBox="1"/>
          <p:nvPr/>
        </p:nvSpPr>
        <p:spPr>
          <a:xfrm>
            <a:off x="8552052" y="3058712"/>
            <a:ext cx="1275672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+mj-lt"/>
              </a:rPr>
              <a:t>34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384ADC-D599-1F40-B2BC-959FA8B86790}"/>
              </a:ext>
            </a:extLst>
          </p:cNvPr>
          <p:cNvSpPr/>
          <p:nvPr/>
        </p:nvSpPr>
        <p:spPr>
          <a:xfrm>
            <a:off x="9160331" y="3743034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0B08E28-7886-5E6A-C7C5-EE0C0B333B2F}"/>
              </a:ext>
            </a:extLst>
          </p:cNvPr>
          <p:cNvSpPr/>
          <p:nvPr/>
        </p:nvSpPr>
        <p:spPr>
          <a:xfrm>
            <a:off x="7443231" y="3762591"/>
            <a:ext cx="491663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D0250-F247-D121-9D60-EEA34733114E}"/>
              </a:ext>
            </a:extLst>
          </p:cNvPr>
          <p:cNvSpPr/>
          <p:nvPr/>
        </p:nvSpPr>
        <p:spPr>
          <a:xfrm>
            <a:off x="1791317" y="5199150"/>
            <a:ext cx="1915886" cy="630082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F33484-5E30-8CF8-3EDD-1755BA73EDC2}"/>
              </a:ext>
            </a:extLst>
          </p:cNvPr>
          <p:cNvSpPr/>
          <p:nvPr/>
        </p:nvSpPr>
        <p:spPr>
          <a:xfrm>
            <a:off x="9440162" y="3743034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3CB7C3-5B7D-332F-D070-6727F9D6FCD7}"/>
              </a:ext>
            </a:extLst>
          </p:cNvPr>
          <p:cNvSpPr/>
          <p:nvPr/>
        </p:nvSpPr>
        <p:spPr>
          <a:xfrm>
            <a:off x="7947012" y="4524385"/>
            <a:ext cx="501862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9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30" grpId="0"/>
      <p:bldP spid="31" grpId="0"/>
      <p:bldP spid="33" grpId="0"/>
      <p:bldP spid="34" grpId="0"/>
      <p:bldP spid="35" grpId="0"/>
      <p:bldP spid="36" grpId="0"/>
      <p:bldP spid="37" grpId="0"/>
      <p:bldP spid="43" grpId="0"/>
      <p:bldP spid="44" grpId="0"/>
      <p:bldP spid="5" grpId="0" animBg="1"/>
      <p:bldP spid="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31658" y="669464"/>
            <a:ext cx="1069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+mj-lt"/>
                <a:ea typeface="Cambria Math" panose="02040503050406030204" pitchFamily="18" charset="0"/>
              </a:rPr>
              <a:t>2. Không thực hiện phép tính, hãy tìm số thích hợp với dấu “?”.</a:t>
            </a:r>
            <a:endParaRPr lang="vi-VN" sz="3600" b="1">
              <a:latin typeface="+mj-lt"/>
              <a:ea typeface="Cambria Math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AEC598-1BE7-CCEB-E48D-22EF634F1626}"/>
              </a:ext>
            </a:extLst>
          </p:cNvPr>
          <p:cNvGrpSpPr/>
          <p:nvPr/>
        </p:nvGrpSpPr>
        <p:grpSpPr>
          <a:xfrm>
            <a:off x="2104267" y="1454303"/>
            <a:ext cx="8003079" cy="4734233"/>
            <a:chOff x="2104267" y="1985249"/>
            <a:chExt cx="8003079" cy="43423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706270-D9EF-8AA7-1B5B-4F946B960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8670" y="1985249"/>
              <a:ext cx="3304318" cy="3682303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04A5C52-6195-8981-3640-ACF64944D87C}"/>
                </a:ext>
              </a:extLst>
            </p:cNvPr>
            <p:cNvGrpSpPr/>
            <p:nvPr/>
          </p:nvGrpSpPr>
          <p:grpSpPr>
            <a:xfrm>
              <a:off x="2104267" y="3877532"/>
              <a:ext cx="8003079" cy="2450116"/>
              <a:chOff x="2104267" y="3877532"/>
              <a:chExt cx="8003079" cy="245011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57508B1-4939-01AC-F7B2-3A24CB2CE10F}"/>
                  </a:ext>
                </a:extLst>
              </p:cNvPr>
              <p:cNvGrpSpPr/>
              <p:nvPr/>
            </p:nvGrpSpPr>
            <p:grpSpPr>
              <a:xfrm>
                <a:off x="2395887" y="3877532"/>
                <a:ext cx="7711459" cy="2450116"/>
                <a:chOff x="2395887" y="3877532"/>
                <a:chExt cx="7711459" cy="2450116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1A15B6B0-2989-397C-D27B-89466449DC0B}"/>
                    </a:ext>
                  </a:extLst>
                </p:cNvPr>
                <p:cNvSpPr/>
                <p:nvPr/>
              </p:nvSpPr>
              <p:spPr>
                <a:xfrm>
                  <a:off x="2395887" y="3877532"/>
                  <a:ext cx="7370064" cy="2450116"/>
                </a:xfrm>
                <a:prstGeom prst="roundRect">
                  <a:avLst/>
                </a:prstGeom>
                <a:solidFill>
                  <a:schemeClr val="accent6"/>
                </a:solidFill>
                <a:ln w="76200"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49 x 37 = 37 x </a:t>
                  </a:r>
                  <a:r>
                    <a:rPr lang="en-US" sz="2800" b="1">
                      <a:solidFill>
                        <a:srgbClr val="FF0000"/>
                      </a:solidFill>
                    </a:rPr>
                    <a:t>49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(214 x 25) x 4 = </a:t>
                  </a:r>
                  <a:r>
                    <a:rPr lang="en-US" sz="2800" b="1">
                      <a:solidFill>
                        <a:srgbClr val="FF0000"/>
                      </a:solidFill>
                    </a:rPr>
                    <a:t>214</a:t>
                  </a:r>
                  <a:r>
                    <a:rPr lang="en-US" sz="2800">
                      <a:solidFill>
                        <a:srgbClr val="000000"/>
                      </a:solidFill>
                    </a:rPr>
                    <a:t> x (25 x 4)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103 x 18 + 103 x 12 = 103 x (18 + </a:t>
                  </a:r>
                  <a:r>
                    <a:rPr lang="en-US" sz="2800" b="1">
                      <a:solidFill>
                        <a:srgbClr val="FF0000"/>
                      </a:solidFill>
                    </a:rPr>
                    <a:t>12</a:t>
                  </a:r>
                  <a:r>
                    <a:rPr lang="en-US" sz="2800">
                      <a:solidFill>
                        <a:srgbClr val="000000"/>
                      </a:solidFill>
                    </a:rPr>
                    <a:t>)</a:t>
                  </a:r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C0DD2FE-10E4-B43E-FA02-70B5598F6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74492" y="4608771"/>
                  <a:ext cx="432854" cy="987638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6D7A5AA-7C5B-30BE-CCDB-99AB59EC2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4267" y="4649432"/>
                <a:ext cx="634039" cy="1018120"/>
              </a:xfrm>
              <a:prstGeom prst="rect">
                <a:avLst/>
              </a:prstGeom>
            </p:spPr>
          </p:pic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670FAA5-24E3-B53D-3978-D1054F4F6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7463" y="3950478"/>
            <a:ext cx="604585" cy="5680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4E85BE-4132-14DB-EA68-2FC1B35551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155" y="4600349"/>
            <a:ext cx="604585" cy="5680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CEBD12-2B70-58DE-E2AE-29572346E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447" y="5350535"/>
            <a:ext cx="472195" cy="443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2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759893"/>
            <a:ext cx="1083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/>
              <a:t>3. Tính giá trị của biểu thức.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EFCC3-04BE-739E-EB7D-473B01E39745}"/>
              </a:ext>
            </a:extLst>
          </p:cNvPr>
          <p:cNvSpPr txBox="1"/>
          <p:nvPr/>
        </p:nvSpPr>
        <p:spPr>
          <a:xfrm>
            <a:off x="1265148" y="1871528"/>
            <a:ext cx="963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a)</a:t>
            </a:r>
            <a:r>
              <a:rPr lang="pt-BR" sz="4400"/>
              <a:t> 8 359 + 305 × 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8F9E4-7141-44D6-25EF-4FBDE0D65758}"/>
              </a:ext>
            </a:extLst>
          </p:cNvPr>
          <p:cNvSpPr txBox="1"/>
          <p:nvPr/>
        </p:nvSpPr>
        <p:spPr>
          <a:xfrm>
            <a:off x="1265147" y="2972913"/>
            <a:ext cx="8482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/>
              <a:t>b) 4 824 – (9 365 – 5 465) : 15</a:t>
            </a:r>
            <a:r>
              <a:rPr lang="en-US" sz="4400"/>
              <a:t> </a:t>
            </a:r>
            <a:endParaRPr lang="vi-VN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569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98E270-574E-4F08-896E-F1737FC44CD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q 3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3.5_Luyện tập_Trang 106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230C09-FB1F-40FB-AD37-374BBFAA4355}:10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09CA76-BDF7-4D5A-A07D-2B3BB41CC2EA}:10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B5121B-A65B-483D-BB89-BBF8C4F3142D}:10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83BE4C-6FBD-478C-A7F0-90912FE25C68}:10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7862F2-85BA-46C3-982B-876EBF3B7A04}:10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0878D9-868A-4F8F-B165-7D0A43C91CA9}:11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FAEDCF-6362-46CA-B0A0-67C5DD8D65BD}:11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7C1D9-8857-4EEF-8354-2142B1ABC947}:10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2F6CB-6B4B-4E0E-9CEA-B5D8D01616CA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0D9CA6-1428-46C3-9207-8BBA97FAB1E0}:10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C8904D-4F62-48CA-BBD8-99EA8391C34D}:1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FD893D-2E74-45D2-A23C-3242AE2F7D08}:10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43E35F-4C1D-44AA-9106-34F1B17DD1FF}:10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8AF4F5-CE20-45B5-9C33-62CC7F0BF05E}:10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D1AB13-3BA0-40A1-AEB5-697DA489F3AB}:1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516130-CB49-44B8-BAB2-8DC2F541B7EA}:1090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6628</TotalTime>
  <Words>563</Words>
  <Application>Microsoft Office PowerPoint</Application>
  <PresentationFormat>Custom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DM Sans</vt:lpstr>
      <vt:lpstr>Paytone One</vt:lpstr>
      <vt:lpstr>Times New Roman</vt:lpstr>
      <vt:lpstr>Varela Round</vt:lpstr>
      <vt:lpstr>Colors and Descriptions of Objects - Spanish - Foreign Language - 4th Grade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33.5_Luyện tập_Trang 106</dc:title>
  <dc:creator>ADMIN</dc:creator>
  <cp:lastModifiedBy>STD_DELL</cp:lastModifiedBy>
  <cp:revision>586</cp:revision>
  <dcterms:modified xsi:type="dcterms:W3CDTF">2025-05-02T03:51:22Z</dcterms:modified>
</cp:coreProperties>
</file>