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43C58-A55D-4150-8932-E6633A511278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884AF-FBB8-4523-B296-324E22C1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7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60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54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58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884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2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16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9774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8751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4AB6F-9F8A-486D-83AA-61AE717E881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201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3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51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6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84AF-FBB8-4523-B296-324E22C1D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6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72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75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9003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70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1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82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156281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9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" y="9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600" y="88146"/>
            <a:ext cx="11197947" cy="72943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xmlns="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64" y="1070571"/>
            <a:ext cx="1769715" cy="49859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482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40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52490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35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35748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58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58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705613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6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9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7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BB8-A966-483C-ABC6-FA8F6B919DF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22CC8-28CB-4BFD-B5AE-12BBBF83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4.pn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FE649E7A-A5BD-4412-8C18-433B437DDD16}"/>
              </a:ext>
            </a:extLst>
          </p:cNvPr>
          <p:cNvGrpSpPr/>
          <p:nvPr/>
        </p:nvGrpSpPr>
        <p:grpSpPr>
          <a:xfrm>
            <a:off x="1254825" y="1198485"/>
            <a:ext cx="9655832" cy="4854057"/>
            <a:chOff x="564316" y="378816"/>
            <a:chExt cx="5393413" cy="3914606"/>
          </a:xfrm>
        </p:grpSpPr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98657421-1F5C-44C8-826A-6E5F86E10A79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F58A1221-C38C-4796-86CB-414163DEF1A5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="" xmlns:a16="http://schemas.microsoft.com/office/drawing/2014/main" id="{684F3323-FB92-46F0-9957-4CC07A8A3E9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DD3C4D5C-8AAA-489A-B3AC-44BE716978AD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11">
                <a:extLst>
                  <a:ext uri="{FF2B5EF4-FFF2-40B4-BE49-F238E27FC236}">
                    <a16:creationId xmlns="" xmlns:a16="http://schemas.microsoft.com/office/drawing/2014/main" id="{722212AA-F86D-4FEA-A554-6896BB629869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995AEA96-F41B-4DC6-9E67-6D65E3246410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prstClr val="white"/>
                    </a:solidFill>
                  </a:rPr>
                  <a:t>·</a:t>
                </a: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="" xmlns:a16="http://schemas.microsoft.com/office/drawing/2014/main" id="{BEC21BA5-5C50-45D7-9578-F48CD8DB701B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="" xmlns:a16="http://schemas.microsoft.com/office/drawing/2014/main" id="{7A567A10-3D96-4AC6-A356-255C9403AD6F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="" xmlns:a16="http://schemas.microsoft.com/office/drawing/2014/main" id="{BB5C8988-84DA-4932-AD3F-6BD09D93D40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="" xmlns:a16="http://schemas.microsoft.com/office/drawing/2014/main" id="{2D79BDA9-90BF-4DC9-A855-2296791876F1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prstClr val="white"/>
                    </a:solidFill>
                  </a:rPr>
                  <a:t>·</a:t>
                </a: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="" xmlns:a16="http://schemas.microsoft.com/office/drawing/2014/main" id="{4D42AAA1-FA0E-40E1-84EC-3EC99BA2E2CB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="" xmlns:a16="http://schemas.microsoft.com/office/drawing/2014/main" id="{A0A312A6-5AFF-4EAE-A567-8143017A38BC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D72F5CF6-CD98-4EC9-BB77-A55936235751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E35665DE-0BB6-43EE-BF9C-69D13552E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5125" y="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8296B1CA-F6D8-4F81-B2FB-C6F6809BCC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1CB082E4-A508-4E25-95C5-F146A0E49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476C58C0-6461-460D-B545-545E23E4D3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82878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C28A636-F456-4D8A-9909-A42C4C74C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9536"/>
            <a:ext cx="12192000" cy="21884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537A54-5AD7-4ED9-BEE3-64B27BBE2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62" y="3618359"/>
            <a:ext cx="3414531" cy="33853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6793" y="1752885"/>
            <a:ext cx="2032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2</a:t>
            </a:r>
            <a:endParaRPr lang="en-US" sz="2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5675" y="2418711"/>
            <a:ext cx="481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Việt Nam mến yêu</a:t>
            </a:r>
            <a:endParaRPr lang="en-US" sz="2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3524" y="3413010"/>
            <a:ext cx="6700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27: Đọc: </a:t>
            </a:r>
            <a:r>
              <a:rPr lang="en-US" sz="32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Chuyện </a:t>
            </a:r>
            <a:r>
              <a:rPr lang="en-US" sz="32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quả </a:t>
            </a:r>
            <a:r>
              <a:rPr lang="en-US" sz="32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bầu ( tiết 1)</a:t>
            </a:r>
            <a:endParaRPr lang="en-US" sz="32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2594" y="4789049"/>
            <a:ext cx="2475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b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 defTabSz="457200">
              <a:defRPr/>
            </a:pPr>
            <a:r>
              <a:rPr lang="en-US" b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15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532575" y="556462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75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46" y="1369253"/>
            <a:ext cx="8618700" cy="3948828"/>
          </a:xfrm>
          <a:prstGeom prst="rect">
            <a:avLst/>
          </a:prstGeom>
        </p:spPr>
      </p:pic>
      <p:sp>
        <p:nvSpPr>
          <p:cNvPr id="22" name="Google Shape;386;p32">
            <a:extLst>
              <a:ext uri="{FF2B5EF4-FFF2-40B4-BE49-F238E27FC236}">
                <a16:creationId xmlns:a16="http://schemas.microsoft.com/office/drawing/2014/main" xmlns="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532575" y="5410470"/>
            <a:ext cx="1967219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86;p32">
            <a:extLst>
              <a:ext uri="{FF2B5EF4-FFF2-40B4-BE49-F238E27FC236}">
                <a16:creationId xmlns:a16="http://schemas.microsoft.com/office/drawing/2014/main" xmlns="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2102878" y="5422520"/>
            <a:ext cx="9590358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883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xmlns="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4192010" y="491175"/>
            <a:ext cx="3983812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171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72" y="36786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3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xmlns="" id="{AC4575C4-81FF-4CA3-9750-DB0DFB099885}"/>
              </a:ext>
            </a:extLst>
          </p:cNvPr>
          <p:cNvGrpSpPr/>
          <p:nvPr/>
        </p:nvGrpSpPr>
        <p:grpSpPr>
          <a:xfrm>
            <a:off x="1979137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xmlns="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xmlns="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xmlns="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xmlns="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3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146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86;p32">
            <a:extLst>
              <a:ext uri="{FF2B5EF4-FFF2-40B4-BE49-F238E27FC236}">
                <a16:creationId xmlns:a16="http://schemas.microsoft.com/office/drawing/2014/main" xmlns="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4192010" y="491175"/>
            <a:ext cx="3983812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52BCD8-2B36-4E70-A438-29426031430A}"/>
              </a:ext>
            </a:extLst>
          </p:cNvPr>
          <p:cNvSpPr txBox="1"/>
          <p:nvPr/>
        </p:nvSpPr>
        <p:spPr>
          <a:xfrm>
            <a:off x="335179" y="1435962"/>
            <a:ext cx="11206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676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365;p31"/>
          <p:cNvGrpSpPr/>
          <p:nvPr/>
        </p:nvGrpSpPr>
        <p:grpSpPr>
          <a:xfrm>
            <a:off x="10988712" y="5696426"/>
            <a:ext cx="440480" cy="643115"/>
            <a:chOff x="4508863" y="1535425"/>
            <a:chExt cx="318850" cy="465575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116760" y="475060"/>
            <a:ext cx="5982534" cy="379730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0" y="523242"/>
            <a:ext cx="5696784" cy="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575" y="1065981"/>
            <a:ext cx="11068884" cy="42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5766" y="5500629"/>
            <a:ext cx="1374273" cy="553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spc="2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6926" y="5500629"/>
            <a:ext cx="714009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92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73024" y="2309185"/>
            <a:ext cx="1759044" cy="684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spc="2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b="1" spc="2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2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2222" y="2292038"/>
            <a:ext cx="943570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137" y="2994309"/>
            <a:ext cx="263405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960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B71CB79-B0C1-4671-9793-DE9B3DE939B7}"/>
              </a:ext>
            </a:extLst>
          </p:cNvPr>
          <p:cNvSpPr/>
          <p:nvPr/>
        </p:nvSpPr>
        <p:spPr>
          <a:xfrm>
            <a:off x="458528" y="559557"/>
            <a:ext cx="4530501" cy="64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Calibri Light"/>
                <a:ea typeface="inpin heiti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b="1" dirty="0">
                <a:solidFill>
                  <a:srgbClr val="0070C0"/>
                </a:solidFill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 Light"/>
                <a:ea typeface="inpin heiti" charset="-122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70C0"/>
                </a:solidFill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 Light"/>
                <a:ea typeface="inpin heiti" charset="-122"/>
                <a:cs typeface="Times New Roman" panose="02020603050405020304" pitchFamily="18" charset="0"/>
              </a:rPr>
              <a:t>nhóm</a:t>
            </a:r>
            <a:endParaRPr lang="zh-CN" altLang="en-US" sz="3600" b="1" dirty="0">
              <a:solidFill>
                <a:srgbClr val="0070C0"/>
              </a:solidFill>
              <a:latin typeface="Calibri Light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17D0FBC-672E-4A0D-A1F0-11B2EE3C14DB}"/>
              </a:ext>
            </a:extLst>
          </p:cNvPr>
          <p:cNvSpPr/>
          <p:nvPr/>
        </p:nvSpPr>
        <p:spPr>
          <a:xfrm>
            <a:off x="547193" y="1205728"/>
            <a:ext cx="5600541" cy="206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altLang="zh-CN" sz="3200" b="1" dirty="0" err="1">
                <a:solidFill>
                  <a:srgbClr val="C00000"/>
                </a:solidFill>
                <a:ea typeface="等线" panose="02010600030101010101" pitchFamily="2" charset="-122"/>
              </a:rPr>
              <a:t>Yêu</a:t>
            </a:r>
            <a:r>
              <a:rPr lang="zh-CN" altLang="en-US" sz="3200" b="1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ea typeface="等线" panose="02010600030101010101" pitchFamily="2" charset="-122"/>
              </a:rPr>
              <a:t>cầu</a:t>
            </a:r>
            <a:endParaRPr lang="zh-CN" altLang="en-US" sz="3200" b="1" dirty="0">
              <a:solidFill>
                <a:srgbClr val="C00000"/>
              </a:solidFill>
              <a:ea typeface="等线" panose="02010600030101010101" pitchFamily="2" charset="-122"/>
            </a:endParaRPr>
          </a:p>
          <a:p>
            <a:pPr defTabSz="457200">
              <a:buSzPts val="2800"/>
            </a:pPr>
            <a:r>
              <a:rPr lang="en-US" altLang="zh-CN" sz="3200" dirty="0">
                <a:solidFill>
                  <a:srgbClr val="C00000"/>
                </a:solidFill>
                <a:ea typeface="等线" panose="02010600030101010101" pitchFamily="2" charset="-122"/>
              </a:rPr>
              <a:t>-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Phân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công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đọc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theo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đoạn</a:t>
            </a:r>
            <a:endParaRPr lang="zh-CN" altLang="en-US" sz="3200" dirty="0">
              <a:solidFill>
                <a:srgbClr val="C00000"/>
              </a:solidFill>
              <a:ea typeface="等线" panose="02010600030101010101" pitchFamily="2" charset="-122"/>
            </a:endParaRPr>
          </a:p>
          <a:p>
            <a:pPr defTabSz="457200">
              <a:buSzPts val="2800"/>
            </a:pPr>
            <a:r>
              <a:rPr lang="en-US" altLang="zh-CN" sz="3200" dirty="0">
                <a:solidFill>
                  <a:srgbClr val="C00000"/>
                </a:solidFill>
                <a:ea typeface="等线" panose="02010600030101010101" pitchFamily="2" charset="-122"/>
              </a:rPr>
              <a:t>-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Tất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cả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thành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viên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đều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đọc</a:t>
            </a:r>
            <a:endParaRPr lang="zh-CN" altLang="en-US" sz="3200" dirty="0">
              <a:solidFill>
                <a:srgbClr val="C00000"/>
              </a:solidFill>
              <a:ea typeface="等线" panose="02010600030101010101" pitchFamily="2" charset="-122"/>
            </a:endParaRPr>
          </a:p>
          <a:p>
            <a:pPr defTabSz="457200">
              <a:buSzPts val="2800"/>
            </a:pPr>
            <a:r>
              <a:rPr lang="en-US" altLang="zh-CN" sz="3200" dirty="0">
                <a:solidFill>
                  <a:srgbClr val="C00000"/>
                </a:solidFill>
                <a:ea typeface="等线" panose="02010600030101010101" pitchFamily="2" charset="-122"/>
              </a:rPr>
              <a:t>-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Giải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nghĩa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từ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cùng</a:t>
            </a:r>
            <a:r>
              <a:rPr lang="zh-CN" altLang="en-US" sz="3200" dirty="0">
                <a:solidFill>
                  <a:srgbClr val="C00000"/>
                </a:solidFill>
                <a:ea typeface="等线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等线" panose="02010600030101010101" pitchFamily="2" charset="-122"/>
              </a:rPr>
              <a:t>nhau</a:t>
            </a:r>
            <a:endParaRPr lang="zh-CN" altLang="en-US" sz="3200" dirty="0">
              <a:solidFill>
                <a:srgbClr val="C00000"/>
              </a:solidFill>
              <a:ea typeface="等线" panose="02010600030101010101" pitchFamily="2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5E73B0A-7E73-42AC-9070-C2678A842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361" y="934632"/>
            <a:ext cx="4638412" cy="2332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D8A4A50-FC25-41F2-8122-F8920CDFBF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25" y1="21921" x2="14000" y2="57143"/>
                        <a14:foregroundMark x1="15625" y1="23645" x2="5750" y2="28571"/>
                        <a14:foregroundMark x1="6375" y1="67980" x2="7500" y2="86453"/>
                        <a14:foregroundMark x1="8125" y1="71182" x2="14875" y2="79803"/>
                        <a14:foregroundMark x1="12250" y1="96305" x2="56125" y2="85961"/>
                        <a14:foregroundMark x1="5750" y1="29064" x2="2500" y2="43103"/>
                        <a14:foregroundMark x1="36250" y1="15025" x2="38125" y2="58374"/>
                        <a14:foregroundMark x1="22375" y1="60345" x2="14000" y2="65764"/>
                        <a14:foregroundMark x1="29375" y1="55419" x2="35250" y2="42611"/>
                        <a14:foregroundMark x1="28875" y1="74877" x2="23625" y2="84483"/>
                        <a14:foregroundMark x1="30375" y1="78325" x2="63125" y2="76847"/>
                        <a14:foregroundMark x1="36250" y1="96798" x2="87500" y2="86946"/>
                        <a14:foregroundMark x1="82000" y1="62069" x2="93750" y2="82266"/>
                        <a14:foregroundMark x1="96875" y1="66749" x2="95625" y2="99261"/>
                        <a14:foregroundMark x1="88250" y1="75616" x2="74250" y2="79803"/>
                        <a14:foregroundMark x1="66625" y1="78571" x2="54875" y2="85961"/>
                        <a14:foregroundMark x1="48625" y1="63793" x2="40500" y2="87192"/>
                        <a14:foregroundMark x1="27375" y1="71675" x2="35250" y2="76108"/>
                        <a14:foregroundMark x1="33250" y1="93842" x2="71750" y2="91379"/>
                        <a14:foregroundMark x1="87500" y1="91872" x2="78375" y2="98522"/>
                        <a14:foregroundMark x1="66625" y1="48768" x2="60000" y2="69212"/>
                        <a14:foregroundMark x1="64000" y1="19458" x2="61000" y2="51232"/>
                        <a14:foregroundMark x1="75500" y1="22414" x2="78000" y2="23153"/>
                        <a14:foregroundMark x1="56875" y1="45567" x2="54500" y2="47291"/>
                        <a14:foregroundMark x1="55500" y1="41379" x2="60125" y2="43842"/>
                        <a14:foregroundMark x1="44250" y1="62808" x2="41125" y2="75616"/>
                        <a14:foregroundMark x1="32625" y1="85222" x2="34500" y2="82759"/>
                        <a14:foregroundMark x1="32625" y1="96798" x2="66875" y2="90640"/>
                        <a14:foregroundMark x1="69250" y1="97537" x2="49875" y2="99015"/>
                        <a14:foregroundMark x1="28500" y1="45567" x2="28500" y2="45567"/>
                        <a14:foregroundMark x1="9375" y1="87685" x2="9375" y2="87685"/>
                        <a14:foregroundMark x1="19000" y1="19951" x2="20500" y2="25369"/>
                        <a14:foregroundMark x1="70250" y1="47291" x2="76375" y2="38177"/>
                        <a14:foregroundMark x1="45250" y1="44335" x2="45250" y2="44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4375517"/>
            <a:ext cx="4638411" cy="23531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FE5E871-F3E5-4EEC-87BB-0C10053A1C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8" y="583866"/>
            <a:ext cx="580410" cy="580200"/>
          </a:xfrm>
          <a:prstGeom prst="rect">
            <a:avLst/>
          </a:prstGeom>
        </p:spPr>
      </p:pic>
      <p:pic>
        <p:nvPicPr>
          <p:cNvPr id="21" name="图片 2" descr="图片包含 蛋糕&#10;&#10;描述已自动生成">
            <a:extLst>
              <a:ext uri="{FF2B5EF4-FFF2-40B4-BE49-F238E27FC236}">
                <a16:creationId xmlns:a16="http://schemas.microsoft.com/office/drawing/2014/main" xmlns="" id="{468F0740-C7B0-491C-9B92-94619FB63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55" y="3267354"/>
            <a:ext cx="3956031" cy="395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17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蛋糕&#10;&#10;描述已自动生成">
            <a:extLst>
              <a:ext uri="{FF2B5EF4-FFF2-40B4-BE49-F238E27FC236}">
                <a16:creationId xmlns:a16="http://schemas.microsoft.com/office/drawing/2014/main" xmlns="" id="{7D3FE821-801E-49CC-89C2-B48E4B708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580" y="2415212"/>
            <a:ext cx="4866608" cy="4864849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2ABC0681-2145-4748-B095-1D637F3EF953}"/>
              </a:ext>
            </a:extLst>
          </p:cNvPr>
          <p:cNvSpPr/>
          <p:nvPr/>
        </p:nvSpPr>
        <p:spPr>
          <a:xfrm>
            <a:off x="3560496" y="1655894"/>
            <a:ext cx="3033311" cy="664262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06E2E2-6C60-4ECC-956A-FF4F0595E38E}"/>
              </a:ext>
            </a:extLst>
          </p:cNvPr>
          <p:cNvSpPr/>
          <p:nvPr/>
        </p:nvSpPr>
        <p:spPr>
          <a:xfrm>
            <a:off x="968893" y="246235"/>
            <a:ext cx="6488252" cy="58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lớp</a:t>
            </a:r>
            <a:endParaRPr lang="zh-CN" altLang="en-US" sz="3200" b="1" kern="0" dirty="0">
              <a:solidFill>
                <a:srgbClr val="0070C0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9B3E21-81F5-4C05-B60A-F4A6DBBF4B36}"/>
              </a:ext>
            </a:extLst>
          </p:cNvPr>
          <p:cNvSpPr/>
          <p:nvPr/>
        </p:nvSpPr>
        <p:spPr>
          <a:xfrm>
            <a:off x="5365666" y="865182"/>
            <a:ext cx="4025268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Tiêu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chí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đánh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giá</a:t>
            </a:r>
            <a:endParaRPr lang="en-US" altLang="zh-CN" sz="3600" b="1" dirty="0">
              <a:solidFill>
                <a:srgbClr val="FF1531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FF879F-01C9-4A4B-A1C6-693B68ADEF5D}"/>
              </a:ext>
            </a:extLst>
          </p:cNvPr>
          <p:cNvSpPr/>
          <p:nvPr/>
        </p:nvSpPr>
        <p:spPr>
          <a:xfrm>
            <a:off x="4312949" y="1762815"/>
            <a:ext cx="210543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đúng</a:t>
            </a:r>
            <a:endParaRPr lang="en-US" altLang="zh-CN" sz="2800" dirty="0">
              <a:solidFill>
                <a:prstClr val="black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73F84F-0DE2-41E5-8F70-2BF3EF911196}"/>
              </a:ext>
            </a:extLst>
          </p:cNvPr>
          <p:cNvSpPr/>
          <p:nvPr/>
        </p:nvSpPr>
        <p:spPr>
          <a:xfrm>
            <a:off x="3701457" y="1803184"/>
            <a:ext cx="419343" cy="419191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E7D3EA32-3B89-4058-BA98-F4E307FF4582}"/>
              </a:ext>
            </a:extLst>
          </p:cNvPr>
          <p:cNvSpPr/>
          <p:nvPr/>
        </p:nvSpPr>
        <p:spPr>
          <a:xfrm>
            <a:off x="3560496" y="2632655"/>
            <a:ext cx="3033311" cy="664262"/>
          </a:xfrm>
          <a:prstGeom prst="roundRect">
            <a:avLst>
              <a:gd name="adj" fmla="val 50000"/>
            </a:avLst>
          </a:prstGeom>
          <a:solidFill>
            <a:srgbClr val="FFF09D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00F282C-0B3D-4BC6-B7D2-58347FEE5F92}"/>
              </a:ext>
            </a:extLst>
          </p:cNvPr>
          <p:cNvSpPr/>
          <p:nvPr/>
        </p:nvSpPr>
        <p:spPr>
          <a:xfrm>
            <a:off x="4312949" y="2739577"/>
            <a:ext cx="193027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to,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rõ</a:t>
            </a:r>
            <a:endParaRPr lang="en-US" altLang="zh-CN" sz="2800" dirty="0">
              <a:solidFill>
                <a:prstClr val="black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5F15AB0-FB23-49BB-A1E2-4F3BB9CB0B59}"/>
              </a:ext>
            </a:extLst>
          </p:cNvPr>
          <p:cNvSpPr/>
          <p:nvPr/>
        </p:nvSpPr>
        <p:spPr>
          <a:xfrm>
            <a:off x="3701457" y="2779946"/>
            <a:ext cx="419343" cy="419191"/>
          </a:xfrm>
          <a:prstGeom prst="ellipse">
            <a:avLst/>
          </a:prstGeom>
          <a:solidFill>
            <a:srgbClr val="FFE443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2</a:t>
            </a:r>
            <a:endParaRPr lang="en-US" sz="2800" kern="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xmlns="" id="{06777F6C-256A-4091-8E4E-4C1112CAF941}"/>
              </a:ext>
            </a:extLst>
          </p:cNvPr>
          <p:cNvSpPr/>
          <p:nvPr/>
        </p:nvSpPr>
        <p:spPr>
          <a:xfrm>
            <a:off x="3560504" y="3698151"/>
            <a:ext cx="4259383" cy="664262"/>
          </a:xfrm>
          <a:prstGeom prst="roundRect">
            <a:avLst>
              <a:gd name="adj" fmla="val 50000"/>
            </a:avLst>
          </a:prstGeom>
          <a:solidFill>
            <a:srgbClr val="FFD1C5"/>
          </a:solidFill>
          <a:ln w="12700" cap="flat" cmpd="sng" algn="ctr">
            <a:solidFill>
              <a:srgbClr val="FF5A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4A2FCF-441E-4048-911F-3BF7B34F8036}"/>
              </a:ext>
            </a:extLst>
          </p:cNvPr>
          <p:cNvSpPr/>
          <p:nvPr/>
        </p:nvSpPr>
        <p:spPr>
          <a:xfrm>
            <a:off x="4312949" y="3805072"/>
            <a:ext cx="3506930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/>
              </a:rPr>
              <a:t>Ngắt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/>
              </a:rPr>
              <a:t>nghỉ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/>
              </a:rPr>
              <a:t>đúng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/>
              </a:rPr>
              <a:t>chỗ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7EB8873-20B5-4BAA-A71A-6A391AEA407D}"/>
              </a:ext>
            </a:extLst>
          </p:cNvPr>
          <p:cNvSpPr/>
          <p:nvPr/>
        </p:nvSpPr>
        <p:spPr>
          <a:xfrm>
            <a:off x="3701457" y="3845450"/>
            <a:ext cx="419343" cy="419191"/>
          </a:xfrm>
          <a:prstGeom prst="ellipse">
            <a:avLst/>
          </a:prstGeom>
          <a:solidFill>
            <a:srgbClr val="FFB7A3"/>
          </a:solidFill>
          <a:ln w="12700" cap="flat" cmpd="sng" algn="ctr">
            <a:solidFill>
              <a:srgbClr val="FF5A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3</a:t>
            </a:r>
            <a:endParaRPr lang="en-US" sz="2800" kern="0" dirty="0">
              <a:solidFill>
                <a:prstClr val="black"/>
              </a:solidFill>
              <a:sym typeface="Arial"/>
            </a:endParaRPr>
          </a:p>
        </p:txBody>
      </p:sp>
      <p:pic>
        <p:nvPicPr>
          <p:cNvPr id="2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E1B6E3D4-949E-4233-91D6-2EDB4CD5D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953515" y="1674057"/>
            <a:ext cx="2105435" cy="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147F81CD-354A-4941-8F0B-3A02DC3AE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504681" y="2661467"/>
            <a:ext cx="2105435" cy="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4163FE7C-25F0-43D6-973F-810728ADC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8572340" y="3664497"/>
            <a:ext cx="2105435" cy="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BD0BF92-0762-4970-90E7-4444068DC2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89" y="289673"/>
            <a:ext cx="482855" cy="482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5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02269104-F9C8-4905-A70D-AD5AE349EC62}"/>
              </a:ext>
            </a:extLst>
          </p:cNvPr>
          <p:cNvSpPr txBox="1"/>
          <p:nvPr/>
        </p:nvSpPr>
        <p:spPr>
          <a:xfrm>
            <a:off x="75598" y="297434"/>
            <a:ext cx="11701120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4000" b="1" dirty="0" smtClean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Kể tên một vài dân tộc ít người mà em biết theo gợi ý:</a:t>
            </a:r>
            <a:endParaRPr lang="en-US" sz="40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0" y="2082799"/>
            <a:ext cx="10563903" cy="349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9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E2267E-5488-4A55-A290-AD4AB3E9BB39}"/>
              </a:ext>
            </a:extLst>
          </p:cNvPr>
          <p:cNvSpPr txBox="1"/>
          <p:nvPr/>
        </p:nvSpPr>
        <p:spPr>
          <a:xfrm>
            <a:off x="605490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xmlns="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216482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9" y="6299200"/>
            <a:ext cx="406400" cy="406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8" y="1169587"/>
            <a:ext cx="8128000" cy="569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333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10" y="624263"/>
            <a:ext cx="4994031" cy="1573823"/>
          </a:xfrm>
          <a:prstGeom prst="rect">
            <a:avLst/>
          </a:prstGeom>
          <a:solidFill>
            <a:srgbClr val="FBE9DB"/>
          </a:solidFill>
          <a:ln>
            <a:solidFill>
              <a:srgbClr val="FBE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4CB9D0"/>
              </a:solidFill>
            </a:endParaRPr>
          </a:p>
        </p:txBody>
      </p:sp>
      <p:sp>
        <p:nvSpPr>
          <p:cNvPr id="3" name="TextBox 28"/>
          <p:cNvSpPr txBox="1"/>
          <p:nvPr/>
        </p:nvSpPr>
        <p:spPr>
          <a:xfrm>
            <a:off x="4436754" y="4780924"/>
            <a:ext cx="2926080" cy="2015168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/>
                <a:ea typeface="inpin heiti" charset="-122"/>
                <a:cs typeface="Calibri" panose="020F0502020204030204" charset="0"/>
              </a:rPr>
              <a:t>MẮT DÕI</a:t>
            </a:r>
          </a:p>
        </p:txBody>
      </p:sp>
      <p:sp>
        <p:nvSpPr>
          <p:cNvPr id="4" name="TextBox 28"/>
          <p:cNvSpPr txBox="1"/>
          <p:nvPr/>
        </p:nvSpPr>
        <p:spPr>
          <a:xfrm>
            <a:off x="8503294" y="1634490"/>
            <a:ext cx="3124835" cy="2032894"/>
          </a:xfrm>
          <a:prstGeom prst="cloud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kern="0" dirty="0">
                <a:solidFill>
                  <a:prstClr val="black"/>
                </a:solidFill>
                <a:latin typeface="Arial" panose="020B0604020202020204"/>
                <a:ea typeface="inpin heiti" charset="-122"/>
                <a:cs typeface="Calibri" panose="020F0502020204030204" charset="0"/>
              </a:rPr>
              <a:t>TAI NGHE</a:t>
            </a:r>
          </a:p>
        </p:txBody>
      </p:sp>
      <p:sp>
        <p:nvSpPr>
          <p:cNvPr id="5" name="TextBox 28"/>
          <p:cNvSpPr txBox="1"/>
          <p:nvPr/>
        </p:nvSpPr>
        <p:spPr>
          <a:xfrm>
            <a:off x="756920" y="1541780"/>
            <a:ext cx="2813050" cy="2059017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kern="0" dirty="0">
                <a:solidFill>
                  <a:prstClr val="black"/>
                </a:solidFill>
                <a:latin typeface="Arial" panose="020B0604020202020204"/>
                <a:ea typeface="inpin heiti" charset="-122"/>
                <a:cs typeface="Calibri" panose="020F0502020204030204" charset="0"/>
              </a:rPr>
              <a:t>TAY DÒ</a:t>
            </a:r>
          </a:p>
        </p:txBody>
      </p:sp>
      <p:pic>
        <p:nvPicPr>
          <p:cNvPr id="6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21855" y="1954530"/>
            <a:ext cx="1369060" cy="13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796873" y="2011912"/>
            <a:ext cx="1119452" cy="11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389236" y="3822798"/>
            <a:ext cx="1120775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9" y="201304"/>
            <a:ext cx="4821555" cy="993775"/>
          </a:xfrm>
          <a:prstGeom prst="rect">
            <a:avLst/>
          </a:prstGeom>
        </p:spPr>
      </p:pic>
      <p:pic>
        <p:nvPicPr>
          <p:cNvPr id="10" name="Picture 2" descr="Cute girl read book cartoon character illustration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2556" r="98562">
                        <a14:foregroundMark x1="65815" y1="31600" x2="73802" y2="44200"/>
                        <a14:foregroundMark x1="85623" y1="34000" x2="78275" y2="42200"/>
                        <a14:foregroundMark x1="67891" y1="51600" x2="72045" y2="54000"/>
                        <a14:foregroundMark x1="74441" y1="49200" x2="74441" y2="55800"/>
                        <a14:foregroundMark x1="75719" y1="53200" x2="82748" y2="51200"/>
                        <a14:foregroundMark x1="74121" y1="65400" x2="74121" y2="6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48" b="26338"/>
          <a:stretch/>
        </p:blipFill>
        <p:spPr bwMode="auto">
          <a:xfrm>
            <a:off x="4638562" y="733792"/>
            <a:ext cx="3032125" cy="35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1876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xmlns="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91809" y="74325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F31208-4E52-44A9-A5BE-310229E7013E}"/>
              </a:ext>
            </a:extLst>
          </p:cNvPr>
          <p:cNvSpPr txBox="1"/>
          <p:nvPr/>
        </p:nvSpPr>
        <p:spPr>
          <a:xfrm>
            <a:off x="619769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52BCD8-2B36-4E70-A438-29426031430A}"/>
              </a:ext>
            </a:extLst>
          </p:cNvPr>
          <p:cNvSpPr txBox="1"/>
          <p:nvPr/>
        </p:nvSpPr>
        <p:spPr>
          <a:xfrm>
            <a:off x="520907" y="3564800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024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76" y="2743209"/>
            <a:ext cx="10085294" cy="107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77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837142" y="3521676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5941428" y="2091613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677575" y="2851955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xmlns="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542188" y="355047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xmlns="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456177" y="205360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xmlns="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3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29" name="Google Shape;1686;p48">
            <a:extLst>
              <a:ext uri="{FF2B5EF4-FFF2-40B4-BE49-F238E27FC236}">
                <a16:creationId xmlns:a16="http://schemas.microsoft.com/office/drawing/2014/main" xmlns="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582529" y="430601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btitle 54"/>
          <p:cNvSpPr txBox="1">
            <a:spLocks/>
          </p:cNvSpPr>
          <p:nvPr/>
        </p:nvSpPr>
        <p:spPr>
          <a:xfrm>
            <a:off x="5837133" y="4267659"/>
            <a:ext cx="3311610" cy="70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4000" b="1" kern="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endParaRPr lang="en-US" sz="40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255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  <p:bldP spid="29" grpId="0"/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xmlns="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28" y="9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F31208-4E52-44A9-A5BE-310229E7013E}"/>
              </a:ext>
            </a:extLst>
          </p:cNvPr>
          <p:cNvSpPr txBox="1"/>
          <p:nvPr/>
        </p:nvSpPr>
        <p:spPr>
          <a:xfrm>
            <a:off x="619769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791FD22-94BE-48D4-BB2D-7869657DCF40}"/>
              </a:ext>
            </a:extLst>
          </p:cNvPr>
          <p:cNvSpPr/>
          <p:nvPr/>
        </p:nvSpPr>
        <p:spPr>
          <a:xfrm>
            <a:off x="9" y="615449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024A64B-3AAE-4FF0-BD15-8519FBBC647A}"/>
              </a:ext>
            </a:extLst>
          </p:cNvPr>
          <p:cNvSpPr/>
          <p:nvPr/>
        </p:nvSpPr>
        <p:spPr>
          <a:xfrm>
            <a:off x="9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52BCD8-2B36-4E70-A438-29426031430A}"/>
              </a:ext>
            </a:extLst>
          </p:cNvPr>
          <p:cNvSpPr txBox="1"/>
          <p:nvPr/>
        </p:nvSpPr>
        <p:spPr>
          <a:xfrm>
            <a:off x="520907" y="3564800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29ED3D2-C8F8-4990-B80C-D75CB7C2086C}"/>
              </a:ext>
            </a:extLst>
          </p:cNvPr>
          <p:cNvSpPr/>
          <p:nvPr/>
        </p:nvSpPr>
        <p:spPr>
          <a:xfrm>
            <a:off x="9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016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xmlns="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88397" y="464281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F31208-4E52-44A9-A5BE-310229E7013E}"/>
              </a:ext>
            </a:extLst>
          </p:cNvPr>
          <p:cNvSpPr txBox="1"/>
          <p:nvPr/>
        </p:nvSpPr>
        <p:spPr>
          <a:xfrm>
            <a:off x="364275" y="1372481"/>
            <a:ext cx="1095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401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E8AD64F-C51C-4576-A688-897E4748A36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7 - Truyện quả bầu ( tiết 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BC71C4-73E4-4890-9CCC-8CB6AA380DC2}: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  <p:tag name="GENSWF_SLIDE_UID" val="{9A171F98-3186-463F-9623-AA2B26180DC6}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EBB641-889F-4C5C-B869-7D0293AF9D6F}:2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  <p:tag name="GENSWF_SLIDE_UID" val="{FD5A47DF-CA1E-4FAA-AB81-53073C3C6BD7}:2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B80AA5-2D65-4B6F-81B3-9D90577115BF}:2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  <p:tag name="GENSWF_SLIDE_UID" val="{05603A4C-9C2D-4761-84EA-CE034CD083B3}:2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47DA09-0FA3-41B9-A02A-AC6BB3803F1A}: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2053F2-9E9A-4B24-A7E2-FF852D233AE6}:2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431731-FE9F-4DD0-BB4A-BF268B364ED8}: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6C855A-C18E-49E5-8A2E-2D33719AC6BA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E82202-C4B6-457B-9CC0-A655757BF884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  <p:tag name="GENSWF_SLIDE_UID" val="{60A5AD3A-DAF5-4B27-A24B-CD176D2F63C3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2436CB-EAC3-4FA0-AFE4-D4B1808CE172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  <p:tag name="GENSWF_SLIDE_UID" val="{BFBF254D-5E5A-4D52-82B3-AB409ED76977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963F85-62FD-4AF3-9BE6-44ACF167024A}: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C6670171-7567-4B4A-8242-8B67AB8AF4CF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  <p:tag name="GENSWF_SLIDE_UID" val="{67CE683A-196C-44AB-9260-7F0DBBDAAA14}:2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1044</Words>
  <Application>Microsoft Office PowerPoint</Application>
  <PresentationFormat>Widescreen</PresentationFormat>
  <Paragraphs>87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맑은 고딕</vt:lpstr>
      <vt:lpstr>微软雅黑</vt:lpstr>
      <vt:lpstr>宋体</vt:lpstr>
      <vt:lpstr>Aachen</vt:lpstr>
      <vt:lpstr>Arial</vt:lpstr>
      <vt:lpstr>Calibri</vt:lpstr>
      <vt:lpstr>Calibri Light</vt:lpstr>
      <vt:lpstr>inpin heiti</vt:lpstr>
      <vt:lpstr>Just Another Hand</vt:lpstr>
      <vt:lpstr>Montserrat</vt:lpstr>
      <vt:lpstr>Montserrat Medium</vt:lpstr>
      <vt:lpstr>Nunito</vt:lpstr>
      <vt:lpstr>Times New Roman</vt:lpstr>
      <vt:lpstr>字魂73号-江南手书</vt:lpstr>
      <vt:lpstr>字魂80号-萌趣小鱼体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27 - Truyện quả bầu ( tiết 1)</dc:title>
  <dc:creator>STD_NHA</dc:creator>
  <cp:lastModifiedBy>STD_NHA</cp:lastModifiedBy>
  <cp:revision>5</cp:revision>
  <dcterms:created xsi:type="dcterms:W3CDTF">2025-05-02T15:50:39Z</dcterms:created>
  <dcterms:modified xsi:type="dcterms:W3CDTF">2025-05-02T15:59:43Z</dcterms:modified>
</cp:coreProperties>
</file>