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2"/>
  </p:notesMasterIdLst>
  <p:sldIdLst>
    <p:sldId id="342" r:id="rId2"/>
    <p:sldId id="333" r:id="rId3"/>
    <p:sldId id="324" r:id="rId4"/>
    <p:sldId id="334" r:id="rId5"/>
    <p:sldId id="326" r:id="rId6"/>
    <p:sldId id="327" r:id="rId7"/>
    <p:sldId id="329" r:id="rId8"/>
    <p:sldId id="336" r:id="rId9"/>
    <p:sldId id="340" r:id="rId10"/>
    <p:sldId id="339" r:id="rId11"/>
    <p:sldId id="338" r:id="rId12"/>
    <p:sldId id="337" r:id="rId13"/>
    <p:sldId id="330" r:id="rId14"/>
    <p:sldId id="281" r:id="rId15"/>
    <p:sldId id="321" r:id="rId16"/>
    <p:sldId id="322" r:id="rId17"/>
    <p:sldId id="323" r:id="rId18"/>
    <p:sldId id="283" r:id="rId19"/>
    <p:sldId id="284" r:id="rId20"/>
    <p:sldId id="285"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4" d="100"/>
          <a:sy n="54" d="100"/>
        </p:scale>
        <p:origin x="749"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E2B2BC-10D2-4375-83DC-647A582D2470}"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7D9E6-215D-4D51-9D64-D5FC4DE8002E}" type="slidenum">
              <a:rPr lang="en-US" smtClean="0"/>
              <a:t>‹#›</a:t>
            </a:fld>
            <a:endParaRPr lang="en-US"/>
          </a:p>
        </p:txBody>
      </p:sp>
    </p:spTree>
    <p:extLst>
      <p:ext uri="{BB962C8B-B14F-4D97-AF65-F5344CB8AC3E}">
        <p14:creationId xmlns:p14="http://schemas.microsoft.com/office/powerpoint/2010/main" val="2378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1</a:t>
            </a:fld>
            <a:endParaRPr lang="en-US"/>
          </a:p>
        </p:txBody>
      </p:sp>
    </p:spTree>
    <p:extLst>
      <p:ext uri="{BB962C8B-B14F-4D97-AF65-F5344CB8AC3E}">
        <p14:creationId xmlns:p14="http://schemas.microsoft.com/office/powerpoint/2010/main" val="3005411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10</a:t>
            </a:fld>
            <a:endParaRPr lang="en-US"/>
          </a:p>
        </p:txBody>
      </p:sp>
    </p:spTree>
    <p:extLst>
      <p:ext uri="{BB962C8B-B14F-4D97-AF65-F5344CB8AC3E}">
        <p14:creationId xmlns:p14="http://schemas.microsoft.com/office/powerpoint/2010/main" val="2899299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11</a:t>
            </a:fld>
            <a:endParaRPr lang="en-US"/>
          </a:p>
        </p:txBody>
      </p:sp>
    </p:spTree>
    <p:extLst>
      <p:ext uri="{BB962C8B-B14F-4D97-AF65-F5344CB8AC3E}">
        <p14:creationId xmlns:p14="http://schemas.microsoft.com/office/powerpoint/2010/main" val="916456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12</a:t>
            </a:fld>
            <a:endParaRPr lang="en-US"/>
          </a:p>
        </p:txBody>
      </p:sp>
    </p:spTree>
    <p:extLst>
      <p:ext uri="{BB962C8B-B14F-4D97-AF65-F5344CB8AC3E}">
        <p14:creationId xmlns:p14="http://schemas.microsoft.com/office/powerpoint/2010/main" val="4006536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13</a:t>
            </a:fld>
            <a:endParaRPr lang="en-US"/>
          </a:p>
        </p:txBody>
      </p:sp>
    </p:spTree>
    <p:extLst>
      <p:ext uri="{BB962C8B-B14F-4D97-AF65-F5344CB8AC3E}">
        <p14:creationId xmlns:p14="http://schemas.microsoft.com/office/powerpoint/2010/main" val="4091821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14</a:t>
            </a:fld>
            <a:endParaRPr lang="en-US"/>
          </a:p>
        </p:txBody>
      </p:sp>
    </p:spTree>
    <p:extLst>
      <p:ext uri="{BB962C8B-B14F-4D97-AF65-F5344CB8AC3E}">
        <p14:creationId xmlns:p14="http://schemas.microsoft.com/office/powerpoint/2010/main" val="2537335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15</a:t>
            </a:fld>
            <a:endParaRPr lang="en-US"/>
          </a:p>
        </p:txBody>
      </p:sp>
    </p:spTree>
    <p:extLst>
      <p:ext uri="{BB962C8B-B14F-4D97-AF65-F5344CB8AC3E}">
        <p14:creationId xmlns:p14="http://schemas.microsoft.com/office/powerpoint/2010/main" val="3016095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16</a:t>
            </a:fld>
            <a:endParaRPr lang="en-US"/>
          </a:p>
        </p:txBody>
      </p:sp>
    </p:spTree>
    <p:extLst>
      <p:ext uri="{BB962C8B-B14F-4D97-AF65-F5344CB8AC3E}">
        <p14:creationId xmlns:p14="http://schemas.microsoft.com/office/powerpoint/2010/main" val="4241391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17</a:t>
            </a:fld>
            <a:endParaRPr lang="en-US"/>
          </a:p>
        </p:txBody>
      </p:sp>
    </p:spTree>
    <p:extLst>
      <p:ext uri="{BB962C8B-B14F-4D97-AF65-F5344CB8AC3E}">
        <p14:creationId xmlns:p14="http://schemas.microsoft.com/office/powerpoint/2010/main" val="1354578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18</a:t>
            </a:fld>
            <a:endParaRPr lang="en-US"/>
          </a:p>
        </p:txBody>
      </p:sp>
    </p:spTree>
    <p:extLst>
      <p:ext uri="{BB962C8B-B14F-4D97-AF65-F5344CB8AC3E}">
        <p14:creationId xmlns:p14="http://schemas.microsoft.com/office/powerpoint/2010/main" val="914933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19</a:t>
            </a:fld>
            <a:endParaRPr lang="en-US"/>
          </a:p>
        </p:txBody>
      </p:sp>
    </p:spTree>
    <p:extLst>
      <p:ext uri="{BB962C8B-B14F-4D97-AF65-F5344CB8AC3E}">
        <p14:creationId xmlns:p14="http://schemas.microsoft.com/office/powerpoint/2010/main" val="2370505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2</a:t>
            </a:fld>
            <a:endParaRPr lang="en-US"/>
          </a:p>
        </p:txBody>
      </p:sp>
    </p:spTree>
    <p:extLst>
      <p:ext uri="{BB962C8B-B14F-4D97-AF65-F5344CB8AC3E}">
        <p14:creationId xmlns:p14="http://schemas.microsoft.com/office/powerpoint/2010/main" val="2826422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20</a:t>
            </a:fld>
            <a:endParaRPr lang="en-US"/>
          </a:p>
        </p:txBody>
      </p:sp>
    </p:spTree>
    <p:extLst>
      <p:ext uri="{BB962C8B-B14F-4D97-AF65-F5344CB8AC3E}">
        <p14:creationId xmlns:p14="http://schemas.microsoft.com/office/powerpoint/2010/main" val="3287638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3</a:t>
            </a:fld>
            <a:endParaRPr lang="en-US"/>
          </a:p>
        </p:txBody>
      </p:sp>
    </p:spTree>
    <p:extLst>
      <p:ext uri="{BB962C8B-B14F-4D97-AF65-F5344CB8AC3E}">
        <p14:creationId xmlns:p14="http://schemas.microsoft.com/office/powerpoint/2010/main" val="2309773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4</a:t>
            </a:fld>
            <a:endParaRPr lang="en-US"/>
          </a:p>
        </p:txBody>
      </p:sp>
    </p:spTree>
    <p:extLst>
      <p:ext uri="{BB962C8B-B14F-4D97-AF65-F5344CB8AC3E}">
        <p14:creationId xmlns:p14="http://schemas.microsoft.com/office/powerpoint/2010/main" val="1149593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5</a:t>
            </a:fld>
            <a:endParaRPr lang="en-US"/>
          </a:p>
        </p:txBody>
      </p:sp>
    </p:spTree>
    <p:extLst>
      <p:ext uri="{BB962C8B-B14F-4D97-AF65-F5344CB8AC3E}">
        <p14:creationId xmlns:p14="http://schemas.microsoft.com/office/powerpoint/2010/main" val="351136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6</a:t>
            </a:fld>
            <a:endParaRPr lang="en-US"/>
          </a:p>
        </p:txBody>
      </p:sp>
    </p:spTree>
    <p:extLst>
      <p:ext uri="{BB962C8B-B14F-4D97-AF65-F5344CB8AC3E}">
        <p14:creationId xmlns:p14="http://schemas.microsoft.com/office/powerpoint/2010/main" val="1846021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7</a:t>
            </a:fld>
            <a:endParaRPr lang="en-US"/>
          </a:p>
        </p:txBody>
      </p:sp>
    </p:spTree>
    <p:extLst>
      <p:ext uri="{BB962C8B-B14F-4D97-AF65-F5344CB8AC3E}">
        <p14:creationId xmlns:p14="http://schemas.microsoft.com/office/powerpoint/2010/main" val="1538053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8</a:t>
            </a:fld>
            <a:endParaRPr lang="en-US"/>
          </a:p>
        </p:txBody>
      </p:sp>
    </p:spTree>
    <p:extLst>
      <p:ext uri="{BB962C8B-B14F-4D97-AF65-F5344CB8AC3E}">
        <p14:creationId xmlns:p14="http://schemas.microsoft.com/office/powerpoint/2010/main" val="265352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D7D9E6-215D-4D51-9D64-D5FC4DE8002E}" type="slidenum">
              <a:rPr lang="en-US" smtClean="0"/>
              <a:t>9</a:t>
            </a:fld>
            <a:endParaRPr lang="en-US"/>
          </a:p>
        </p:txBody>
      </p:sp>
    </p:spTree>
    <p:extLst>
      <p:ext uri="{BB962C8B-B14F-4D97-AF65-F5344CB8AC3E}">
        <p14:creationId xmlns:p14="http://schemas.microsoft.com/office/powerpoint/2010/main" val="2208362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89DB82-2F96-48F6-9ED8-9EB6EE268E61}"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751A9-7862-4C7A-9332-CAF978B8610A}" type="slidenum">
              <a:rPr lang="en-US" smtClean="0"/>
              <a:t>‹#›</a:t>
            </a:fld>
            <a:endParaRPr lang="en-US"/>
          </a:p>
        </p:txBody>
      </p:sp>
    </p:spTree>
    <p:extLst>
      <p:ext uri="{BB962C8B-B14F-4D97-AF65-F5344CB8AC3E}">
        <p14:creationId xmlns:p14="http://schemas.microsoft.com/office/powerpoint/2010/main" val="311270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89DB82-2F96-48F6-9ED8-9EB6EE268E61}"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751A9-7862-4C7A-9332-CAF978B8610A}" type="slidenum">
              <a:rPr lang="en-US" smtClean="0"/>
              <a:t>‹#›</a:t>
            </a:fld>
            <a:endParaRPr lang="en-US"/>
          </a:p>
        </p:txBody>
      </p:sp>
    </p:spTree>
    <p:extLst>
      <p:ext uri="{BB962C8B-B14F-4D97-AF65-F5344CB8AC3E}">
        <p14:creationId xmlns:p14="http://schemas.microsoft.com/office/powerpoint/2010/main" val="2101720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89DB82-2F96-48F6-9ED8-9EB6EE268E61}"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751A9-7862-4C7A-9332-CAF978B8610A}" type="slidenum">
              <a:rPr lang="en-US" smtClean="0"/>
              <a:t>‹#›</a:t>
            </a:fld>
            <a:endParaRPr lang="en-US"/>
          </a:p>
        </p:txBody>
      </p:sp>
    </p:spTree>
    <p:extLst>
      <p:ext uri="{BB962C8B-B14F-4D97-AF65-F5344CB8AC3E}">
        <p14:creationId xmlns:p14="http://schemas.microsoft.com/office/powerpoint/2010/main" val="1440629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2"/>
            <a:ext cx="12192015" cy="2247075"/>
          </a:xfrm>
          <a:prstGeom prst="rect">
            <a:avLst/>
          </a:prstGeom>
        </p:spPr>
      </p:pic>
    </p:spTree>
    <p:extLst>
      <p:ext uri="{BB962C8B-B14F-4D97-AF65-F5344CB8AC3E}">
        <p14:creationId xmlns:p14="http://schemas.microsoft.com/office/powerpoint/2010/main" val="4246785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43493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89DB82-2F96-48F6-9ED8-9EB6EE268E61}"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751A9-7862-4C7A-9332-CAF978B8610A}" type="slidenum">
              <a:rPr lang="en-US" smtClean="0"/>
              <a:t>‹#›</a:t>
            </a:fld>
            <a:endParaRPr lang="en-US"/>
          </a:p>
        </p:txBody>
      </p:sp>
    </p:spTree>
    <p:extLst>
      <p:ext uri="{BB962C8B-B14F-4D97-AF65-F5344CB8AC3E}">
        <p14:creationId xmlns:p14="http://schemas.microsoft.com/office/powerpoint/2010/main" val="1305374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89DB82-2F96-48F6-9ED8-9EB6EE268E61}"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751A9-7862-4C7A-9332-CAF978B8610A}" type="slidenum">
              <a:rPr lang="en-US" smtClean="0"/>
              <a:t>‹#›</a:t>
            </a:fld>
            <a:endParaRPr lang="en-US"/>
          </a:p>
        </p:txBody>
      </p:sp>
    </p:spTree>
    <p:extLst>
      <p:ext uri="{BB962C8B-B14F-4D97-AF65-F5344CB8AC3E}">
        <p14:creationId xmlns:p14="http://schemas.microsoft.com/office/powerpoint/2010/main" val="1130141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389DB82-2F96-48F6-9ED8-9EB6EE268E61}"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2751A9-7862-4C7A-9332-CAF978B8610A}" type="slidenum">
              <a:rPr lang="en-US" smtClean="0"/>
              <a:t>‹#›</a:t>
            </a:fld>
            <a:endParaRPr lang="en-US"/>
          </a:p>
        </p:txBody>
      </p:sp>
    </p:spTree>
    <p:extLst>
      <p:ext uri="{BB962C8B-B14F-4D97-AF65-F5344CB8AC3E}">
        <p14:creationId xmlns:p14="http://schemas.microsoft.com/office/powerpoint/2010/main" val="4224112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389DB82-2F96-48F6-9ED8-9EB6EE268E61}" type="datetimeFigureOut">
              <a:rPr lang="en-US" smtClean="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2751A9-7862-4C7A-9332-CAF978B8610A}" type="slidenum">
              <a:rPr lang="en-US" smtClean="0"/>
              <a:t>‹#›</a:t>
            </a:fld>
            <a:endParaRPr lang="en-US"/>
          </a:p>
        </p:txBody>
      </p:sp>
    </p:spTree>
    <p:extLst>
      <p:ext uri="{BB962C8B-B14F-4D97-AF65-F5344CB8AC3E}">
        <p14:creationId xmlns:p14="http://schemas.microsoft.com/office/powerpoint/2010/main" val="2979877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389DB82-2F96-48F6-9ED8-9EB6EE268E61}" type="datetimeFigureOut">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2751A9-7862-4C7A-9332-CAF978B8610A}" type="slidenum">
              <a:rPr lang="en-US" smtClean="0"/>
              <a:t>‹#›</a:t>
            </a:fld>
            <a:endParaRPr lang="en-US"/>
          </a:p>
        </p:txBody>
      </p:sp>
    </p:spTree>
    <p:extLst>
      <p:ext uri="{BB962C8B-B14F-4D97-AF65-F5344CB8AC3E}">
        <p14:creationId xmlns:p14="http://schemas.microsoft.com/office/powerpoint/2010/main" val="4142097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9DB82-2F96-48F6-9ED8-9EB6EE268E61}" type="datetimeFigureOut">
              <a:rPr lang="en-US" smtClean="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2751A9-7862-4C7A-9332-CAF978B8610A}" type="slidenum">
              <a:rPr lang="en-US" smtClean="0"/>
              <a:t>‹#›</a:t>
            </a:fld>
            <a:endParaRPr lang="en-US"/>
          </a:p>
        </p:txBody>
      </p:sp>
    </p:spTree>
    <p:extLst>
      <p:ext uri="{BB962C8B-B14F-4D97-AF65-F5344CB8AC3E}">
        <p14:creationId xmlns:p14="http://schemas.microsoft.com/office/powerpoint/2010/main" val="357431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9DB82-2F96-48F6-9ED8-9EB6EE268E61}"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2751A9-7862-4C7A-9332-CAF978B8610A}" type="slidenum">
              <a:rPr lang="en-US" smtClean="0"/>
              <a:t>‹#›</a:t>
            </a:fld>
            <a:endParaRPr lang="en-US"/>
          </a:p>
        </p:txBody>
      </p:sp>
    </p:spTree>
    <p:extLst>
      <p:ext uri="{BB962C8B-B14F-4D97-AF65-F5344CB8AC3E}">
        <p14:creationId xmlns:p14="http://schemas.microsoft.com/office/powerpoint/2010/main" val="4067605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9DB82-2F96-48F6-9ED8-9EB6EE268E61}"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2751A9-7862-4C7A-9332-CAF978B8610A}" type="slidenum">
              <a:rPr lang="en-US" smtClean="0"/>
              <a:t>‹#›</a:t>
            </a:fld>
            <a:endParaRPr lang="en-US"/>
          </a:p>
        </p:txBody>
      </p:sp>
    </p:spTree>
    <p:extLst>
      <p:ext uri="{BB962C8B-B14F-4D97-AF65-F5344CB8AC3E}">
        <p14:creationId xmlns:p14="http://schemas.microsoft.com/office/powerpoint/2010/main" val="20696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9DB82-2F96-48F6-9ED8-9EB6EE268E61}" type="datetimeFigureOut">
              <a:rPr lang="en-US" smtClean="0"/>
              <a:t>5/8/2025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751A9-7862-4C7A-9332-CAF978B8610A}" type="slidenum">
              <a:rPr lang="en-US" smtClean="0"/>
              <a:t>‹#›</a:t>
            </a:fld>
            <a:endParaRPr lang="en-US"/>
          </a:p>
        </p:txBody>
      </p:sp>
    </p:spTree>
    <p:extLst>
      <p:ext uri="{BB962C8B-B14F-4D97-AF65-F5344CB8AC3E}">
        <p14:creationId xmlns:p14="http://schemas.microsoft.com/office/powerpoint/2010/main" val="416260706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6.xml"/><Relationship Id="rId6" Type="http://schemas.openxmlformats.org/officeDocument/2006/relationships/image" Target="../media/image17.jpe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7.xml"/><Relationship Id="rId6" Type="http://schemas.openxmlformats.org/officeDocument/2006/relationships/image" Target="../media/image17.jpe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8.xml"/><Relationship Id="rId6" Type="http://schemas.openxmlformats.org/officeDocument/2006/relationships/image" Target="../media/image17.jpe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9.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77880" y="2459114"/>
            <a:ext cx="9051580" cy="1323439"/>
          </a:xfrm>
          <a:prstGeom prst="rect">
            <a:avLst/>
          </a:prstGeom>
          <a:noFill/>
        </p:spPr>
        <p:txBody>
          <a:bodyPr wrap="none" rtlCol="0">
            <a:spAutoFit/>
          </a:bodyPr>
          <a:lstStyle/>
          <a:p>
            <a:r>
              <a:rPr lang="en-US" sz="4000" b="1" smtClean="0">
                <a:latin typeface="Times New Roman" panose="02020603050405020304" pitchFamily="18" charset="0"/>
                <a:cs typeface="Times New Roman" panose="02020603050405020304" pitchFamily="18" charset="0"/>
              </a:rPr>
              <a:t>Bài 28: Khám phá đáy biển ở Trường Sa</a:t>
            </a:r>
          </a:p>
          <a:p>
            <a:pPr algn="ctr"/>
            <a:r>
              <a:rPr lang="en-US" sz="4000" b="1" smtClean="0">
                <a:latin typeface="Times New Roman" panose="02020603050405020304" pitchFamily="18" charset="0"/>
                <a:cs typeface="Times New Roman" panose="02020603050405020304" pitchFamily="18" charset="0"/>
              </a:rPr>
              <a:t> (tiết 2)</a:t>
            </a:r>
            <a:endParaRPr lang="en-US" sz="4000" b="1">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99800112"/>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g6.thuthuatphanmem.vn/uploads/2022/02/07/hinh-anh-chu-bo-doi-chat-luong-cao_0430268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2128108" cy="6858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50044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hiến sĩ Đặc công Hai quan luyen tap.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Chiến sĩ Đặc công Hai quan luyen tap.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s://static-images.vnncdn.net/vps_images_publish/000001/000003/2025/5/7/chien-si-dac-cong-hai-quan-luyen-tap-796.jpg?width=0&amp;s=Y6WuzFYvVP-jkXzGHqNaO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36650"/>
            <a:ext cx="12313328" cy="79946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35067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images.vnncdn.net/vps_images_publish/000001/000003/2025/5/7/dac-cong-hai-quan-3-802.jpg?width=0&amp;s=Rqjqlrb7b3BwiioyprZ3x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0971"/>
            <a:ext cx="12192000" cy="69689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79984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tretch>
            <a:fillRect/>
          </a:stretch>
        </p:blipFill>
        <p:spPr>
          <a:xfrm>
            <a:off x="0" y="0"/>
            <a:ext cx="12925887" cy="6857999"/>
          </a:xfrm>
          <a:prstGeom prst="rect">
            <a:avLst/>
          </a:prstGeom>
        </p:spPr>
      </p:pic>
    </p:spTree>
    <p:custDataLst>
      <p:tags r:id="rId1"/>
    </p:custDataLst>
    <p:extLst>
      <p:ext uri="{BB962C8B-B14F-4D97-AF65-F5344CB8AC3E}">
        <p14:creationId xmlns:p14="http://schemas.microsoft.com/office/powerpoint/2010/main" val="4198915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3472" y="2708920"/>
            <a:ext cx="8955741" cy="833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smtClean="0">
                <a:solidFill>
                  <a:prstClr val="black"/>
                </a:solidFill>
                <a:latin typeface="Times New Roman" panose="02020603050405020304" pitchFamily="18" charset="0"/>
                <a:cs typeface="Times New Roman" panose="02020603050405020304" pitchFamily="18" charset="0"/>
              </a:rPr>
              <a:t>LUYỆN ĐỌC LẠI</a:t>
            </a:r>
            <a:endParaRPr lang="en-US" sz="8000" b="1" dirty="0">
              <a:solidFill>
                <a:prstClr val="black"/>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95835210"/>
      </p:ext>
    </p:extLst>
  </p:cSld>
  <p:clrMapOvr>
    <a:masterClrMapping/>
  </p:clrMapOvr>
  <p:transition spd="slow" advClick="0" advTm="2000">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rcRect t="164" b="164"/>
          <a:stretch>
            <a:fillRect/>
          </a:stretch>
        </p:blipFill>
        <p:spPr>
          <a:xfrm>
            <a:off x="0" y="0"/>
            <a:ext cx="12192000" cy="6858000"/>
          </a:xfrm>
          <a:prstGeom prst="rect">
            <a:avLst/>
          </a:prstGeom>
        </p:spPr>
      </p:pic>
      <p:sp>
        <p:nvSpPr>
          <p:cNvPr id="3" name="TextBox 3"/>
          <p:cNvSpPr txBox="1"/>
          <p:nvPr/>
        </p:nvSpPr>
        <p:spPr>
          <a:xfrm>
            <a:off x="221227" y="856411"/>
            <a:ext cx="11543068" cy="5501506"/>
          </a:xfrm>
          <a:prstGeom prst="rect">
            <a:avLst/>
          </a:prstGeom>
        </p:spPr>
        <p:txBody>
          <a:bodyPr lIns="0" tIns="0" rIns="0" bIns="0" rtlCol="0" anchor="t">
            <a:spAutoFit/>
          </a:bodyPr>
          <a:lstStyle/>
          <a:p>
            <a:pPr algn="just">
              <a:lnSpc>
                <a:spcPts val="7612"/>
              </a:lnSpc>
            </a:pPr>
            <a:r>
              <a:rPr lang="en-US" sz="4800" b="1">
                <a:solidFill>
                  <a:srgbClr val="000000"/>
                </a:solidFill>
                <a:latin typeface="Times New Roman" panose="02020603050405020304" pitchFamily="18" charset="0"/>
                <a:ea typeface="DejaVu Serif Bold"/>
                <a:cs typeface="Times New Roman" panose="02020603050405020304" pitchFamily="18" charset="0"/>
                <a:sym typeface="DejaVu Serif Bold"/>
              </a:rPr>
              <a:t>     </a:t>
            </a:r>
            <a:r>
              <a:rPr lang="en-US" sz="2000" b="1" smtClean="0">
                <a:solidFill>
                  <a:srgbClr val="000000"/>
                </a:solidFill>
                <a:latin typeface="Times New Roman" panose="02020603050405020304" pitchFamily="18" charset="0"/>
                <a:ea typeface="DejaVu Serif Bold"/>
                <a:cs typeface="Times New Roman" panose="02020603050405020304" pitchFamily="18" charset="0"/>
                <a:sym typeface="DejaVu Serif Bold"/>
              </a:rPr>
              <a:t>(1) </a:t>
            </a:r>
            <a:r>
              <a:rPr lang="en-US" sz="6000" smtClean="0">
                <a:solidFill>
                  <a:srgbClr val="000000"/>
                </a:solidFill>
                <a:latin typeface="Times New Roman" panose="02020603050405020304" pitchFamily="18" charset="0"/>
                <a:ea typeface="DejaVu Serif Bold"/>
                <a:cs typeface="Times New Roman" panose="02020603050405020304" pitchFamily="18" charset="0"/>
                <a:sym typeface="DejaVu Serif Bold"/>
              </a:rPr>
              <a:t>Nhắc </a:t>
            </a:r>
            <a:r>
              <a:rPr lang="en-US" sz="6000">
                <a:solidFill>
                  <a:srgbClr val="000000"/>
                </a:solidFill>
                <a:latin typeface="Times New Roman" panose="02020603050405020304" pitchFamily="18" charset="0"/>
                <a:ea typeface="DejaVu Serif Bold"/>
                <a:cs typeface="Times New Roman" panose="02020603050405020304" pitchFamily="18" charset="0"/>
                <a:sym typeface="DejaVu Serif Bold"/>
              </a:rPr>
              <a:t>đến Trường Sa, ngoài các đảo, người ta nhắc đến biển. Mà biển thì có </a:t>
            </a:r>
            <a:r>
              <a:rPr lang="en-US" sz="6000" b="1" i="1">
                <a:solidFill>
                  <a:srgbClr val="000000"/>
                </a:solidFill>
                <a:latin typeface="Times New Roman" panose="02020603050405020304" pitchFamily="18" charset="0"/>
                <a:ea typeface="DejaVu Serif Bold"/>
                <a:cs typeface="Times New Roman" panose="02020603050405020304" pitchFamily="18" charset="0"/>
                <a:sym typeface="DejaVu Serif Bold"/>
              </a:rPr>
              <a:t>muôn vàn </a:t>
            </a:r>
            <a:r>
              <a:rPr lang="en-US" sz="6000">
                <a:solidFill>
                  <a:srgbClr val="000000"/>
                </a:solidFill>
                <a:latin typeface="Times New Roman" panose="02020603050405020304" pitchFamily="18" charset="0"/>
                <a:ea typeface="DejaVu Serif Bold"/>
                <a:cs typeface="Times New Roman" panose="02020603050405020304" pitchFamily="18" charset="0"/>
                <a:sym typeface="DejaVu Serif Bold"/>
              </a:rPr>
              <a:t>điều kì thú. Thám hiểm đáy biển ở Trường Sa của nước ta sẽ thấy </a:t>
            </a:r>
            <a:r>
              <a:rPr lang="en-US" sz="6000" b="1" i="1">
                <a:solidFill>
                  <a:srgbClr val="000000"/>
                </a:solidFill>
                <a:latin typeface="Times New Roman" panose="02020603050405020304" pitchFamily="18" charset="0"/>
                <a:ea typeface="DejaVu Serif Bold"/>
                <a:cs typeface="Times New Roman" panose="02020603050405020304" pitchFamily="18" charset="0"/>
                <a:sym typeface="DejaVu Serif Bold"/>
              </a:rPr>
              <a:t>bao điều thú vị</a:t>
            </a:r>
            <a:r>
              <a:rPr lang="en-US" sz="6000">
                <a:solidFill>
                  <a:srgbClr val="000000"/>
                </a:solidFill>
                <a:latin typeface="Times New Roman" panose="02020603050405020304" pitchFamily="18" charset="0"/>
                <a:ea typeface="DejaVu Serif Bold"/>
                <a:cs typeface="Times New Roman" panose="02020603050405020304" pitchFamily="18" charset="0"/>
                <a:sym typeface="DejaVu Serif Bold"/>
              </a:rPr>
              <a:t>.</a:t>
            </a:r>
          </a:p>
          <a:p>
            <a:pPr algn="ctr">
              <a:lnSpc>
                <a:spcPts val="4853"/>
              </a:lnSpc>
            </a:pPr>
            <a:endParaRPr lang="en-US" sz="4400" b="1">
              <a:solidFill>
                <a:srgbClr val="000000"/>
              </a:solidFill>
              <a:latin typeface="DejaVu Serif Bold"/>
              <a:ea typeface="DejaVu Serif Bold"/>
              <a:cs typeface="DejaVu Serif Bold"/>
              <a:sym typeface="DejaVu Serif Bold"/>
            </a:endParaRPr>
          </a:p>
        </p:txBody>
      </p:sp>
    </p:spTree>
    <p:custDataLst>
      <p:tags r:id="rId1"/>
    </p:custDataLst>
    <p:extLst>
      <p:ext uri="{BB962C8B-B14F-4D97-AF65-F5344CB8AC3E}">
        <p14:creationId xmlns:p14="http://schemas.microsoft.com/office/powerpoint/2010/main" val="3476479202"/>
      </p:ext>
    </p:extLst>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rcRect t="164" b="164"/>
          <a:stretch>
            <a:fillRect/>
          </a:stretch>
        </p:blipFill>
        <p:spPr>
          <a:xfrm>
            <a:off x="0" y="0"/>
            <a:ext cx="12192000" cy="6858000"/>
          </a:xfrm>
          <a:prstGeom prst="rect">
            <a:avLst/>
          </a:prstGeom>
        </p:spPr>
      </p:pic>
      <p:sp>
        <p:nvSpPr>
          <p:cNvPr id="3" name="TextBox 3"/>
          <p:cNvSpPr txBox="1"/>
          <p:nvPr/>
        </p:nvSpPr>
        <p:spPr>
          <a:xfrm>
            <a:off x="277541" y="494270"/>
            <a:ext cx="11651667" cy="7373813"/>
          </a:xfrm>
          <a:prstGeom prst="rect">
            <a:avLst/>
          </a:prstGeom>
        </p:spPr>
        <p:txBody>
          <a:bodyPr lIns="0" tIns="0" rIns="0" bIns="0" rtlCol="0" anchor="t">
            <a:spAutoFit/>
          </a:bodyPr>
          <a:lstStyle/>
          <a:p>
            <a:pPr algn="just">
              <a:lnSpc>
                <a:spcPts val="5320"/>
              </a:lnSpc>
            </a:pPr>
            <a:r>
              <a:rPr lang="en-US" sz="3800" b="1">
                <a:solidFill>
                  <a:srgbClr val="000000"/>
                </a:solidFill>
                <a:latin typeface="DejaVu Serif Bold"/>
                <a:ea typeface="DejaVu Serif Bold"/>
                <a:cs typeface="DejaVu Serif Bold"/>
                <a:sym typeface="DejaVu Serif Bold"/>
              </a:rPr>
              <a:t>    </a:t>
            </a:r>
            <a:r>
              <a:rPr lang="en-US" sz="3600" b="1" smtClean="0">
                <a:solidFill>
                  <a:srgbClr val="000000"/>
                </a:solidFill>
                <a:latin typeface="Times New Roman" panose="02020603050405020304" pitchFamily="18" charset="0"/>
                <a:ea typeface="DejaVu Serif Bold"/>
                <a:cs typeface="Times New Roman" panose="02020603050405020304" pitchFamily="18" charset="0"/>
                <a:sym typeface="DejaVu Serif Bold"/>
              </a:rPr>
              <a:t>(2) </a:t>
            </a:r>
            <a:r>
              <a:rPr lang="en-US" sz="5400">
                <a:solidFill>
                  <a:srgbClr val="000000"/>
                </a:solidFill>
                <a:latin typeface="Times New Roman" panose="02020603050405020304" pitchFamily="18" charset="0"/>
                <a:ea typeface="DejaVu Serif Bold"/>
                <a:cs typeface="Times New Roman" panose="02020603050405020304" pitchFamily="18" charset="0"/>
                <a:sym typeface="DejaVu Serif Bold"/>
              </a:rPr>
              <a:t>Biển ở Trường Sa có những loài cá </a:t>
            </a:r>
            <a:r>
              <a:rPr lang="en-US" sz="5400" b="1" i="1">
                <a:solidFill>
                  <a:srgbClr val="FF0000"/>
                </a:solidFill>
                <a:latin typeface="Times New Roman" panose="02020603050405020304" pitchFamily="18" charset="0"/>
                <a:ea typeface="DejaVu Serif Bold"/>
                <a:cs typeface="Times New Roman" panose="02020603050405020304" pitchFamily="18" charset="0"/>
                <a:sym typeface="DejaVu Serif Bold"/>
              </a:rPr>
              <a:t>đẹp rực rỡ</a:t>
            </a:r>
            <a:r>
              <a:rPr lang="en-US" sz="5400">
                <a:solidFill>
                  <a:srgbClr val="000000"/>
                </a:solidFill>
                <a:latin typeface="Times New Roman" panose="02020603050405020304" pitchFamily="18" charset="0"/>
                <a:ea typeface="DejaVu Serif Bold"/>
                <a:cs typeface="Times New Roman" panose="02020603050405020304" pitchFamily="18" charset="0"/>
                <a:sym typeface="DejaVu Serif Bold"/>
              </a:rPr>
              <a:t> và lạ mắt. Từng đàn cá đủ màu sắc, </a:t>
            </a:r>
            <a:r>
              <a:rPr lang="en-US" sz="5400" b="1" i="1">
                <a:solidFill>
                  <a:srgbClr val="FF0000"/>
                </a:solidFill>
                <a:latin typeface="Times New Roman" panose="02020603050405020304" pitchFamily="18" charset="0"/>
                <a:ea typeface="DejaVu Serif Bold"/>
                <a:cs typeface="Times New Roman" panose="02020603050405020304" pitchFamily="18" charset="0"/>
                <a:sym typeface="DejaVu Serif Bold"/>
              </a:rPr>
              <a:t>dày đặc </a:t>
            </a:r>
            <a:r>
              <a:rPr lang="en-US" sz="5400">
                <a:solidFill>
                  <a:srgbClr val="000000"/>
                </a:solidFill>
                <a:latin typeface="Times New Roman" panose="02020603050405020304" pitchFamily="18" charset="0"/>
                <a:ea typeface="DejaVu Serif Bold"/>
                <a:cs typeface="Times New Roman" panose="02020603050405020304" pitchFamily="18" charset="0"/>
                <a:sym typeface="DejaVu Serif Bold"/>
              </a:rPr>
              <a:t>đến </a:t>
            </a:r>
            <a:r>
              <a:rPr lang="en-US" sz="5400" b="1" i="1">
                <a:solidFill>
                  <a:srgbClr val="FF0000"/>
                </a:solidFill>
                <a:latin typeface="Times New Roman" panose="02020603050405020304" pitchFamily="18" charset="0"/>
                <a:ea typeface="DejaVu Serif Bold"/>
                <a:cs typeface="Times New Roman" panose="02020603050405020304" pitchFamily="18" charset="0"/>
                <a:sym typeface="DejaVu Serif Bold"/>
              </a:rPr>
              <a:t>hàng trăm con </a:t>
            </a:r>
            <a:r>
              <a:rPr lang="en-US" sz="5400">
                <a:solidFill>
                  <a:srgbClr val="000000"/>
                </a:solidFill>
                <a:latin typeface="Times New Roman" panose="02020603050405020304" pitchFamily="18" charset="0"/>
                <a:ea typeface="DejaVu Serif Bold"/>
                <a:cs typeface="Times New Roman" panose="02020603050405020304" pitchFamily="18" charset="0"/>
                <a:sym typeface="DejaVu Serif Bold"/>
              </a:rPr>
              <a:t>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p>
          <a:p>
            <a:pPr algn="ctr">
              <a:lnSpc>
                <a:spcPts val="4853"/>
              </a:lnSpc>
            </a:pPr>
            <a:endParaRPr lang="en-US" sz="3800" b="1">
              <a:solidFill>
                <a:srgbClr val="000000"/>
              </a:solidFill>
              <a:latin typeface="DejaVu Serif Bold"/>
              <a:ea typeface="DejaVu Serif Bold"/>
              <a:cs typeface="DejaVu Serif Bold"/>
              <a:sym typeface="DejaVu Serif Bold"/>
            </a:endParaRPr>
          </a:p>
          <a:p>
            <a:pPr algn="ctr">
              <a:lnSpc>
                <a:spcPts val="4853"/>
              </a:lnSpc>
            </a:pPr>
            <a:endParaRPr lang="en-US" sz="3800" b="1">
              <a:solidFill>
                <a:srgbClr val="000000"/>
              </a:solidFill>
              <a:latin typeface="DejaVu Serif Bold"/>
              <a:ea typeface="DejaVu Serif Bold"/>
              <a:cs typeface="DejaVu Serif Bold"/>
              <a:sym typeface="DejaVu Serif Bold"/>
            </a:endParaRPr>
          </a:p>
        </p:txBody>
      </p:sp>
    </p:spTree>
    <p:custDataLst>
      <p:tags r:id="rId1"/>
    </p:custDataLst>
    <p:extLst>
      <p:ext uri="{BB962C8B-B14F-4D97-AF65-F5344CB8AC3E}">
        <p14:creationId xmlns:p14="http://schemas.microsoft.com/office/powerpoint/2010/main" val="3255404660"/>
      </p:ext>
    </p:extLst>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rcRect t="164" b="164"/>
          <a:stretch>
            <a:fillRect/>
          </a:stretch>
        </p:blipFill>
        <p:spPr>
          <a:xfrm>
            <a:off x="0" y="0"/>
            <a:ext cx="12192000" cy="6858000"/>
          </a:xfrm>
          <a:prstGeom prst="rect">
            <a:avLst/>
          </a:prstGeom>
        </p:spPr>
      </p:pic>
      <p:sp>
        <p:nvSpPr>
          <p:cNvPr id="3" name="TextBox 3"/>
          <p:cNvSpPr txBox="1"/>
          <p:nvPr/>
        </p:nvSpPr>
        <p:spPr>
          <a:xfrm>
            <a:off x="277541" y="494270"/>
            <a:ext cx="11651667" cy="7373813"/>
          </a:xfrm>
          <a:prstGeom prst="rect">
            <a:avLst/>
          </a:prstGeom>
        </p:spPr>
        <p:txBody>
          <a:bodyPr lIns="0" tIns="0" rIns="0" bIns="0" rtlCol="0" anchor="t">
            <a:spAutoFit/>
          </a:bodyPr>
          <a:lstStyle/>
          <a:p>
            <a:pPr algn="just">
              <a:lnSpc>
                <a:spcPts val="5320"/>
              </a:lnSpc>
            </a:pPr>
            <a:r>
              <a:rPr lang="en-US" sz="3800" b="1">
                <a:solidFill>
                  <a:srgbClr val="000000"/>
                </a:solidFill>
                <a:latin typeface="DejaVu Serif Bold"/>
                <a:ea typeface="DejaVu Serif Bold"/>
                <a:cs typeface="DejaVu Serif Bold"/>
                <a:sym typeface="DejaVu Serif Bold"/>
              </a:rPr>
              <a:t>     </a:t>
            </a:r>
            <a:r>
              <a:rPr lang="en-US" sz="5400">
                <a:solidFill>
                  <a:srgbClr val="000000"/>
                </a:solidFill>
                <a:latin typeface="Times New Roman" panose="02020603050405020304" pitchFamily="18" charset="0"/>
                <a:ea typeface="DejaVu Serif Bold"/>
                <a:cs typeface="Times New Roman" panose="02020603050405020304" pitchFamily="18" charset="0"/>
                <a:sym typeface="DejaVu Serif Bold"/>
              </a:rPr>
              <a:t>Biển ở Trường Sa có những loài cá đẹp rực rỡ và lạ mắt. Từng đàn cá đủ màu sắc, dày đặc đến hàng trăm con tạo nên một tấm </a:t>
            </a:r>
            <a:r>
              <a:rPr lang="en-US" sz="5400" b="1" i="1">
                <a:solidFill>
                  <a:srgbClr val="FF0000"/>
                </a:solidFill>
                <a:latin typeface="Times New Roman" panose="02020603050405020304" pitchFamily="18" charset="0"/>
                <a:ea typeface="DejaVu Serif Bold"/>
                <a:cs typeface="Times New Roman" panose="02020603050405020304" pitchFamily="18" charset="0"/>
                <a:sym typeface="DejaVu Serif Bold"/>
              </a:rPr>
              <a:t>thảm hoa di động</a:t>
            </a:r>
            <a:r>
              <a:rPr lang="en-US" sz="5400">
                <a:solidFill>
                  <a:srgbClr val="000000"/>
                </a:solidFill>
                <a:latin typeface="Times New Roman" panose="02020603050405020304" pitchFamily="18" charset="0"/>
                <a:ea typeface="DejaVu Serif Bold"/>
                <a:cs typeface="Times New Roman" panose="02020603050405020304" pitchFamily="18" charset="0"/>
                <a:sym typeface="DejaVu Serif Bold"/>
              </a:rPr>
              <a:t>. Những vỉa san hô chạy dài từ chân mỗi đảo xuống sâu dần dưới đáy biển. San hô làm cho đáy biển trông như một </a:t>
            </a:r>
            <a:r>
              <a:rPr lang="en-US" sz="5400" b="1" i="1">
                <a:solidFill>
                  <a:srgbClr val="FF0000"/>
                </a:solidFill>
                <a:latin typeface="Times New Roman" panose="02020603050405020304" pitchFamily="18" charset="0"/>
                <a:ea typeface="DejaVu Serif Bold"/>
                <a:cs typeface="Times New Roman" panose="02020603050405020304" pitchFamily="18" charset="0"/>
                <a:sym typeface="DejaVu Serif Bold"/>
              </a:rPr>
              <a:t>bức tranh khổng lồ</a:t>
            </a:r>
            <a:r>
              <a:rPr lang="en-US" sz="5400">
                <a:solidFill>
                  <a:srgbClr val="000000"/>
                </a:solidFill>
                <a:latin typeface="Times New Roman" panose="02020603050405020304" pitchFamily="18" charset="0"/>
                <a:ea typeface="DejaVu Serif Bold"/>
                <a:cs typeface="Times New Roman" panose="02020603050405020304" pitchFamily="18" charset="0"/>
                <a:sym typeface="DejaVu Serif Bold"/>
              </a:rPr>
              <a:t>, đẹp như những </a:t>
            </a:r>
            <a:r>
              <a:rPr lang="en-US" sz="5400" b="1" i="1">
                <a:solidFill>
                  <a:srgbClr val="FF0000"/>
                </a:solidFill>
                <a:latin typeface="Times New Roman" panose="02020603050405020304" pitchFamily="18" charset="0"/>
                <a:ea typeface="DejaVu Serif Bold"/>
                <a:cs typeface="Times New Roman" panose="02020603050405020304" pitchFamily="18" charset="0"/>
                <a:sym typeface="DejaVu Serif Bold"/>
              </a:rPr>
              <a:t>tòa lâu đài </a:t>
            </a:r>
            <a:r>
              <a:rPr lang="en-US" sz="5400">
                <a:solidFill>
                  <a:srgbClr val="000000"/>
                </a:solidFill>
                <a:latin typeface="Times New Roman" panose="02020603050405020304" pitchFamily="18" charset="0"/>
                <a:ea typeface="DejaVu Serif Bold"/>
                <a:cs typeface="Times New Roman" panose="02020603050405020304" pitchFamily="18" charset="0"/>
                <a:sym typeface="DejaVu Serif Bold"/>
              </a:rPr>
              <a:t>trong truyện cổ tích.</a:t>
            </a:r>
          </a:p>
          <a:p>
            <a:pPr algn="ctr">
              <a:lnSpc>
                <a:spcPts val="4853"/>
              </a:lnSpc>
            </a:pPr>
            <a:endParaRPr lang="en-US" sz="3800" b="1">
              <a:solidFill>
                <a:srgbClr val="000000"/>
              </a:solidFill>
              <a:latin typeface="DejaVu Serif Bold"/>
              <a:ea typeface="DejaVu Serif Bold"/>
              <a:cs typeface="DejaVu Serif Bold"/>
              <a:sym typeface="DejaVu Serif Bold"/>
            </a:endParaRPr>
          </a:p>
          <a:p>
            <a:pPr algn="ctr">
              <a:lnSpc>
                <a:spcPts val="4853"/>
              </a:lnSpc>
            </a:pPr>
            <a:endParaRPr lang="en-US" sz="3800" b="1">
              <a:solidFill>
                <a:srgbClr val="000000"/>
              </a:solidFill>
              <a:latin typeface="DejaVu Serif Bold"/>
              <a:ea typeface="DejaVu Serif Bold"/>
              <a:cs typeface="DejaVu Serif Bold"/>
              <a:sym typeface="DejaVu Serif Bold"/>
            </a:endParaRPr>
          </a:p>
        </p:txBody>
      </p:sp>
    </p:spTree>
    <p:custDataLst>
      <p:tags r:id="rId1"/>
    </p:custDataLst>
    <p:extLst>
      <p:ext uri="{BB962C8B-B14F-4D97-AF65-F5344CB8AC3E}">
        <p14:creationId xmlns:p14="http://schemas.microsoft.com/office/powerpoint/2010/main" val="1074760690"/>
      </p:ext>
    </p:extLst>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xmlns="" id="{21065EC9-B276-4E9A-A357-CBFB0E6BB85B}"/>
              </a:ext>
            </a:extLst>
          </p:cNvPr>
          <p:cNvSpPr/>
          <p:nvPr/>
        </p:nvSpPr>
        <p:spPr>
          <a:xfrm>
            <a:off x="1199456" y="1916832"/>
            <a:ext cx="10369152" cy="2304256"/>
          </a:xfrm>
          <a:prstGeom prst="roundRect">
            <a:avLst/>
          </a:prstGeom>
          <a:solidFill>
            <a:schemeClr val="accent6">
              <a:lumMod val="75000"/>
            </a:schemeClr>
          </a:solidFill>
          <a:ln w="25400" cap="flat" cmpd="sng" algn="ctr">
            <a:noFill/>
            <a:prstDash val="solid"/>
          </a:ln>
          <a:effectLst/>
        </p:spPr>
        <p:txBody>
          <a:bodyPr rtlCol="0" anchor="ctr"/>
          <a:lstStyle/>
          <a:p>
            <a:pPr algn="ctr">
              <a:defRPr/>
            </a:pPr>
            <a:r>
              <a:rPr lang="en-US" sz="4800" b="1" kern="0" dirty="0" smtClean="0">
                <a:solidFill>
                  <a:srgbClr val="F2F2E9"/>
                </a:solidFill>
                <a:latin typeface="Times New Roman" panose="02020603050405020304" pitchFamily="18" charset="0"/>
                <a:cs typeface="Times New Roman" panose="02020603050405020304" pitchFamily="18" charset="0"/>
              </a:rPr>
              <a:t>LUYỆN TẬP THEO VĂN BẢN ĐỌC</a:t>
            </a:r>
            <a:endParaRPr lang="en-US" sz="4800" b="1" kern="0" dirty="0">
              <a:solidFill>
                <a:srgbClr val="F2F2E9"/>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86694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3BE49D0B-9D2F-4FDD-A935-A55E32B03199}"/>
              </a:ext>
            </a:extLst>
          </p:cNvPr>
          <p:cNvSpPr txBox="1"/>
          <p:nvPr/>
        </p:nvSpPr>
        <p:spPr>
          <a:xfrm>
            <a:off x="479376" y="404664"/>
            <a:ext cx="11521280" cy="646331"/>
          </a:xfrm>
          <a:prstGeom prst="rect">
            <a:avLst/>
          </a:prstGeom>
          <a:noFill/>
        </p:spPr>
        <p:txBody>
          <a:bodyPr wrap="square" rtlCol="0">
            <a:spAutoFit/>
          </a:bodyPr>
          <a:lstStyle/>
          <a:p>
            <a:pPr algn="just" defTabSz="913256" fontAlgn="base">
              <a:spcBef>
                <a:spcPct val="0"/>
              </a:spcBef>
              <a:spcAft>
                <a:spcPct val="0"/>
              </a:spcAft>
              <a:defRPr/>
            </a:pPr>
            <a:r>
              <a:rPr lang="vi-VN" altLang="zh-CN" sz="3600" dirty="0">
                <a:latin typeface="Times New Roman" panose="02020603050405020304" pitchFamily="18" charset="0"/>
                <a:ea typeface="Arial-Rounded" panose="020B0500000000000000" pitchFamily="34" charset="0"/>
                <a:cs typeface="Times New Roman" panose="02020603050405020304" pitchFamily="18" charset="0"/>
                <a:sym typeface="+mn-lt"/>
              </a:rPr>
              <a:t>1</a:t>
            </a:r>
            <a:r>
              <a:rPr lang="en-US" altLang="zh-CN" sz="3600"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altLang="zh-CN" sz="3600" dirty="0">
                <a:latin typeface="Times New Roman" panose="02020603050405020304" pitchFamily="18" charset="0"/>
                <a:ea typeface="Arial-Rounded" panose="020B0500000000000000" pitchFamily="34" charset="0"/>
                <a:cs typeface="Times New Roman" panose="02020603050405020304" pitchFamily="18" charset="0"/>
                <a:sym typeface="+mn-lt"/>
              </a:rPr>
              <a:t>Tìm những từ chỉ đặc điểm trong các từ dưới đây?</a:t>
            </a:r>
            <a:endParaRPr lang="zh-CN" altLang="en-US" sz="3600" dirty="0">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3" name="Rounded Rectangle 2"/>
          <p:cNvSpPr/>
          <p:nvPr/>
        </p:nvSpPr>
        <p:spPr>
          <a:xfrm>
            <a:off x="1145203" y="1556793"/>
            <a:ext cx="1234765" cy="5760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bg1"/>
                </a:solidFill>
                <a:latin typeface="Times New Roman" pitchFamily="18" charset="0"/>
                <a:cs typeface="Times New Roman" pitchFamily="18" charset="0"/>
              </a:rPr>
              <a:t>đảo</a:t>
            </a:r>
            <a:endParaRPr lang="en-US" sz="3600" b="1" dirty="0">
              <a:solidFill>
                <a:schemeClr val="bg1"/>
              </a:solidFill>
              <a:latin typeface="Times New Roman" pitchFamily="18" charset="0"/>
              <a:cs typeface="Times New Roman" pitchFamily="18" charset="0"/>
            </a:endParaRPr>
          </a:p>
        </p:txBody>
      </p:sp>
      <p:sp>
        <p:nvSpPr>
          <p:cNvPr id="18" name="Rounded Rectangle 17"/>
          <p:cNvSpPr/>
          <p:nvPr/>
        </p:nvSpPr>
        <p:spPr>
          <a:xfrm>
            <a:off x="2634684" y="1539037"/>
            <a:ext cx="1234765" cy="5760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bg1"/>
                </a:solidFill>
                <a:latin typeface="Times New Roman" pitchFamily="18" charset="0"/>
                <a:cs typeface="Times New Roman" pitchFamily="18" charset="0"/>
              </a:rPr>
              <a:t>biển</a:t>
            </a:r>
            <a:endParaRPr lang="en-US" sz="3600" b="1" dirty="0">
              <a:solidFill>
                <a:schemeClr val="bg1"/>
              </a:solidFill>
              <a:latin typeface="Times New Roman" pitchFamily="18" charset="0"/>
              <a:cs typeface="Times New Roman" pitchFamily="18" charset="0"/>
            </a:endParaRPr>
          </a:p>
        </p:txBody>
      </p:sp>
      <p:sp>
        <p:nvSpPr>
          <p:cNvPr id="19" name="Rounded Rectangle 18"/>
          <p:cNvSpPr/>
          <p:nvPr/>
        </p:nvSpPr>
        <p:spPr>
          <a:xfrm>
            <a:off x="4223972" y="1521281"/>
            <a:ext cx="1573145" cy="5760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bg1"/>
                </a:solidFill>
                <a:latin typeface="Times New Roman" pitchFamily="18" charset="0"/>
                <a:cs typeface="Times New Roman" pitchFamily="18" charset="0"/>
              </a:rPr>
              <a:t>rực rỡ</a:t>
            </a:r>
            <a:endParaRPr lang="en-US" sz="3600" b="1" dirty="0">
              <a:solidFill>
                <a:schemeClr val="bg1"/>
              </a:solidFill>
              <a:latin typeface="Times New Roman" pitchFamily="18" charset="0"/>
              <a:cs typeface="Times New Roman" pitchFamily="18" charset="0"/>
            </a:endParaRPr>
          </a:p>
        </p:txBody>
      </p:sp>
      <p:sp>
        <p:nvSpPr>
          <p:cNvPr id="20" name="Rounded Rectangle 19"/>
          <p:cNvSpPr/>
          <p:nvPr/>
        </p:nvSpPr>
        <p:spPr>
          <a:xfrm>
            <a:off x="6201726" y="1503526"/>
            <a:ext cx="1967273" cy="5760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bg1"/>
                </a:solidFill>
                <a:latin typeface="Times New Roman" pitchFamily="18" charset="0"/>
                <a:cs typeface="Times New Roman" pitchFamily="18" charset="0"/>
              </a:rPr>
              <a:t>khổng lồ</a:t>
            </a:r>
            <a:endParaRPr lang="en-US" sz="3600" b="1" dirty="0">
              <a:solidFill>
                <a:schemeClr val="bg1"/>
              </a:solidFill>
              <a:latin typeface="Times New Roman" pitchFamily="18" charset="0"/>
              <a:cs typeface="Times New Roman" pitchFamily="18" charset="0"/>
            </a:endParaRPr>
          </a:p>
        </p:txBody>
      </p:sp>
      <p:sp>
        <p:nvSpPr>
          <p:cNvPr id="21" name="Rounded Rectangle 20"/>
          <p:cNvSpPr/>
          <p:nvPr/>
        </p:nvSpPr>
        <p:spPr>
          <a:xfrm>
            <a:off x="8455499" y="1485634"/>
            <a:ext cx="1586146" cy="5939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bg1"/>
                </a:solidFill>
                <a:latin typeface="Times New Roman" pitchFamily="18" charset="0"/>
                <a:cs typeface="Times New Roman" pitchFamily="18" charset="0"/>
              </a:rPr>
              <a:t>san hô</a:t>
            </a:r>
            <a:endParaRPr lang="en-US" sz="3600" b="1" dirty="0">
              <a:solidFill>
                <a:schemeClr val="bg1"/>
              </a:solidFill>
              <a:latin typeface="Times New Roman" pitchFamily="18" charset="0"/>
              <a:cs typeface="Times New Roman" pitchFamily="18" charset="0"/>
            </a:endParaRPr>
          </a:p>
        </p:txBody>
      </p:sp>
      <p:sp>
        <p:nvSpPr>
          <p:cNvPr id="22" name="Rounded Rectangle 21"/>
          <p:cNvSpPr/>
          <p:nvPr/>
        </p:nvSpPr>
        <p:spPr>
          <a:xfrm>
            <a:off x="10280085" y="1476758"/>
            <a:ext cx="1234765" cy="59395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b="1" dirty="0">
                <a:solidFill>
                  <a:schemeClr val="bg1"/>
                </a:solidFill>
                <a:latin typeface="Times New Roman" pitchFamily="18" charset="0"/>
                <a:cs typeface="Times New Roman" pitchFamily="18" charset="0"/>
              </a:rPr>
              <a:t>đẹp</a:t>
            </a:r>
            <a:endParaRPr lang="en-US" sz="3600" b="1" dirty="0">
              <a:solidFill>
                <a:schemeClr val="bg1"/>
              </a:solidFill>
              <a:latin typeface="Times New Roman" pitchFamily="18" charset="0"/>
              <a:cs typeface="Times New Roman" pitchFamily="18" charset="0"/>
            </a:endParaRPr>
          </a:p>
        </p:txBody>
      </p:sp>
      <p:cxnSp>
        <p:nvCxnSpPr>
          <p:cNvPr id="4" name="Straight Connector 3"/>
          <p:cNvCxnSpPr/>
          <p:nvPr/>
        </p:nvCxnSpPr>
        <p:spPr>
          <a:xfrm>
            <a:off x="3249365" y="980728"/>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71790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3"/>
                                        </p:tgtEl>
                                      </p:cBhvr>
                                    </p:animEffect>
                                    <p:anim calcmode="lin" valueType="num">
                                      <p:cBhvr>
                                        <p:cTn id="17" dur="1000"/>
                                        <p:tgtEl>
                                          <p:spTgt spid="3"/>
                                        </p:tgtEl>
                                        <p:attrNameLst>
                                          <p:attrName>ppt_x</p:attrName>
                                        </p:attrNameLst>
                                      </p:cBhvr>
                                      <p:tavLst>
                                        <p:tav tm="0">
                                          <p:val>
                                            <p:strVal val="ppt_x"/>
                                          </p:val>
                                        </p:tav>
                                        <p:tav tm="100000">
                                          <p:val>
                                            <p:strVal val="ppt_x"/>
                                          </p:val>
                                        </p:tav>
                                      </p:tavLst>
                                    </p:anim>
                                    <p:anim calcmode="lin" valueType="num">
                                      <p:cBhvr>
                                        <p:cTn id="18" dur="1000"/>
                                        <p:tgtEl>
                                          <p:spTgt spid="3"/>
                                        </p:tgtEl>
                                        <p:attrNameLst>
                                          <p:attrName>ppt_y</p:attrName>
                                        </p:attrNameLst>
                                      </p:cBhvr>
                                      <p:tavLst>
                                        <p:tav tm="0">
                                          <p:val>
                                            <p:strVal val="ppt_y"/>
                                          </p:val>
                                        </p:tav>
                                        <p:tav tm="100000">
                                          <p:val>
                                            <p:strVal val="ppt_y+.1"/>
                                          </p:val>
                                        </p:tav>
                                      </p:tavLst>
                                    </p:anim>
                                    <p:set>
                                      <p:cBhvr>
                                        <p:cTn id="19" dur="1" fill="hold">
                                          <p:stCondLst>
                                            <p:cond delay="9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6" presetClass="exit" presetSubtype="0" fill="hold" grpId="0" nodeType="clickEffect">
                                  <p:stCondLst>
                                    <p:cond delay="0"/>
                                  </p:stCondLst>
                                  <p:childTnLst>
                                    <p:animEffect transition="out" filter="wipe(down)">
                                      <p:cBhvr>
                                        <p:cTn id="23" dur="180" accel="50000">
                                          <p:stCondLst>
                                            <p:cond delay="1820"/>
                                          </p:stCondLst>
                                        </p:cTn>
                                        <p:tgtEl>
                                          <p:spTgt spid="18"/>
                                        </p:tgtEl>
                                      </p:cBhvr>
                                    </p:animEffect>
                                    <p:anim calcmode="lin" valueType="num">
                                      <p:cBhvr>
                                        <p:cTn id="24" dur="1822" tmFilter="0,0; 0.14,0.31; 0.43,0.73; 0.71,0.91; 1.0,1.0">
                                          <p:stCondLst>
                                            <p:cond delay="0"/>
                                          </p:stCondLst>
                                        </p:cTn>
                                        <p:tgtEl>
                                          <p:spTgt spid="18"/>
                                        </p:tgtEl>
                                        <p:attrNameLst>
                                          <p:attrName>ppt_x</p:attrName>
                                        </p:attrNameLst>
                                      </p:cBhvr>
                                      <p:tavLst>
                                        <p:tav tm="0">
                                          <p:val>
                                            <p:strVal val="ppt_x"/>
                                          </p:val>
                                        </p:tav>
                                        <p:tav tm="100000">
                                          <p:val>
                                            <p:strVal val="#ppt_x+0.25"/>
                                          </p:val>
                                        </p:tav>
                                      </p:tavLst>
                                    </p:anim>
                                    <p:anim calcmode="lin" valueType="num">
                                      <p:cBhvr>
                                        <p:cTn id="25" dur="178">
                                          <p:stCondLst>
                                            <p:cond delay="1822"/>
                                          </p:stCondLst>
                                        </p:cTn>
                                        <p:tgtEl>
                                          <p:spTgt spid="18"/>
                                        </p:tgtEl>
                                        <p:attrNameLst>
                                          <p:attrName>ppt_x</p:attrName>
                                        </p:attrNameLst>
                                      </p:cBhvr>
                                      <p:tavLst>
                                        <p:tav tm="0">
                                          <p:val>
                                            <p:strVal val="ppt_x"/>
                                          </p:val>
                                        </p:tav>
                                        <p:tav tm="100000">
                                          <p:val>
                                            <p:strVal val="ppt_x"/>
                                          </p:val>
                                        </p:tav>
                                      </p:tavLst>
                                    </p:anim>
                                    <p:anim calcmode="lin" valueType="num">
                                      <p:cBhvr>
                                        <p:cTn id="26" dur="664" tmFilter="0.0,0.0;0.25,0.07;0.50,0.2;0.75,0.467;1.0,1.0">
                                          <p:stCondLst>
                                            <p:cond delay="0"/>
                                          </p:stCondLst>
                                        </p:cTn>
                                        <p:tgtEl>
                                          <p:spTgt spid="1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7" dur="664" tmFilter="0, 0; 0.125,0.2665; 0.25,0.4; 0.375,0.465; 0.5,0.5;  0.625,0.535; 0.75,0.6; 0.875,0.7335; 1,1">
                                          <p:stCondLst>
                                            <p:cond delay="664"/>
                                          </p:stCondLst>
                                        </p:cTn>
                                        <p:tgtEl>
                                          <p:spTgt spid="1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8" dur="332" tmFilter="0, 0; 0.125,0.2665; 0.25,0.4; 0.375,0.465; 0.5,0.5;  0.625,0.535; 0.75,0.6; 0.875,0.7335; 1,1">
                                          <p:stCondLst>
                                            <p:cond delay="1324"/>
                                          </p:stCondLst>
                                        </p:cTn>
                                        <p:tgtEl>
                                          <p:spTgt spid="1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9" dur="164" tmFilter="0, 0; 0.125,0.2665; 0.25,0.4; 0.375,0.465; 0.5,0.5;  0.625,0.535; 0.75,0.6; 0.875,0.7335; 1,1">
                                          <p:stCondLst>
                                            <p:cond delay="1656"/>
                                          </p:stCondLst>
                                        </p:cTn>
                                        <p:tgtEl>
                                          <p:spTgt spid="1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0" dur="180" accel="50000">
                                          <p:stCondLst>
                                            <p:cond delay="1820"/>
                                          </p:stCondLst>
                                        </p:cTn>
                                        <p:tgtEl>
                                          <p:spTgt spid="18"/>
                                        </p:tgtEl>
                                        <p:attrNameLst>
                                          <p:attrName>ppt_y</p:attrName>
                                        </p:attrNameLst>
                                      </p:cBhvr>
                                      <p:tavLst>
                                        <p:tav tm="0">
                                          <p:val>
                                            <p:strVal val="ppt_y"/>
                                          </p:val>
                                        </p:tav>
                                        <p:tav tm="100000">
                                          <p:val>
                                            <p:strVal val="ppt_y+ppt_h"/>
                                          </p:val>
                                        </p:tav>
                                      </p:tavLst>
                                    </p:anim>
                                    <p:animScale>
                                      <p:cBhvr>
                                        <p:cTn id="31" dur="26">
                                          <p:stCondLst>
                                            <p:cond delay="620"/>
                                          </p:stCondLst>
                                        </p:cTn>
                                        <p:tgtEl>
                                          <p:spTgt spid="18"/>
                                        </p:tgtEl>
                                      </p:cBhvr>
                                      <p:to x="100000" y="60000"/>
                                    </p:animScale>
                                    <p:animScale>
                                      <p:cBhvr>
                                        <p:cTn id="32" dur="166" decel="50000">
                                          <p:stCondLst>
                                            <p:cond delay="646"/>
                                          </p:stCondLst>
                                        </p:cTn>
                                        <p:tgtEl>
                                          <p:spTgt spid="18"/>
                                        </p:tgtEl>
                                      </p:cBhvr>
                                      <p:to x="100000" y="100000"/>
                                    </p:animScale>
                                    <p:animScale>
                                      <p:cBhvr>
                                        <p:cTn id="33" dur="26">
                                          <p:stCondLst>
                                            <p:cond delay="1312"/>
                                          </p:stCondLst>
                                        </p:cTn>
                                        <p:tgtEl>
                                          <p:spTgt spid="18"/>
                                        </p:tgtEl>
                                      </p:cBhvr>
                                      <p:to x="100000" y="80000"/>
                                    </p:animScale>
                                    <p:animScale>
                                      <p:cBhvr>
                                        <p:cTn id="34" dur="166" decel="50000">
                                          <p:stCondLst>
                                            <p:cond delay="1338"/>
                                          </p:stCondLst>
                                        </p:cTn>
                                        <p:tgtEl>
                                          <p:spTgt spid="18"/>
                                        </p:tgtEl>
                                      </p:cBhvr>
                                      <p:to x="100000" y="100000"/>
                                    </p:animScale>
                                    <p:animScale>
                                      <p:cBhvr>
                                        <p:cTn id="35" dur="26">
                                          <p:stCondLst>
                                            <p:cond delay="1642"/>
                                          </p:stCondLst>
                                        </p:cTn>
                                        <p:tgtEl>
                                          <p:spTgt spid="18"/>
                                        </p:tgtEl>
                                      </p:cBhvr>
                                      <p:to x="100000" y="90000"/>
                                    </p:animScale>
                                    <p:animScale>
                                      <p:cBhvr>
                                        <p:cTn id="36" dur="166" decel="50000">
                                          <p:stCondLst>
                                            <p:cond delay="1668"/>
                                          </p:stCondLst>
                                        </p:cTn>
                                        <p:tgtEl>
                                          <p:spTgt spid="18"/>
                                        </p:tgtEl>
                                      </p:cBhvr>
                                      <p:to x="100000" y="100000"/>
                                    </p:animScale>
                                    <p:animScale>
                                      <p:cBhvr>
                                        <p:cTn id="37" dur="26">
                                          <p:stCondLst>
                                            <p:cond delay="1808"/>
                                          </p:stCondLst>
                                        </p:cTn>
                                        <p:tgtEl>
                                          <p:spTgt spid="18"/>
                                        </p:tgtEl>
                                      </p:cBhvr>
                                      <p:to x="100000" y="95000"/>
                                    </p:animScale>
                                    <p:animScale>
                                      <p:cBhvr>
                                        <p:cTn id="38" dur="166" decel="50000">
                                          <p:stCondLst>
                                            <p:cond delay="1834"/>
                                          </p:stCondLst>
                                        </p:cTn>
                                        <p:tgtEl>
                                          <p:spTgt spid="18"/>
                                        </p:tgtEl>
                                      </p:cBhvr>
                                      <p:to x="100000" y="100000"/>
                                    </p:animScale>
                                    <p:set>
                                      <p:cBhvr>
                                        <p:cTn id="39" dur="1" fill="hold">
                                          <p:stCondLst>
                                            <p:cond delay="19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grpId="0" nodeType="clickEffect">
                                  <p:stCondLst>
                                    <p:cond delay="0"/>
                                  </p:stCondLst>
                                  <p:childTnLst>
                                    <p:animEffect transition="out" filter="fade">
                                      <p:cBhvr>
                                        <p:cTn id="43" dur="1000"/>
                                        <p:tgtEl>
                                          <p:spTgt spid="21"/>
                                        </p:tgtEl>
                                      </p:cBhvr>
                                    </p:animEffect>
                                    <p:anim calcmode="lin" valueType="num">
                                      <p:cBhvr>
                                        <p:cTn id="44" dur="1000"/>
                                        <p:tgtEl>
                                          <p:spTgt spid="21"/>
                                        </p:tgtEl>
                                        <p:attrNameLst>
                                          <p:attrName>ppt_x</p:attrName>
                                        </p:attrNameLst>
                                      </p:cBhvr>
                                      <p:tavLst>
                                        <p:tav tm="0">
                                          <p:val>
                                            <p:strVal val="ppt_x"/>
                                          </p:val>
                                        </p:tav>
                                        <p:tav tm="100000">
                                          <p:val>
                                            <p:strVal val="ppt_x"/>
                                          </p:val>
                                        </p:tav>
                                      </p:tavLst>
                                    </p:anim>
                                    <p:anim calcmode="lin" valueType="num">
                                      <p:cBhvr>
                                        <p:cTn id="45" dur="1000"/>
                                        <p:tgtEl>
                                          <p:spTgt spid="21"/>
                                        </p:tgtEl>
                                        <p:attrNameLst>
                                          <p:attrName>ppt_y</p:attrName>
                                        </p:attrNameLst>
                                      </p:cBhvr>
                                      <p:tavLst>
                                        <p:tav tm="0">
                                          <p:val>
                                            <p:strVal val="ppt_y"/>
                                          </p:val>
                                        </p:tav>
                                        <p:tav tm="100000">
                                          <p:val>
                                            <p:strVal val="ppt_y+.1"/>
                                          </p:val>
                                        </p:tav>
                                      </p:tavLst>
                                    </p:anim>
                                    <p:set>
                                      <p:cBhvr>
                                        <p:cTn id="46" dur="1" fill="hold">
                                          <p:stCondLst>
                                            <p:cond delay="999"/>
                                          </p:stCondLst>
                                        </p:cTn>
                                        <p:tgtEl>
                                          <p:spTgt spid="21"/>
                                        </p:tgtEl>
                                        <p:attrNameLst>
                                          <p:attrName>style.visibility</p:attrName>
                                        </p:attrNameLst>
                                      </p:cBhvr>
                                      <p:to>
                                        <p:strVal val="hidden"/>
                                      </p:to>
                                    </p:set>
                                  </p:childTnLst>
                                </p:cTn>
                              </p:par>
                              <p:par>
                                <p:cTn id="47" presetID="42" presetClass="path" presetSubtype="0" accel="50000" decel="50000" fill="hold" grpId="0" nodeType="withEffect">
                                  <p:stCondLst>
                                    <p:cond delay="0"/>
                                  </p:stCondLst>
                                  <p:childTnLst>
                                    <p:animMotion origin="layout" path="M 2.5E-6 2.59259E-6 L -0.18672 0.2625 " pathEditMode="relative" rAng="0" ptsTypes="AA">
                                      <p:cBhvr>
                                        <p:cTn id="48" dur="2000" fill="hold"/>
                                        <p:tgtEl>
                                          <p:spTgt spid="19"/>
                                        </p:tgtEl>
                                        <p:attrNameLst>
                                          <p:attrName>ppt_x</p:attrName>
                                          <p:attrName>ppt_y</p:attrName>
                                        </p:attrNameLst>
                                      </p:cBhvr>
                                      <p:rCtr x="-9336" y="13125"/>
                                    </p:animMotion>
                                  </p:childTnLst>
                                </p:cTn>
                              </p:par>
                              <p:par>
                                <p:cTn id="49" presetID="42" presetClass="path" presetSubtype="0" accel="50000" decel="50000" fill="hold" grpId="0" nodeType="withEffect">
                                  <p:stCondLst>
                                    <p:cond delay="0"/>
                                  </p:stCondLst>
                                  <p:childTnLst>
                                    <p:animMotion origin="layout" path="M 2.22045E-16 -4.81481E-6 L -0.19766 0.27431 " pathEditMode="relative" rAng="0" ptsTypes="AA">
                                      <p:cBhvr>
                                        <p:cTn id="50" dur="2000" fill="hold"/>
                                        <p:tgtEl>
                                          <p:spTgt spid="22"/>
                                        </p:tgtEl>
                                        <p:attrNameLst>
                                          <p:attrName>ppt_x</p:attrName>
                                          <p:attrName>ppt_y</p:attrName>
                                        </p:attrNameLst>
                                      </p:cBhvr>
                                      <p:rCtr x="-9883" y="13704"/>
                                    </p:animMotion>
                                  </p:childTnLst>
                                </p:cTn>
                              </p:par>
                              <p:par>
                                <p:cTn id="51" presetID="42" presetClass="path" presetSubtype="0" accel="50000" decel="50000" fill="hold" grpId="0" nodeType="withEffect">
                                  <p:stCondLst>
                                    <p:cond delay="0"/>
                                  </p:stCondLst>
                                  <p:childTnLst>
                                    <p:animMotion origin="layout" path="M -2.91667E-6 -1.11111E-6 L -0.12669 0.27292 " pathEditMode="relative" rAng="0" ptsTypes="AA">
                                      <p:cBhvr>
                                        <p:cTn id="52" dur="2000" fill="hold"/>
                                        <p:tgtEl>
                                          <p:spTgt spid="20"/>
                                        </p:tgtEl>
                                        <p:attrNameLst>
                                          <p:attrName>ppt_x</p:attrName>
                                          <p:attrName>ppt_y</p:attrName>
                                        </p:attrNameLst>
                                      </p:cBhvr>
                                      <p:rCtr x="-6341" y="13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43387" y="0"/>
            <a:ext cx="10588861" cy="873765"/>
          </a:xfrm>
          <a:prstGeom prst="rect">
            <a:avLst/>
          </a:prstGeom>
        </p:spPr>
        <p:txBody>
          <a:bodyPr wrap="none">
            <a:spAutoFit/>
          </a:bodyPr>
          <a:lstStyle/>
          <a:p>
            <a:pPr algn="ctr">
              <a:lnSpc>
                <a:spcPts val="7000"/>
              </a:lnSpc>
            </a:pPr>
            <a:r>
              <a:rPr lang="en-US" sz="3600" b="1">
                <a:solidFill>
                  <a:srgbClr val="000000"/>
                </a:solidFill>
                <a:latin typeface="Times New Roman" panose="02020603050405020304" pitchFamily="18" charset="0"/>
                <a:ea typeface="DejaVu Serif Bold"/>
                <a:cs typeface="Times New Roman" panose="02020603050405020304" pitchFamily="18" charset="0"/>
                <a:sym typeface="DejaVu Serif Bold"/>
              </a:rPr>
              <a:t>1. Nhắc đến Trường Sa, người ta nhắc đến những gì?</a:t>
            </a:r>
          </a:p>
        </p:txBody>
      </p:sp>
      <p:sp>
        <p:nvSpPr>
          <p:cNvPr id="4" name="Rectangle 3"/>
          <p:cNvSpPr/>
          <p:nvPr/>
        </p:nvSpPr>
        <p:spPr>
          <a:xfrm>
            <a:off x="1046758" y="644784"/>
            <a:ext cx="10261600" cy="2123658"/>
          </a:xfrm>
          <a:prstGeom prst="rect">
            <a:avLst/>
          </a:prstGeom>
        </p:spPr>
        <p:txBody>
          <a:bodyPr wrap="square">
            <a:spAutoFit/>
          </a:bodyPr>
          <a:lstStyle/>
          <a:p>
            <a:pPr algn="ctr"/>
            <a:r>
              <a:rPr lang="en-US" sz="4000" b="1">
                <a:solidFill>
                  <a:srgbClr val="FF0000"/>
                </a:solidFill>
                <a:latin typeface="Times New Roman" panose="02020603050405020304" pitchFamily="18" charset="0"/>
                <a:ea typeface="DejaVu Serif Bold"/>
                <a:cs typeface="Times New Roman" panose="02020603050405020304" pitchFamily="18" charset="0"/>
                <a:sym typeface="DejaVu Serif Bold"/>
              </a:rPr>
              <a:t>Nhắc đến Trường Sa, người ta nhắc đến </a:t>
            </a:r>
          </a:p>
          <a:p>
            <a:pPr algn="ctr"/>
            <a:r>
              <a:rPr lang="en-US" sz="4000" b="1">
                <a:solidFill>
                  <a:srgbClr val="FF0000"/>
                </a:solidFill>
                <a:latin typeface="Times New Roman" panose="02020603050405020304" pitchFamily="18" charset="0"/>
                <a:ea typeface="DejaVu Serif Bold"/>
                <a:cs typeface="Times New Roman" panose="02020603050405020304" pitchFamily="18" charset="0"/>
                <a:sym typeface="DejaVu Serif Bold"/>
              </a:rPr>
              <a:t>biển và đảo</a:t>
            </a:r>
            <a:r>
              <a:rPr lang="en-US" sz="4000" b="1" smtClean="0">
                <a:solidFill>
                  <a:srgbClr val="FF0000"/>
                </a:solidFill>
                <a:latin typeface="Times New Roman" panose="02020603050405020304" pitchFamily="18" charset="0"/>
                <a:ea typeface="DejaVu Serif Bold"/>
                <a:cs typeface="Times New Roman" panose="02020603050405020304" pitchFamily="18" charset="0"/>
                <a:sym typeface="DejaVu Serif Bold"/>
              </a:rPr>
              <a:t>. </a:t>
            </a:r>
          </a:p>
          <a:p>
            <a:pPr algn="ctr"/>
            <a:r>
              <a:rPr lang="en-US" sz="1050">
                <a:solidFill>
                  <a:schemeClr val="accent1">
                    <a:lumMod val="40000"/>
                    <a:lumOff val="60000"/>
                  </a:schemeClr>
                </a:solidFill>
              </a:rPr>
              <a:t>Biển ở TS có rất nhiều điều kì thú</a:t>
            </a:r>
            <a:endParaRPr lang="en-US" sz="3200">
              <a:solidFill>
                <a:schemeClr val="accent1">
                  <a:lumMod val="40000"/>
                  <a:lumOff val="60000"/>
                </a:schemeClr>
              </a:solidFill>
            </a:endParaRPr>
          </a:p>
          <a:p>
            <a:pPr algn="ctr"/>
            <a:endParaRPr lang="en-US" sz="4000">
              <a:solidFill>
                <a:schemeClr val="accent1">
                  <a:lumMod val="40000"/>
                  <a:lumOff val="60000"/>
                </a:schemeClr>
              </a:solidFill>
            </a:endParaRPr>
          </a:p>
        </p:txBody>
      </p:sp>
      <p:pic>
        <p:nvPicPr>
          <p:cNvPr id="6" name="Picture 5">
            <a:extLst>
              <a:ext uri="{FF2B5EF4-FFF2-40B4-BE49-F238E27FC236}">
                <a16:creationId xmlns="" xmlns:a16="http://schemas.microsoft.com/office/drawing/2014/main" id="{93AA5622-E627-C3D2-38AD-C6108D9DD8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84800"/>
            <a:ext cx="12192000" cy="5059940"/>
          </a:xfrm>
          <a:prstGeom prst="rect">
            <a:avLst/>
          </a:prstGeom>
        </p:spPr>
      </p:pic>
      <p:sp>
        <p:nvSpPr>
          <p:cNvPr id="7" name="TextBox 6"/>
          <p:cNvSpPr txBox="1"/>
          <p:nvPr/>
        </p:nvSpPr>
        <p:spPr>
          <a:xfrm>
            <a:off x="7240467" y="1718768"/>
            <a:ext cx="184731" cy="230832"/>
          </a:xfrm>
          <a:prstGeom prst="rect">
            <a:avLst/>
          </a:prstGeom>
          <a:noFill/>
        </p:spPr>
        <p:txBody>
          <a:bodyPr wrap="none" rtlCol="0">
            <a:spAutoFit/>
          </a:bodyPr>
          <a:lstStyle/>
          <a:p>
            <a:endParaRPr lang="en-US" sz="900">
              <a:solidFill>
                <a:schemeClr val="accent1">
                  <a:lumMod val="40000"/>
                  <a:lumOff val="60000"/>
                </a:schemeClr>
              </a:solidFill>
            </a:endParaRPr>
          </a:p>
        </p:txBody>
      </p:sp>
      <p:sp>
        <p:nvSpPr>
          <p:cNvPr id="5" name="Rectangle 4"/>
          <p:cNvSpPr/>
          <p:nvPr/>
        </p:nvSpPr>
        <p:spPr>
          <a:xfrm>
            <a:off x="141581" y="6608970"/>
            <a:ext cx="5080237" cy="261610"/>
          </a:xfrm>
          <a:prstGeom prst="rect">
            <a:avLst/>
          </a:prstGeom>
        </p:spPr>
        <p:txBody>
          <a:bodyPr wrap="none">
            <a:spAutoFit/>
          </a:bodyPr>
          <a:lstStyle/>
          <a:p>
            <a:r>
              <a:rPr lang="en-US" sz="1100" smtClean="0">
                <a:solidFill>
                  <a:schemeClr val="accent1"/>
                </a:solidFill>
              </a:rPr>
              <a:t>Cụm từ chỉ sv, hiện tg gây cho chúng ta cảm giác thích thú, ngạc nhiên và có phần kì lạ</a:t>
            </a:r>
            <a:endParaRPr lang="en-US" sz="1100">
              <a:solidFill>
                <a:schemeClr val="accent1"/>
              </a:solidFill>
            </a:endParaRPr>
          </a:p>
        </p:txBody>
      </p:sp>
    </p:spTree>
    <p:custDataLst>
      <p:tags r:id="rId1"/>
    </p:custDataLst>
    <p:extLst>
      <p:ext uri="{BB962C8B-B14F-4D97-AF65-F5344CB8AC3E}">
        <p14:creationId xmlns:p14="http://schemas.microsoft.com/office/powerpoint/2010/main" val="375246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xmlns="" id="{3BE49D0B-9D2F-4FDD-A935-A55E32B03199}"/>
              </a:ext>
            </a:extLst>
          </p:cNvPr>
          <p:cNvSpPr txBox="1"/>
          <p:nvPr/>
        </p:nvSpPr>
        <p:spPr>
          <a:xfrm>
            <a:off x="911423" y="548680"/>
            <a:ext cx="8099411" cy="646331"/>
          </a:xfrm>
          <a:prstGeom prst="rect">
            <a:avLst/>
          </a:prstGeom>
          <a:noFill/>
        </p:spPr>
        <p:txBody>
          <a:bodyPr wrap="square" rtlCol="0">
            <a:spAutoFit/>
          </a:bodyPr>
          <a:lstStyle/>
          <a:p>
            <a:pPr algn="just" defTabSz="913256" fontAlgn="base">
              <a:spcBef>
                <a:spcPct val="0"/>
              </a:spcBef>
              <a:spcAft>
                <a:spcPct val="0"/>
              </a:spcAft>
              <a:defRPr/>
            </a:pPr>
            <a:r>
              <a:rPr lang="vi-VN" altLang="zh-CN" sz="3600" b="1" dirty="0">
                <a:latin typeface="Times New Roman" panose="02020603050405020304" pitchFamily="18" charset="0"/>
                <a:ea typeface="Arial-Rounded" panose="020B0500000000000000" pitchFamily="34" charset="0"/>
                <a:cs typeface="Times New Roman" panose="02020603050405020304" pitchFamily="18" charset="0"/>
                <a:sym typeface="+mn-lt"/>
              </a:rPr>
              <a:t>2</a:t>
            </a:r>
            <a:r>
              <a:rPr lang="en-US" altLang="zh-CN" sz="3600" b="1" dirty="0">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altLang="zh-CN" sz="3600" b="1" dirty="0">
                <a:latin typeface="Times New Roman" panose="02020603050405020304" pitchFamily="18" charset="0"/>
                <a:ea typeface="Arial-Rounded" panose="020B0500000000000000" pitchFamily="34" charset="0"/>
                <a:cs typeface="Times New Roman" panose="02020603050405020304" pitchFamily="18" charset="0"/>
                <a:sym typeface="+mn-lt"/>
              </a:rPr>
              <a:t>Đặt một câu với từ vừa tìm </a:t>
            </a:r>
            <a:r>
              <a:rPr lang="vi-VN" altLang="zh-CN" sz="3600" b="1">
                <a:latin typeface="Times New Roman" panose="02020603050405020304" pitchFamily="18" charset="0"/>
                <a:ea typeface="Arial-Rounded" panose="020B0500000000000000" pitchFamily="34" charset="0"/>
                <a:cs typeface="Times New Roman" panose="02020603050405020304" pitchFamily="18" charset="0"/>
                <a:sym typeface="+mn-lt"/>
              </a:rPr>
              <a:t>được</a:t>
            </a:r>
            <a:r>
              <a:rPr lang="vi-VN" altLang="zh-CN" sz="3600" b="1" smtClean="0">
                <a:latin typeface="Times New Roman" panose="02020603050405020304" pitchFamily="18" charset="0"/>
                <a:ea typeface="Arial-Rounded" panose="020B0500000000000000" pitchFamily="34" charset="0"/>
                <a:cs typeface="Times New Roman" panose="02020603050405020304" pitchFamily="18" charset="0"/>
                <a:sym typeface="+mn-lt"/>
              </a:rPr>
              <a:t>.</a:t>
            </a:r>
            <a:r>
              <a:rPr lang="en-US" altLang="zh-CN" sz="3600" b="1" smtClean="0">
                <a:latin typeface="Times New Roman" panose="02020603050405020304" pitchFamily="18" charset="0"/>
                <a:ea typeface="Arial-Rounded" panose="020B0500000000000000" pitchFamily="34" charset="0"/>
                <a:cs typeface="Times New Roman" panose="02020603050405020304" pitchFamily="18" charset="0"/>
                <a:sym typeface="+mn-lt"/>
              </a:rPr>
              <a:t> (N2)</a:t>
            </a:r>
            <a:endParaRPr lang="zh-CN" altLang="en-US" sz="3600" b="1" dirty="0">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custDataLst>
      <p:tags r:id="rId1"/>
    </p:custDataLst>
    <p:extLst>
      <p:ext uri="{BB962C8B-B14F-4D97-AF65-F5344CB8AC3E}">
        <p14:creationId xmlns:p14="http://schemas.microsoft.com/office/powerpoint/2010/main" val="2412107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552" y="1380688"/>
            <a:ext cx="11762913" cy="4700515"/>
          </a:xfrm>
          <a:prstGeom prst="rect">
            <a:avLst/>
          </a:prstGeom>
        </p:spPr>
      </p:pic>
      <p:sp>
        <p:nvSpPr>
          <p:cNvPr id="4" name="Rectangle 3"/>
          <p:cNvSpPr/>
          <p:nvPr/>
        </p:nvSpPr>
        <p:spPr>
          <a:xfrm>
            <a:off x="1774457" y="6040800"/>
            <a:ext cx="7967246" cy="707886"/>
          </a:xfrm>
          <a:prstGeom prst="rect">
            <a:avLst/>
          </a:prstGeom>
        </p:spPr>
        <p:txBody>
          <a:bodyPr wrap="none">
            <a:spAutoFit/>
          </a:bodyPr>
          <a:lstStyle/>
          <a:p>
            <a:r>
              <a:rPr lang="vi-VN" sz="4000" b="1">
                <a:solidFill>
                  <a:srgbClr val="FF0000"/>
                </a:solidFill>
                <a:latin typeface="+mj-lt"/>
              </a:rPr>
              <a:t>Những loài cá đẹp rực rỡ và lạ mắt.</a:t>
            </a:r>
            <a:endParaRPr lang="en-US" sz="4000" b="1" dirty="0">
              <a:solidFill>
                <a:srgbClr val="FF0000"/>
              </a:solidFill>
              <a:latin typeface="+mj-lt"/>
            </a:endParaRPr>
          </a:p>
        </p:txBody>
      </p:sp>
      <p:sp>
        <p:nvSpPr>
          <p:cNvPr id="5" name="TextBox 4"/>
          <p:cNvSpPr txBox="1"/>
          <p:nvPr/>
        </p:nvSpPr>
        <p:spPr>
          <a:xfrm>
            <a:off x="5117956" y="6575276"/>
            <a:ext cx="3342582" cy="261610"/>
          </a:xfrm>
          <a:prstGeom prst="rect">
            <a:avLst/>
          </a:prstGeom>
          <a:noFill/>
        </p:spPr>
        <p:txBody>
          <a:bodyPr wrap="none" rtlCol="0">
            <a:spAutoFit/>
          </a:bodyPr>
          <a:lstStyle/>
          <a:p>
            <a:r>
              <a:rPr lang="en-US" sz="1100" smtClean="0">
                <a:solidFill>
                  <a:schemeClr val="accent1">
                    <a:lumMod val="60000"/>
                    <a:lumOff val="40000"/>
                  </a:schemeClr>
                </a:solidFill>
              </a:rPr>
              <a:t>Gợi lên 1 h/a tươi sáng, đầy màu sắc, vô cùng ấn tương</a:t>
            </a:r>
            <a:endParaRPr lang="en-US" sz="1100">
              <a:solidFill>
                <a:schemeClr val="accent1">
                  <a:lumMod val="60000"/>
                  <a:lumOff val="40000"/>
                </a:schemeClr>
              </a:solidFill>
            </a:endParaRPr>
          </a:p>
        </p:txBody>
      </p:sp>
    </p:spTree>
    <p:custDataLst>
      <p:tags r:id="rId1"/>
    </p:custDataLst>
    <p:extLst>
      <p:ext uri="{BB962C8B-B14F-4D97-AF65-F5344CB8AC3E}">
        <p14:creationId xmlns:p14="http://schemas.microsoft.com/office/powerpoint/2010/main" val="221684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5"/>
          <a:stretch>
            <a:fillRect/>
          </a:stretch>
        </p:blipFill>
        <p:spPr>
          <a:xfrm>
            <a:off x="0" y="1379791"/>
            <a:ext cx="12192000" cy="4735490"/>
          </a:xfrm>
          <a:prstGeom prst="rect">
            <a:avLst/>
          </a:prstGeom>
        </p:spPr>
      </p:pic>
      <p:sp>
        <p:nvSpPr>
          <p:cNvPr id="6" name="Rectangle 5"/>
          <p:cNvSpPr/>
          <p:nvPr/>
        </p:nvSpPr>
        <p:spPr>
          <a:xfrm>
            <a:off x="1126047" y="6150114"/>
            <a:ext cx="10647467" cy="707886"/>
          </a:xfrm>
          <a:prstGeom prst="rect">
            <a:avLst/>
          </a:prstGeom>
        </p:spPr>
        <p:txBody>
          <a:bodyPr wrap="none">
            <a:spAutoFit/>
          </a:bodyPr>
          <a:lstStyle/>
          <a:p>
            <a:r>
              <a:rPr lang="vi-VN" sz="4000" b="1">
                <a:solidFill>
                  <a:srgbClr val="FF0000"/>
                </a:solidFill>
                <a:latin typeface="+mj-lt"/>
              </a:rPr>
              <a:t>Đàn cá đủ màu sắc, dày đặc đến hàng trăm con.</a:t>
            </a:r>
            <a:endParaRPr lang="en-US" sz="4000" b="1" dirty="0">
              <a:solidFill>
                <a:srgbClr val="FF0000"/>
              </a:solidFill>
              <a:latin typeface="+mj-lt"/>
            </a:endParaRPr>
          </a:p>
        </p:txBody>
      </p:sp>
    </p:spTree>
    <p:custDataLst>
      <p:tags r:id="rId1"/>
    </p:custDataLst>
    <p:extLst>
      <p:ext uri="{BB962C8B-B14F-4D97-AF65-F5344CB8AC3E}">
        <p14:creationId xmlns:p14="http://schemas.microsoft.com/office/powerpoint/2010/main" val="3910615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422559" y="350213"/>
            <a:ext cx="11455380" cy="707886"/>
          </a:xfrm>
          <a:prstGeom prst="rect">
            <a:avLst/>
          </a:prstGeom>
        </p:spPr>
        <p:txBody>
          <a:bodyPr wrap="none">
            <a:spAutoFit/>
          </a:bodyPr>
          <a:lstStyle/>
          <a:p>
            <a:pPr defTabSz="913256" fontAlgn="base">
              <a:spcBef>
                <a:spcPct val="0"/>
              </a:spcBef>
              <a:spcAft>
                <a:spcPct val="0"/>
              </a:spcAft>
              <a:defRPr/>
            </a:pPr>
            <a:r>
              <a:rPr lang="vi-VN" altLang="zh-CN" sz="4000" b="1">
                <a:latin typeface="Times New Roman" pitchFamily="18" charset="0"/>
                <a:ea typeface="Arial-Rounded" panose="020B0500000000000000" pitchFamily="34" charset="0"/>
                <a:cs typeface="Times New Roman" pitchFamily="18" charset="0"/>
                <a:sym typeface="+mn-lt"/>
              </a:rPr>
              <a:t>3</a:t>
            </a:r>
            <a:r>
              <a:rPr lang="en-US" altLang="zh-CN" sz="4000" b="1">
                <a:latin typeface="Times New Roman" pitchFamily="18" charset="0"/>
                <a:ea typeface="Arial-Rounded" panose="020B0500000000000000" pitchFamily="34" charset="0"/>
                <a:cs typeface="Times New Roman" pitchFamily="18" charset="0"/>
                <a:sym typeface="+mn-lt"/>
              </a:rPr>
              <a:t>. </a:t>
            </a:r>
            <a:r>
              <a:rPr lang="vi-VN" altLang="zh-CN" sz="4000" b="1">
                <a:latin typeface="Times New Roman" pitchFamily="18" charset="0"/>
                <a:ea typeface="Arial-Rounded" panose="020B0500000000000000" pitchFamily="34" charset="0"/>
                <a:cs typeface="Times New Roman" pitchFamily="18" charset="0"/>
                <a:sym typeface="+mn-lt"/>
              </a:rPr>
              <a:t>San hô dưới đáy biển được so sánh với những gì?</a:t>
            </a:r>
            <a:endParaRPr lang="en-US" altLang="zh-CN" sz="4000" b="1" dirty="0">
              <a:latin typeface="Times New Roman" pitchFamily="18" charset="0"/>
              <a:ea typeface="Arial-Rounded" panose="020B0500000000000000" pitchFamily="34" charset="0"/>
              <a:cs typeface="Times New Roman" pitchFamily="18" charset="0"/>
              <a:sym typeface="+mn-lt"/>
            </a:endParaRPr>
          </a:p>
        </p:txBody>
      </p:sp>
      <p:sp>
        <p:nvSpPr>
          <p:cNvPr id="5" name="Rectangle 4"/>
          <p:cNvSpPr/>
          <p:nvPr/>
        </p:nvSpPr>
        <p:spPr>
          <a:xfrm>
            <a:off x="435006" y="984072"/>
            <a:ext cx="11212497" cy="2123658"/>
          </a:xfrm>
          <a:prstGeom prst="rect">
            <a:avLst/>
          </a:prstGeom>
        </p:spPr>
        <p:txBody>
          <a:bodyPr wrap="square">
            <a:spAutoFit/>
          </a:bodyPr>
          <a:lstStyle/>
          <a:p>
            <a:pPr algn="just"/>
            <a:r>
              <a:rPr lang="en-US" sz="4400" b="1" smtClean="0">
                <a:solidFill>
                  <a:srgbClr val="FF0000"/>
                </a:solidFill>
                <a:latin typeface="Times New Roman" panose="02020603050405020304" pitchFamily="18" charset="0"/>
                <a:ea typeface="Calibri" panose="020F0502020204030204" pitchFamily="34" charset="0"/>
              </a:rPr>
              <a:t>       </a:t>
            </a:r>
            <a:r>
              <a:rPr lang="vi-VN" sz="4400" b="1" smtClean="0">
                <a:solidFill>
                  <a:srgbClr val="FF0000"/>
                </a:solidFill>
                <a:latin typeface="Times New Roman" panose="02020603050405020304" pitchFamily="18" charset="0"/>
                <a:ea typeface="Calibri" panose="020F0502020204030204" pitchFamily="34" charset="0"/>
              </a:rPr>
              <a:t>San </a:t>
            </a:r>
            <a:r>
              <a:rPr lang="vi-VN" sz="4400" b="1">
                <a:solidFill>
                  <a:srgbClr val="FF0000"/>
                </a:solidFill>
                <a:latin typeface="Times New Roman" panose="02020603050405020304" pitchFamily="18" charset="0"/>
                <a:ea typeface="Calibri" panose="020F0502020204030204" pitchFamily="34" charset="0"/>
              </a:rPr>
              <a:t>hô dưới đáy biển được so sánh với một bức tranh khổng lồ, đẹp như những tòa lâu đài trong truyện cổ tích</a:t>
            </a:r>
            <a:r>
              <a:rPr lang="vi-VN" sz="4400" smtClean="0">
                <a:solidFill>
                  <a:srgbClr val="FF0000"/>
                </a:solidFill>
                <a:latin typeface="Times New Roman" panose="02020603050405020304" pitchFamily="18" charset="0"/>
                <a:ea typeface="Calibri" panose="020F0502020204030204" pitchFamily="34" charset="0"/>
              </a:rPr>
              <a:t>.</a:t>
            </a:r>
            <a:r>
              <a:rPr lang="en-US" sz="4400" smtClean="0">
                <a:solidFill>
                  <a:srgbClr val="FF0000"/>
                </a:solidFill>
                <a:latin typeface="Times New Roman" panose="02020603050405020304" pitchFamily="18" charset="0"/>
                <a:ea typeface="Calibri" panose="020F0502020204030204" pitchFamily="34" charset="0"/>
              </a:rPr>
              <a:t> </a:t>
            </a:r>
            <a:endParaRPr lang="en-US" sz="800">
              <a:solidFill>
                <a:schemeClr val="accent1">
                  <a:lumMod val="60000"/>
                  <a:lumOff val="40000"/>
                </a:schemeClr>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5019" y="3159707"/>
            <a:ext cx="9765436" cy="3698293"/>
          </a:xfrm>
          <a:prstGeom prst="rect">
            <a:avLst/>
          </a:prstGeom>
        </p:spPr>
      </p:pic>
      <p:sp>
        <p:nvSpPr>
          <p:cNvPr id="2" name="Rectangle 1"/>
          <p:cNvSpPr/>
          <p:nvPr/>
        </p:nvSpPr>
        <p:spPr>
          <a:xfrm>
            <a:off x="1456088" y="3191067"/>
            <a:ext cx="184731" cy="184666"/>
          </a:xfrm>
          <a:prstGeom prst="rect">
            <a:avLst/>
          </a:prstGeom>
        </p:spPr>
        <p:txBody>
          <a:bodyPr wrap="none">
            <a:spAutoFit/>
          </a:bodyPr>
          <a:lstStyle/>
          <a:p>
            <a:endParaRPr lang="en-US" sz="600">
              <a:solidFill>
                <a:schemeClr val="accent1">
                  <a:lumMod val="75000"/>
                </a:schemeClr>
              </a:solidFill>
            </a:endParaRPr>
          </a:p>
        </p:txBody>
      </p:sp>
      <p:sp>
        <p:nvSpPr>
          <p:cNvPr id="7" name="Rectangle 6"/>
          <p:cNvSpPr/>
          <p:nvPr/>
        </p:nvSpPr>
        <p:spPr>
          <a:xfrm>
            <a:off x="9171346" y="3179235"/>
            <a:ext cx="1803699" cy="215444"/>
          </a:xfrm>
          <a:prstGeom prst="rect">
            <a:avLst/>
          </a:prstGeom>
        </p:spPr>
        <p:txBody>
          <a:bodyPr wrap="none">
            <a:spAutoFit/>
          </a:bodyPr>
          <a:lstStyle/>
          <a:p>
            <a:r>
              <a:rPr lang="en-US" sz="800">
                <a:solidFill>
                  <a:schemeClr val="accent1">
                    <a:lumMod val="75000"/>
                  </a:schemeClr>
                </a:solidFill>
                <a:latin typeface="Times New Roman" panose="02020603050405020304" pitchFamily="18" charset="0"/>
                <a:ea typeface="Calibri" panose="020F0502020204030204" pitchFamily="34" charset="0"/>
              </a:rPr>
              <a:t>Làm cho biển TS đẹp hơn, đọc đáo hơn</a:t>
            </a:r>
            <a:endParaRPr lang="en-US" sz="800">
              <a:solidFill>
                <a:schemeClr val="accent1">
                  <a:lumMod val="75000"/>
                </a:schemeClr>
              </a:solidFill>
            </a:endParaRPr>
          </a:p>
        </p:txBody>
      </p:sp>
    </p:spTree>
    <p:custDataLst>
      <p:tags r:id="rId1"/>
    </p:custDataLst>
    <p:extLst>
      <p:ext uri="{BB962C8B-B14F-4D97-AF65-F5344CB8AC3E}">
        <p14:creationId xmlns:p14="http://schemas.microsoft.com/office/powerpoint/2010/main" val="990360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nodePh="1">
                                  <p:stCondLst>
                                    <p:cond delay="0"/>
                                  </p:stCondLst>
                                  <p:endCondLst>
                                    <p:cond evt="begin" delay="0">
                                      <p:tn val="23"/>
                                    </p:cond>
                                  </p:end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59453" y="554399"/>
            <a:ext cx="11198900" cy="584775"/>
          </a:xfrm>
          <a:prstGeom prst="rect">
            <a:avLst/>
          </a:prstGeom>
        </p:spPr>
        <p:txBody>
          <a:bodyPr wrap="none">
            <a:spAutoFit/>
          </a:bodyPr>
          <a:lstStyle/>
          <a:p>
            <a:r>
              <a:rPr lang="en-US" sz="3200" b="1">
                <a:solidFill>
                  <a:srgbClr val="000000"/>
                </a:solidFill>
                <a:latin typeface="Times New Roman" panose="02020603050405020304" pitchFamily="18" charset="0"/>
                <a:ea typeface="Calibri" panose="020F0502020204030204" pitchFamily="34" charset="0"/>
              </a:rPr>
              <a:t>Sau bài học, em biết thêm được điều gì về biển của Trường Sa?</a:t>
            </a:r>
            <a:endParaRPr lang="en-US" sz="3200" b="1"/>
          </a:p>
        </p:txBody>
      </p:sp>
      <p:sp>
        <p:nvSpPr>
          <p:cNvPr id="4" name="Rectangle 3"/>
          <p:cNvSpPr/>
          <p:nvPr/>
        </p:nvSpPr>
        <p:spPr>
          <a:xfrm>
            <a:off x="532660" y="1784192"/>
            <a:ext cx="11070454" cy="3200428"/>
          </a:xfrm>
          <a:prstGeom prst="rect">
            <a:avLst/>
          </a:prstGeom>
        </p:spPr>
        <p:txBody>
          <a:bodyPr wrap="square">
            <a:spAutoFit/>
          </a:bodyPr>
          <a:lstStyle/>
          <a:p>
            <a:pPr algn="just">
              <a:lnSpc>
                <a:spcPct val="107000"/>
              </a:lnSpc>
              <a:spcAft>
                <a:spcPts val="0"/>
              </a:spcAft>
            </a:pP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Trường Sa là vùng biển thân yêu của Tổ Quốc ta, thuộc về Tổ quốc ta. Dưới đáy biển có rất nhiều loài sinh vật xinh đẹp tạo nên một thế giới kì thú dưới đáy biển.</a:t>
            </a:r>
            <a:endPar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07940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82361" y="3593073"/>
            <a:ext cx="1662260" cy="184666"/>
          </a:xfrm>
          <a:prstGeom prst="rect">
            <a:avLst/>
          </a:prstGeom>
        </p:spPr>
        <p:txBody>
          <a:bodyPr wrap="square">
            <a:spAutoFit/>
          </a:bodyPr>
          <a:lstStyle/>
          <a:p>
            <a:pPr algn="just">
              <a:spcAft>
                <a:spcPts val="0"/>
              </a:spcAft>
            </a:pPr>
            <a:r>
              <a:rPr lang="en-US" sz="500" kern="100" spc="15" smtClean="0">
                <a:solidFill>
                  <a:schemeClr val="accent1">
                    <a:lumMod val="60000"/>
                    <a:lumOff val="40000"/>
                  </a:schemeClr>
                </a:solidFill>
                <a:latin typeface="Segoe UI" panose="020B0502040204020203" pitchFamily="34" charset="0"/>
                <a:ea typeface="Calibri" panose="020F0502020204030204" pitchFamily="34" charset="0"/>
                <a:cs typeface="Times New Roman" panose="02020603050405020304" pitchFamily="18" charset="0"/>
              </a:rPr>
              <a:t>bắc </a:t>
            </a:r>
            <a:r>
              <a:rPr lang="en-US" sz="500" kern="100" spc="15">
                <a:solidFill>
                  <a:schemeClr val="accent1">
                    <a:lumMod val="60000"/>
                    <a:lumOff val="40000"/>
                  </a:schemeClr>
                </a:solidFill>
                <a:latin typeface="Segoe UI" panose="020B0502040204020203" pitchFamily="34" charset="0"/>
                <a:ea typeface="Calibri" panose="020F0502020204030204" pitchFamily="34" charset="0"/>
                <a:cs typeface="Times New Roman" panose="02020603050405020304" pitchFamily="18" charset="0"/>
              </a:rPr>
              <a:t>biển đông</a:t>
            </a:r>
            <a:r>
              <a:rPr lang="en-US" sz="600" b="1" kern="0">
                <a:solidFill>
                  <a:schemeClr val="accent1">
                    <a:lumMod val="60000"/>
                    <a:lumOff val="4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600" kern="100">
              <a:solidFill>
                <a:schemeClr val="accent1">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984834" y="4991757"/>
            <a:ext cx="184731" cy="230832"/>
          </a:xfrm>
          <a:prstGeom prst="rect">
            <a:avLst/>
          </a:prstGeom>
        </p:spPr>
        <p:txBody>
          <a:bodyPr wrap="none">
            <a:spAutoFit/>
          </a:bodyPr>
          <a:lstStyle/>
          <a:p>
            <a:endParaRPr lang="en-US" sz="900">
              <a:solidFill>
                <a:schemeClr val="accent1">
                  <a:lumMod val="60000"/>
                  <a:lumOff val="40000"/>
                </a:schemeClr>
              </a:solidFill>
            </a:endParaRPr>
          </a:p>
        </p:txBody>
      </p:sp>
      <p:pic>
        <p:nvPicPr>
          <p:cNvPr id="6" name="Picture 5">
            <a:extLst>
              <a:ext uri="{FF2B5EF4-FFF2-40B4-BE49-F238E27FC236}">
                <a16:creationId xmlns="" xmlns:a16="http://schemas.microsoft.com/office/drawing/2014/main" id="{8E98CF6E-975F-405E-B0CF-A2314EEA1AA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5748" b="1818"/>
          <a:stretch/>
        </p:blipFill>
        <p:spPr>
          <a:xfrm>
            <a:off x="3018408" y="-71021"/>
            <a:ext cx="5663062" cy="6858000"/>
          </a:xfrm>
          <a:prstGeom prst="rect">
            <a:avLst/>
          </a:prstGeom>
        </p:spPr>
      </p:pic>
    </p:spTree>
    <p:custDataLst>
      <p:tags r:id="rId1"/>
    </p:custDataLst>
    <p:extLst>
      <p:ext uri="{BB962C8B-B14F-4D97-AF65-F5344CB8AC3E}">
        <p14:creationId xmlns:p14="http://schemas.microsoft.com/office/powerpoint/2010/main" val="276037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g6.thuthuatphanmem.vn/uploads/2022/02/07/cac-chu-bo-doi-hai-quan-di-tuan-tra_0430254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581001"/>
            <a:ext cx="12113443" cy="276999"/>
          </a:xfrm>
          <a:prstGeom prst="rect">
            <a:avLst/>
          </a:prstGeom>
        </p:spPr>
        <p:txBody>
          <a:bodyPr wrap="square">
            <a:spAutoFit/>
          </a:bodyPr>
          <a:lstStyle/>
          <a:p>
            <a:r>
              <a:rPr lang="en-US" sz="1200" kern="0">
                <a:solidFill>
                  <a:schemeClr val="bg1">
                    <a:lumMod val="50000"/>
                  </a:schemeClr>
                </a:solidFill>
                <a:latin typeface="Times New Roman" panose="02020603050405020304" pitchFamily="18" charset="0"/>
                <a:ea typeface="Times New Roman" panose="02020603050405020304" pitchFamily="18" charset="0"/>
              </a:rPr>
              <a:t>Đúng rồi, các chú bộ đội hải quân không sợ gian khổ, ko sợ hy sinh, đang ngày đêm canh giữ biển đảo, bảo vệ chủ quyền lãnh thổ thiêng liêng của Tổ quốc</a:t>
            </a:r>
            <a:endParaRPr lang="en-US" sz="1200">
              <a:solidFill>
                <a:schemeClr val="bg1">
                  <a:lumMod val="50000"/>
                </a:schemeClr>
              </a:solidFill>
            </a:endParaRPr>
          </a:p>
        </p:txBody>
      </p:sp>
    </p:spTree>
    <p:custDataLst>
      <p:tags r:id="rId1"/>
    </p:custDataLst>
    <p:extLst>
      <p:ext uri="{BB962C8B-B14F-4D97-AF65-F5344CB8AC3E}">
        <p14:creationId xmlns:p14="http://schemas.microsoft.com/office/powerpoint/2010/main" val="2352148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mg6.thuthuatphanmem.vn/uploads/2022/02/07/hinh-chu-bo-doi-hai-quan-cuc-dep_04303574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62265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66FCD04-FE88-48E6-ABFD-C5DE4C3B90B3"/>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Ս\uFFFD\u0004{A126BDFF-15C2-4984-8D5F-67C3521194DC}&quot;,&quot;C:\\Users\\STD_NHA\\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28 - Khám phá đáy biển ở Trường Sa ( tiết 2)"/>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1C045761-3B1F-4E29-A2C5-5D86F09F73CB}:340"/>
</p:tagLst>
</file>

<file path=ppt/tags/tag11.xml><?xml version="1.0" encoding="utf-8"?>
<p:tagLst xmlns:a="http://schemas.openxmlformats.org/drawingml/2006/main" xmlns:r="http://schemas.openxmlformats.org/officeDocument/2006/relationships" xmlns:p="http://schemas.openxmlformats.org/presentationml/2006/main">
  <p:tag name="GENSWF_SLIDE_UID" val="{45E54C73-AAF8-42B2-B047-18029C83C814}:339"/>
</p:tagLst>
</file>

<file path=ppt/tags/tag12.xml><?xml version="1.0" encoding="utf-8"?>
<p:tagLst xmlns:a="http://schemas.openxmlformats.org/drawingml/2006/main" xmlns:r="http://schemas.openxmlformats.org/officeDocument/2006/relationships" xmlns:p="http://schemas.openxmlformats.org/presentationml/2006/main">
  <p:tag name="GENSWF_SLIDE_UID" val="{FCB0AAA4-8315-4F28-93A0-F0E47B015B4B}:338"/>
</p:tagLst>
</file>

<file path=ppt/tags/tag13.xml><?xml version="1.0" encoding="utf-8"?>
<p:tagLst xmlns:a="http://schemas.openxmlformats.org/drawingml/2006/main" xmlns:r="http://schemas.openxmlformats.org/officeDocument/2006/relationships" xmlns:p="http://schemas.openxmlformats.org/presentationml/2006/main">
  <p:tag name="GENSWF_SLIDE_UID" val="{4F32C03F-64AB-4AE3-941D-8CE61BA006E8}:337"/>
</p:tagLst>
</file>

<file path=ppt/tags/tag14.xml><?xml version="1.0" encoding="utf-8"?>
<p:tagLst xmlns:a="http://schemas.openxmlformats.org/drawingml/2006/main" xmlns:r="http://schemas.openxmlformats.org/officeDocument/2006/relationships" xmlns:p="http://schemas.openxmlformats.org/presentationml/2006/main">
  <p:tag name="GENSWF_SLIDE_UID" val="{97735861-3A60-4B6E-BA9B-2E8D6EB6489C}:330"/>
</p:tagLst>
</file>

<file path=ppt/tags/tag15.xml><?xml version="1.0" encoding="utf-8"?>
<p:tagLst xmlns:a="http://schemas.openxmlformats.org/drawingml/2006/main" xmlns:r="http://schemas.openxmlformats.org/officeDocument/2006/relationships" xmlns:p="http://schemas.openxmlformats.org/presentationml/2006/main">
  <p:tag name="GENSWF_SLIDE_UID" val="{F4D52D78-AA75-4B62-A14D-DD2B182AC0E7}:281"/>
</p:tagLst>
</file>

<file path=ppt/tags/tag16.xml><?xml version="1.0" encoding="utf-8"?>
<p:tagLst xmlns:a="http://schemas.openxmlformats.org/drawingml/2006/main" xmlns:r="http://schemas.openxmlformats.org/officeDocument/2006/relationships" xmlns:p="http://schemas.openxmlformats.org/presentationml/2006/main">
  <p:tag name="GENSWF_SLIDE_UID" val="{B9654A81-004E-4BC1-ABEE-5C17CC7C6491}:321"/>
</p:tagLst>
</file>

<file path=ppt/tags/tag17.xml><?xml version="1.0" encoding="utf-8"?>
<p:tagLst xmlns:a="http://schemas.openxmlformats.org/drawingml/2006/main" xmlns:r="http://schemas.openxmlformats.org/officeDocument/2006/relationships" xmlns:p="http://schemas.openxmlformats.org/presentationml/2006/main">
  <p:tag name="GENSWF_SLIDE_UID" val="{446C4B11-7EFB-46D5-BAE9-C84EC647146E}:322"/>
</p:tagLst>
</file>

<file path=ppt/tags/tag18.xml><?xml version="1.0" encoding="utf-8"?>
<p:tagLst xmlns:a="http://schemas.openxmlformats.org/drawingml/2006/main" xmlns:r="http://schemas.openxmlformats.org/officeDocument/2006/relationships" xmlns:p="http://schemas.openxmlformats.org/presentationml/2006/main">
  <p:tag name="GENSWF_SLIDE_UID" val="{BC1924C2-10C6-4979-841A-D4CAA0F4C96C}:323"/>
</p:tagLst>
</file>

<file path=ppt/tags/tag19.xml><?xml version="1.0" encoding="utf-8"?>
<p:tagLst xmlns:a="http://schemas.openxmlformats.org/drawingml/2006/main" xmlns:r="http://schemas.openxmlformats.org/officeDocument/2006/relationships" xmlns:p="http://schemas.openxmlformats.org/presentationml/2006/main">
  <p:tag name="GENSWF_SLIDE_UID" val="{F6076648-E716-48DC-AE65-258ED528EBE2}:283"/>
</p:tagLst>
</file>

<file path=ppt/tags/tag2.xml><?xml version="1.0" encoding="utf-8"?>
<p:tagLst xmlns:a="http://schemas.openxmlformats.org/drawingml/2006/main" xmlns:r="http://schemas.openxmlformats.org/officeDocument/2006/relationships" xmlns:p="http://schemas.openxmlformats.org/presentationml/2006/main">
  <p:tag name="GENSWF_SLIDE_UID" val="{3C3B7044-0F3A-4F7B-9AA1-71B62E6B3B51}:342"/>
</p:tagLst>
</file>

<file path=ppt/tags/tag20.xml><?xml version="1.0" encoding="utf-8"?>
<p:tagLst xmlns:a="http://schemas.openxmlformats.org/drawingml/2006/main" xmlns:r="http://schemas.openxmlformats.org/officeDocument/2006/relationships" xmlns:p="http://schemas.openxmlformats.org/presentationml/2006/main">
  <p:tag name="GENSWF_SLIDE_UID" val="{7799DB21-A976-4AFA-8EBD-CFC711DDD82F}:284"/>
</p:tagLst>
</file>

<file path=ppt/tags/tag21.xml><?xml version="1.0" encoding="utf-8"?>
<p:tagLst xmlns:a="http://schemas.openxmlformats.org/drawingml/2006/main" xmlns:r="http://schemas.openxmlformats.org/officeDocument/2006/relationships" xmlns:p="http://schemas.openxmlformats.org/presentationml/2006/main">
  <p:tag name="GENSWF_SLIDE_UID" val="{3B261A9F-372A-47D7-9D99-46228717C74D}:285"/>
</p:tagLst>
</file>

<file path=ppt/tags/tag3.xml><?xml version="1.0" encoding="utf-8"?>
<p:tagLst xmlns:a="http://schemas.openxmlformats.org/drawingml/2006/main" xmlns:r="http://schemas.openxmlformats.org/officeDocument/2006/relationships" xmlns:p="http://schemas.openxmlformats.org/presentationml/2006/main">
  <p:tag name="GENSWF_SLIDE_UID" val="{9B3E5639-86BF-4A24-876D-28F0E8A67445}:333"/>
</p:tagLst>
</file>

<file path=ppt/tags/tag4.xml><?xml version="1.0" encoding="utf-8"?>
<p:tagLst xmlns:a="http://schemas.openxmlformats.org/drawingml/2006/main" xmlns:r="http://schemas.openxmlformats.org/officeDocument/2006/relationships" xmlns:p="http://schemas.openxmlformats.org/presentationml/2006/main">
  <p:tag name="GENSWF_SLIDE_UID" val="{B23A06B9-1D49-41D5-8D96-F636F998CEE9}:324"/>
</p:tagLst>
</file>

<file path=ppt/tags/tag5.xml><?xml version="1.0" encoding="utf-8"?>
<p:tagLst xmlns:a="http://schemas.openxmlformats.org/drawingml/2006/main" xmlns:r="http://schemas.openxmlformats.org/officeDocument/2006/relationships" xmlns:p="http://schemas.openxmlformats.org/presentationml/2006/main">
  <p:tag name="GENSWF_SLIDE_UID" val="{F8CD232F-FBCA-49D9-AD84-9FD095A8C98A}:334"/>
</p:tagLst>
</file>

<file path=ppt/tags/tag6.xml><?xml version="1.0" encoding="utf-8"?>
<p:tagLst xmlns:a="http://schemas.openxmlformats.org/drawingml/2006/main" xmlns:r="http://schemas.openxmlformats.org/officeDocument/2006/relationships" xmlns:p="http://schemas.openxmlformats.org/presentationml/2006/main">
  <p:tag name="GENSWF_SLIDE_UID" val="{DD5FB05F-138A-4CFD-84F7-FEA8995B0FF5}:326"/>
</p:tagLst>
</file>

<file path=ppt/tags/tag7.xml><?xml version="1.0" encoding="utf-8"?>
<p:tagLst xmlns:a="http://schemas.openxmlformats.org/drawingml/2006/main" xmlns:r="http://schemas.openxmlformats.org/officeDocument/2006/relationships" xmlns:p="http://schemas.openxmlformats.org/presentationml/2006/main">
  <p:tag name="GENSWF_SLIDE_UID" val="{6167E225-5B79-4A33-9278-176AE7167DF8}:327"/>
</p:tagLst>
</file>

<file path=ppt/tags/tag8.xml><?xml version="1.0" encoding="utf-8"?>
<p:tagLst xmlns:a="http://schemas.openxmlformats.org/drawingml/2006/main" xmlns:r="http://schemas.openxmlformats.org/officeDocument/2006/relationships" xmlns:p="http://schemas.openxmlformats.org/presentationml/2006/main">
  <p:tag name="GENSWF_SLIDE_UID" val="{9FC455EB-D37D-40D2-80AC-CF5052AE0C5E}:329"/>
</p:tagLst>
</file>

<file path=ppt/tags/tag9.xml><?xml version="1.0" encoding="utf-8"?>
<p:tagLst xmlns:a="http://schemas.openxmlformats.org/drawingml/2006/main" xmlns:r="http://schemas.openxmlformats.org/officeDocument/2006/relationships" xmlns:p="http://schemas.openxmlformats.org/presentationml/2006/main">
  <p:tag name="GENSWF_SLIDE_UID" val="{7E7F3220-6C86-42F6-AC35-D60B28576F72}:33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996</TotalTime>
  <Words>535</Words>
  <Application>Microsoft Office PowerPoint</Application>
  <PresentationFormat>Widescreen</PresentationFormat>
  <Paragraphs>50</Paragraphs>
  <Slides>20</Slides>
  <Notes>20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Arial-Rounded</vt:lpstr>
      <vt:lpstr>Calibri</vt:lpstr>
      <vt:lpstr>Calibri Light</vt:lpstr>
      <vt:lpstr>DejaVu Serif Bold</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28 - Khám phá đáy biển ở Trường Sa ( tiết 2)</dc:title>
  <dc:creator>STD_NHA</dc:creator>
  <cp:lastModifiedBy>STD_NHA</cp:lastModifiedBy>
  <cp:revision>48</cp:revision>
  <dcterms:created xsi:type="dcterms:W3CDTF">2025-05-04T16:08:56Z</dcterms:created>
  <dcterms:modified xsi:type="dcterms:W3CDTF">2025-05-08T16:53:20Z</dcterms:modified>
</cp:coreProperties>
</file>