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15" r:id="rId3"/>
    <p:sldMasterId id="2147483727" r:id="rId4"/>
  </p:sldMasterIdLst>
  <p:notesMasterIdLst>
    <p:notesMasterId r:id="rId19"/>
  </p:notesMasterIdLst>
  <p:handoutMasterIdLst>
    <p:handoutMasterId r:id="rId20"/>
  </p:handoutMasterIdLst>
  <p:sldIdLst>
    <p:sldId id="323" r:id="rId5"/>
    <p:sldId id="305" r:id="rId6"/>
    <p:sldId id="306" r:id="rId7"/>
    <p:sldId id="308" r:id="rId8"/>
    <p:sldId id="309" r:id="rId9"/>
    <p:sldId id="310" r:id="rId10"/>
    <p:sldId id="312" r:id="rId11"/>
    <p:sldId id="257" r:id="rId12"/>
    <p:sldId id="2007577116" r:id="rId13"/>
    <p:sldId id="2007577112" r:id="rId14"/>
    <p:sldId id="2007577119" r:id="rId15"/>
    <p:sldId id="2007577120" r:id="rId16"/>
    <p:sldId id="2007577121" r:id="rId17"/>
    <p:sldId id="200757711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716" y="64"/>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5/6/2025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901237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om with red chairs and a table&#10;&#10;Description automatically generated">
            <a:extLst>
              <a:ext uri="{FF2B5EF4-FFF2-40B4-BE49-F238E27FC236}">
                <a16:creationId xmlns:a16="http://schemas.microsoft.com/office/drawing/2014/main" id="{3608F587-A0B0-F600-DB2A-D7F526B045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7D7663D9-51AE-71DA-2FDF-F87FA4E174ED}"/>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2025/5/6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2025/5/6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D192-19FA-B3FD-54D7-5BB9003AFD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05F88C-C4F4-328D-87AB-CFBFF4B2BD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5EC55E-AABC-0258-A371-761B7533860E}"/>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5" name="Footer Placeholder 4">
            <a:extLst>
              <a:ext uri="{FF2B5EF4-FFF2-40B4-BE49-F238E27FC236}">
                <a16:creationId xmlns:a16="http://schemas.microsoft.com/office/drawing/2014/main" id="{381BE7B2-942A-DA45-774D-A3EEC6498B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8A59AC-1DFD-52FD-0DB0-30185A86815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02576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8734-30AF-E74D-08A9-FA2B7E34F0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9507A9-CC25-6531-DC5D-F5CCF4EB96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D9519-A081-888A-F2A5-27FC21B3E108}"/>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5" name="Footer Placeholder 4">
            <a:extLst>
              <a:ext uri="{FF2B5EF4-FFF2-40B4-BE49-F238E27FC236}">
                <a16:creationId xmlns:a16="http://schemas.microsoft.com/office/drawing/2014/main" id="{FF934C23-634D-7B12-9B46-79B6A4CA1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DADB81-9AF1-BB05-9269-E30A31F00A88}"/>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238633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3E38-8BBE-2CBE-3769-B497FB1E4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B0B9BB-8EA0-06EE-E78A-512766E278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4A5E5-A4EE-9EC9-121D-7D63292D2F5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5" name="Footer Placeholder 4">
            <a:extLst>
              <a:ext uri="{FF2B5EF4-FFF2-40B4-BE49-F238E27FC236}">
                <a16:creationId xmlns:a16="http://schemas.microsoft.com/office/drawing/2014/main" id="{081E41FA-1065-CBC0-40C0-B712910651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874932-3B4E-9EA5-21E7-26668658894E}"/>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494535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B9B7-BE28-812A-A4EB-DA578FD4B4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F1BEABF-DB87-ADEA-B662-5B7C67B20F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247250-5B87-EE5F-022D-62C1FDA3E76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DF6FC-EC73-444D-F02F-4432E4912E31}"/>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6" name="Footer Placeholder 5">
            <a:extLst>
              <a:ext uri="{FF2B5EF4-FFF2-40B4-BE49-F238E27FC236}">
                <a16:creationId xmlns:a16="http://schemas.microsoft.com/office/drawing/2014/main" id="{3697599B-686B-8DD4-DDE0-F7B3B3E6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910C65-F02B-2D87-5062-7783327B5341}"/>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823260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20196-A789-F0ED-4D34-AD185E9D8A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BBCF63-6270-FED1-061F-9836E7FBCB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5BCBD-EE7F-348E-0230-3BEF507030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B6095C-3235-2C4F-09C5-07C0B0167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EAD3A-1717-5C4C-00C1-A1B1ABF433D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21D7E-C42B-EFCE-D6EA-03E84CC2B870}"/>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8" name="Footer Placeholder 7">
            <a:extLst>
              <a:ext uri="{FF2B5EF4-FFF2-40B4-BE49-F238E27FC236}">
                <a16:creationId xmlns:a16="http://schemas.microsoft.com/office/drawing/2014/main" id="{923E656F-8064-4FBC-D89C-6983CD50E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68D052-4DAB-F1EA-0675-9B422908737F}"/>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71198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5/6/2025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69E7-101B-7A09-2931-EA41C1A634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74DB15-7567-2F19-9DA4-805C5C1DE644}"/>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4" name="Footer Placeholder 3">
            <a:extLst>
              <a:ext uri="{FF2B5EF4-FFF2-40B4-BE49-F238E27FC236}">
                <a16:creationId xmlns:a16="http://schemas.microsoft.com/office/drawing/2014/main" id="{EB1E4D25-6148-18E1-38A2-79A0B7183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61E9F7-1E46-BEE4-17F2-D13D25E7CB8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647622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0D99C-DDC1-3528-9F41-776ADC9FFDC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3" name="Footer Placeholder 2">
            <a:extLst>
              <a:ext uri="{FF2B5EF4-FFF2-40B4-BE49-F238E27FC236}">
                <a16:creationId xmlns:a16="http://schemas.microsoft.com/office/drawing/2014/main" id="{0FB7534E-FF0A-298B-6B55-2F216BD241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6F37A7E-54F5-8E5A-5AE8-B01618EA458A}"/>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32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5123-31D2-4B8A-10C5-3D2015B844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F87D-01E9-664B-7D3C-F44ED15DCD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F4662E-C3AF-212F-AF04-24B4153AD2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826D3-C272-B1D9-018D-3D383E5AB81C}"/>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6" name="Footer Placeholder 5">
            <a:extLst>
              <a:ext uri="{FF2B5EF4-FFF2-40B4-BE49-F238E27FC236}">
                <a16:creationId xmlns:a16="http://schemas.microsoft.com/office/drawing/2014/main" id="{5E83C26F-93CE-FB49-6875-8018F36B3E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D03A06-D914-9D8F-861A-7813A8BDFF2B}"/>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583065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EA06-997C-E02B-532D-0001022C69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138F-D581-C7B9-CA37-8B8DF4573D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CD620-2D76-4F7B-7CFE-C7AE2EA560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E39216-F502-8F58-4075-89A21799CFFB}"/>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6" name="Footer Placeholder 5">
            <a:extLst>
              <a:ext uri="{FF2B5EF4-FFF2-40B4-BE49-F238E27FC236}">
                <a16:creationId xmlns:a16="http://schemas.microsoft.com/office/drawing/2014/main" id="{7C8AB817-EC74-9C61-6AB2-810422004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6BE123-C511-C357-533B-697A364F4B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392094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50AD-4475-E58D-C5CC-5439D17E5F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84051A-BC5A-49CD-996B-3EA7CA8D7D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A3E4E-61C4-97BF-76F0-7E943C23AB29}"/>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5" name="Footer Placeholder 4">
            <a:extLst>
              <a:ext uri="{FF2B5EF4-FFF2-40B4-BE49-F238E27FC236}">
                <a16:creationId xmlns:a16="http://schemas.microsoft.com/office/drawing/2014/main" id="{B878E6A9-3C67-FA11-0220-02FF2312A4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87E4B5-2559-1EE6-923E-A5D3935075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61734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4C400C-FB21-C68A-96AD-116D1B6D8F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FBD95-E035-E492-BE72-FA7B7E5FBD9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B7A4B-8D18-2064-76D7-01710B7EB6A2}"/>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5/6/2025</a:t>
            </a:fld>
            <a:endParaRPr lang="en-US"/>
          </a:p>
        </p:txBody>
      </p:sp>
      <p:sp>
        <p:nvSpPr>
          <p:cNvPr id="5" name="Footer Placeholder 4">
            <a:extLst>
              <a:ext uri="{FF2B5EF4-FFF2-40B4-BE49-F238E27FC236}">
                <a16:creationId xmlns:a16="http://schemas.microsoft.com/office/drawing/2014/main" id="{067493F0-945D-CBEF-00E0-130BCB424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F32077-2F1B-EBCA-B4CE-7F78AC0814C3}"/>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964943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7082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4467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29282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4611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room with red chairs and a table&#10;&#10;Description automatically generated">
            <a:extLst>
              <a:ext uri="{FF2B5EF4-FFF2-40B4-BE49-F238E27FC236}">
                <a16:creationId xmlns:a16="http://schemas.microsoft.com/office/drawing/2014/main" id="{912E58ED-CAB9-835B-0F36-F7886FDC6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5" name="Hình chữ nhật: Góc Tròn 6">
            <a:extLst>
              <a:ext uri="{FF2B5EF4-FFF2-40B4-BE49-F238E27FC236}">
                <a16:creationId xmlns:a16="http://schemas.microsoft.com/office/drawing/2014/main" id="{3164EB0B-A2B1-FE35-28C5-663C7AB91353}"/>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21485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7380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0658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6311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2431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2718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667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68516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5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4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2025/5/6</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9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9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71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167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10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0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9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1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3007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27444" y="0"/>
            <a:ext cx="12219444" cy="6857999"/>
          </a:xfrm>
          <a:prstGeom prst="rect">
            <a:avLst/>
          </a:prstGeom>
        </p:spPr>
      </p:pic>
      <p:pic>
        <p:nvPicPr>
          <p:cNvPr id="2" name="Picture 1" descr="A room with red chairs and a table&#10;&#10;Description automatically generated">
            <a:extLst>
              <a:ext uri="{FF2B5EF4-FFF2-40B4-BE49-F238E27FC236}">
                <a16:creationId xmlns:a16="http://schemas.microsoft.com/office/drawing/2014/main" id="{996DF88C-5C6F-C285-5F95-BC6E5B51F1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58B894DC-7341-7733-6068-96ED19C79950}"/>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3650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31.jpe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3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33.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32.png"/><Relationship Id="rId30" Type="http://schemas.openxmlformats.org/officeDocument/2006/relationships/image" Target="../media/image3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2025/5/6</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ABA7226B-4425-8C97-0C6A-55D9CC3205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893195CC-4777-D242-1387-E4D50B5B76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5371982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10" name="图片 9"/>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11" name="图片 17"/>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a:off x="8294686" y="0"/>
            <a:ext cx="3897314" cy="152732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6316EC5-5BEC-F822-466E-524756D0A524}"/>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0444589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5.wdp"/><Relationship Id="rId1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4.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46.png"/><Relationship Id="rId1" Type="http://schemas.openxmlformats.org/officeDocument/2006/relationships/slideLayout" Target="../slideLayouts/slideLayout4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0.png"/><Relationship Id="rId15" Type="http://schemas.microsoft.com/office/2007/relationships/hdphoto" Target="../media/hdphoto6.wdp"/><Relationship Id="rId10" Type="http://schemas.openxmlformats.org/officeDocument/2006/relationships/image" Target="../media/image43.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fif"/><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A825A-40CA-46AA-0B49-4E9453811E60}"/>
              </a:ext>
            </a:extLst>
          </p:cNvPr>
          <p:cNvPicPr>
            <a:picLocks noChangeAspect="1"/>
          </p:cNvPicPr>
          <p:nvPr/>
        </p:nvPicPr>
        <p:blipFill>
          <a:blip r:embed="rId2"/>
          <a:stretch>
            <a:fillRect/>
          </a:stretch>
        </p:blipFill>
        <p:spPr>
          <a:xfrm>
            <a:off x="0" y="3347"/>
            <a:ext cx="12192000" cy="6854653"/>
          </a:xfrm>
          <a:prstGeom prst="rect">
            <a:avLst/>
          </a:prstGeom>
        </p:spPr>
      </p:pic>
      <p:grpSp>
        <p:nvGrpSpPr>
          <p:cNvPr id="4" name="Nhóm 12">
            <a:extLst>
              <a:ext uri="{FF2B5EF4-FFF2-40B4-BE49-F238E27FC236}">
                <a16:creationId xmlns:a16="http://schemas.microsoft.com/office/drawing/2014/main" id="{8AF1AC38-A9E6-57B4-B9F5-BC2516C7A160}"/>
              </a:ext>
            </a:extLst>
          </p:cNvPr>
          <p:cNvGrpSpPr/>
          <p:nvPr/>
        </p:nvGrpSpPr>
        <p:grpSpPr>
          <a:xfrm>
            <a:off x="1593305" y="3016773"/>
            <a:ext cx="11223933" cy="1107997"/>
            <a:chOff x="-1786917" y="5907755"/>
            <a:chExt cx="8824330" cy="1151725"/>
          </a:xfrm>
        </p:grpSpPr>
        <p:sp>
          <p:nvSpPr>
            <p:cNvPr id="5" name="Hộp Văn bản 13">
              <a:extLst>
                <a:ext uri="{FF2B5EF4-FFF2-40B4-BE49-F238E27FC236}">
                  <a16:creationId xmlns:a16="http://schemas.microsoft.com/office/drawing/2014/main" id="{CB83ED30-4F59-143D-243F-AD6FEA0A2F44}"/>
                </a:ext>
              </a:extLst>
            </p:cNvPr>
            <p:cNvSpPr txBox="1"/>
            <p:nvPr/>
          </p:nvSpPr>
          <p:spPr>
            <a:xfrm>
              <a:off x="-1786917" y="5907756"/>
              <a:ext cx="8824330"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381000">
                    <a:solidFill>
                      <a:prstClr val="white"/>
                    </a:solidFill>
                  </a:ln>
                  <a:solidFill>
                    <a:prstClr val="black"/>
                  </a:solidFill>
                  <a:effectLst/>
                  <a:uLnTx/>
                  <a:uFillTx/>
                  <a:latin typeface="SVN-Gretoon" panose="02040603050506020204" pitchFamily="18" charset="0"/>
                  <a:ea typeface="+mn-ea"/>
                  <a:cs typeface="+mn-cs"/>
                </a:rPr>
                <a:t>KHỞI ĐỘNG</a:t>
              </a:r>
              <a:endParaRPr kumimoji="0" lang="vi-VN" sz="6600" b="0" i="0" u="none" strike="noStrike" kern="1200" cap="none" spc="0" normalizeH="0" baseline="0" noProof="0" dirty="0">
                <a:ln w="381000">
                  <a:solidFill>
                    <a:prstClr val="white"/>
                  </a:solidFill>
                </a:ln>
                <a:solidFill>
                  <a:prstClr val="black"/>
                </a:solidFill>
                <a:effectLst/>
                <a:uLnTx/>
                <a:uFillTx/>
                <a:latin typeface="Arial" panose="020B0604020202020204" pitchFamily="34" charset="0"/>
                <a:ea typeface="+mn-ea"/>
                <a:cs typeface="+mn-cs"/>
              </a:endParaRPr>
            </a:p>
          </p:txBody>
        </p:sp>
        <p:sp>
          <p:nvSpPr>
            <p:cNvPr id="6" name="Hộp Văn bản 14">
              <a:extLst>
                <a:ext uri="{FF2B5EF4-FFF2-40B4-BE49-F238E27FC236}">
                  <a16:creationId xmlns:a16="http://schemas.microsoft.com/office/drawing/2014/main" id="{30DE0224-8E8A-A506-105F-CA7F8472FF70}"/>
                </a:ext>
              </a:extLst>
            </p:cNvPr>
            <p:cNvSpPr txBox="1"/>
            <p:nvPr/>
          </p:nvSpPr>
          <p:spPr>
            <a:xfrm>
              <a:off x="-1285308" y="5907755"/>
              <a:ext cx="7821111"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8575">
                    <a:solidFill>
                      <a:srgbClr val="0070C0"/>
                    </a:solidFill>
                  </a:ln>
                  <a:solidFill>
                    <a:srgbClr val="F4AFFF"/>
                  </a:solidFill>
                  <a:effectLst/>
                  <a:uLnTx/>
                  <a:uFillTx/>
                  <a:latin typeface="SVN-Gretoon" panose="02040603050506020204" pitchFamily="18" charset="0"/>
                  <a:ea typeface="+mn-ea"/>
                  <a:cs typeface="+mn-cs"/>
                </a:rPr>
                <a:t>K</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H</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Ở</a:t>
              </a:r>
              <a:r>
                <a:rPr kumimoji="0" lang="en-US" sz="6600" b="0" i="0" u="none" strike="noStrike" kern="1200" cap="none" spc="0" normalizeH="0" baseline="0" noProof="0" dirty="0">
                  <a:ln w="28575">
                    <a:solidFill>
                      <a:srgbClr val="0070C0"/>
                    </a:solidFill>
                  </a:ln>
                  <a:solidFill>
                    <a:srgbClr val="ACD7FE"/>
                  </a:solidFill>
                  <a:effectLst/>
                  <a:uLnTx/>
                  <a:uFillTx/>
                  <a:latin typeface="SVN-Gretoon" panose="02040603050506020204" pitchFamily="18" charset="0"/>
                  <a:ea typeface="+mn-ea"/>
                  <a:cs typeface="+mn-cs"/>
                </a:rPr>
                <a:t>I</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 </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Đ</a:t>
              </a:r>
              <a:r>
                <a:rPr kumimoji="0" lang="en-US" sz="6600" b="0" i="0" u="none" strike="noStrike" kern="1200" cap="none" spc="0" normalizeH="0" baseline="0" noProof="0" dirty="0">
                  <a:ln w="28575">
                    <a:solidFill>
                      <a:srgbClr val="0070C0"/>
                    </a:solidFill>
                  </a:ln>
                  <a:solidFill>
                    <a:srgbClr val="FFD7AF"/>
                  </a:solidFill>
                  <a:effectLst/>
                  <a:uLnTx/>
                  <a:uFillTx/>
                  <a:latin typeface="SVN-Gretoon" panose="02040603050506020204" pitchFamily="18" charset="0"/>
                  <a:ea typeface="+mn-ea"/>
                  <a:cs typeface="+mn-cs"/>
                </a:rPr>
                <a:t>Ộ</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N</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G</a:t>
              </a:r>
              <a:endParaRPr kumimoji="0" lang="vi-VN" sz="6600" b="0" i="0" u="none" strike="noStrike" kern="1200" cap="none" spc="0" normalizeH="0" baseline="0" noProof="0" dirty="0">
                <a:ln w="28575">
                  <a:solidFill>
                    <a:srgbClr val="0070C0"/>
                  </a:solidFill>
                </a:ln>
                <a:solidFill>
                  <a:srgbClr val="C6E3F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00946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2677656"/>
            <a:chOff x="1183343" y="1447876"/>
            <a:chExt cx="11295133" cy="2677656"/>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267765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Chọn câu trả lòi đúng.</a:t>
              </a:r>
            </a:p>
            <a:p>
              <a:pPr algn="just"/>
              <a:r>
                <a:rPr lang="vi-VN" sz="2800" b="0" i="0" dirty="0">
                  <a:solidFill>
                    <a:srgbClr val="002060"/>
                  </a:solidFill>
                  <a:effectLst/>
                  <a:latin typeface="Cambria" panose="02040503050406030204" pitchFamily="18" charset="0"/>
                  <a:ea typeface="Cambria" panose="02040503050406030204" pitchFamily="18" charset="0"/>
                </a:rPr>
                <a:t>Lớp 5A có 32 bạn. Để chuẩn bị cho chuyến đi tham quan dã ngoại, cả lớp đã thống nhất chọn một trong hai phương án: lên rừng hoặc xuống biển. Kết quả lấy ý kiến của các bạn như sau: 13 bạn chọn lên rừng, 19 bạn chọn xuống biến. Như vậy.</a:t>
              </a:r>
              <a:endParaRPr lang="en-US" sz="2800" b="0" i="0" dirty="0">
                <a:solidFill>
                  <a:srgbClr val="002060"/>
                </a:solidFill>
                <a:effectLst/>
                <a:latin typeface="Cambria" panose="02040503050406030204" pitchFamily="18" charset="0"/>
                <a:ea typeface="Cambria" panose="02040503050406030204" pitchFamily="18" charset="0"/>
              </a:endParaRPr>
            </a:p>
            <a:p>
              <a:pPr algn="just"/>
              <a:r>
                <a:rPr lang="vi-VN" sz="2800" b="1" i="0" dirty="0">
                  <a:solidFill>
                    <a:srgbClr val="002060"/>
                  </a:solidFill>
                  <a:effectLst/>
                  <a:latin typeface="Cambria" panose="02040503050406030204" pitchFamily="18" charset="0"/>
                  <a:ea typeface="Cambria" panose="02040503050406030204" pitchFamily="18" charset="0"/>
                </a:rPr>
                <a:t>Tỉ số của số bạn chọn lên rừng và số bạn chọn xuống biển là:</a:t>
              </a: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A712959-18DC-5F91-3173-CB42C246F61B}"/>
                  </a:ext>
                </a:extLst>
              </p:cNvPr>
              <p:cNvSpPr txBox="1"/>
              <p:nvPr/>
            </p:nvSpPr>
            <p:spPr>
              <a:xfrm>
                <a:off x="1052623"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A.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1A712959-18DC-5F91-3173-CB42C246F61B}"/>
                  </a:ext>
                </a:extLst>
              </p:cNvPr>
              <p:cNvSpPr txBox="1">
                <a:spLocks noRot="1" noChangeAspect="1" noMove="1" noResize="1" noEditPoints="1" noAdjustHandles="1" noChangeArrowheads="1" noChangeShapeType="1" noTextEdit="1"/>
              </p:cNvSpPr>
              <p:nvPr/>
            </p:nvSpPr>
            <p:spPr>
              <a:xfrm>
                <a:off x="1052623" y="3402419"/>
                <a:ext cx="1913861" cy="878574"/>
              </a:xfrm>
              <a:prstGeom prst="rect">
                <a:avLst/>
              </a:prstGeom>
              <a:blipFill>
                <a:blip r:embed="rId2"/>
                <a:stretch>
                  <a:fillRect l="-987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7A01E85-9333-425E-CCAC-023A9EF3BD2B}"/>
                  </a:ext>
                </a:extLst>
              </p:cNvPr>
              <p:cNvSpPr txBox="1"/>
              <p:nvPr/>
            </p:nvSpPr>
            <p:spPr>
              <a:xfrm>
                <a:off x="3615070" y="3466214"/>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07A01E85-9333-425E-CCAC-023A9EF3BD2B}"/>
                  </a:ext>
                </a:extLst>
              </p:cNvPr>
              <p:cNvSpPr txBox="1">
                <a:spLocks noRot="1" noChangeAspect="1" noMove="1" noResize="1" noEditPoints="1" noAdjustHandles="1" noChangeArrowheads="1" noChangeShapeType="1" noTextEdit="1"/>
              </p:cNvSpPr>
              <p:nvPr/>
            </p:nvSpPr>
            <p:spPr>
              <a:xfrm>
                <a:off x="3615070" y="3466214"/>
                <a:ext cx="1913861" cy="878574"/>
              </a:xfrm>
              <a:prstGeom prst="rect">
                <a:avLst/>
              </a:prstGeom>
              <a:blipFill>
                <a:blip r:embed="rId3"/>
                <a:stretch>
                  <a:fillRect l="-955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9B04CA-1E34-844F-6795-25A891EB07AD}"/>
                  </a:ext>
                </a:extLst>
              </p:cNvPr>
              <p:cNvSpPr txBox="1"/>
              <p:nvPr/>
            </p:nvSpPr>
            <p:spPr>
              <a:xfrm>
                <a:off x="6177516" y="3434316"/>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C.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19</m:t>
                        </m:r>
                      </m:den>
                    </m:f>
                  </m:oMath>
                </a14:m>
                <a:endParaRPr lang="en-US" sz="3600" dirty="0">
                  <a:latin typeface="Cambria" panose="02040503050406030204" pitchFamily="18" charset="0"/>
                  <a:ea typeface="Cambria" panose="02040503050406030204" pitchFamily="18" charset="0"/>
                </a:endParaRPr>
              </a:p>
            </p:txBody>
          </p:sp>
        </mc:Choice>
        <mc:Fallback xmlns="">
          <p:sp>
            <p:nvSpPr>
              <p:cNvPr id="13" name="TextBox 12">
                <a:extLst>
                  <a:ext uri="{FF2B5EF4-FFF2-40B4-BE49-F238E27FC236}">
                    <a16:creationId xmlns:a16="http://schemas.microsoft.com/office/drawing/2014/main" id="{369B04CA-1E34-844F-6795-25A891EB07AD}"/>
                  </a:ext>
                </a:extLst>
              </p:cNvPr>
              <p:cNvSpPr txBox="1">
                <a:spLocks noRot="1" noChangeAspect="1" noMove="1" noResize="1" noEditPoints="1" noAdjustHandles="1" noChangeArrowheads="1" noChangeShapeType="1" noTextEdit="1"/>
              </p:cNvSpPr>
              <p:nvPr/>
            </p:nvSpPr>
            <p:spPr>
              <a:xfrm>
                <a:off x="6177516" y="3434316"/>
                <a:ext cx="1913861" cy="878574"/>
              </a:xfrm>
              <a:prstGeom prst="rect">
                <a:avLst/>
              </a:prstGeom>
              <a:blipFill>
                <a:blip r:embed="rId4"/>
                <a:stretch>
                  <a:fillRect l="-955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0DA25FF-FE16-068F-DBFC-76F42D57DA2C}"/>
                  </a:ext>
                </a:extLst>
              </p:cNvPr>
              <p:cNvSpPr txBox="1"/>
              <p:nvPr/>
            </p:nvSpPr>
            <p:spPr>
              <a:xfrm>
                <a:off x="9048307"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D.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13</m:t>
                        </m:r>
                      </m:den>
                    </m:f>
                  </m:oMath>
                </a14:m>
                <a:endParaRPr lang="en-US" sz="3600" dirty="0">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C0DA25FF-FE16-068F-DBFC-76F42D57DA2C}"/>
                  </a:ext>
                </a:extLst>
              </p:cNvPr>
              <p:cNvSpPr txBox="1">
                <a:spLocks noRot="1" noChangeAspect="1" noMove="1" noResize="1" noEditPoints="1" noAdjustHandles="1" noChangeArrowheads="1" noChangeShapeType="1" noTextEdit="1"/>
              </p:cNvSpPr>
              <p:nvPr/>
            </p:nvSpPr>
            <p:spPr>
              <a:xfrm>
                <a:off x="9048307" y="3402419"/>
                <a:ext cx="1913861" cy="878574"/>
              </a:xfrm>
              <a:prstGeom prst="rect">
                <a:avLst/>
              </a:prstGeom>
              <a:blipFill>
                <a:blip r:embed="rId5"/>
                <a:stretch>
                  <a:fillRect l="-9554" b="-11111"/>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12A876A3-9A8E-06B5-8410-72D31429A72C}"/>
              </a:ext>
            </a:extLst>
          </p:cNvPr>
          <p:cNvSpPr/>
          <p:nvPr/>
        </p:nvSpPr>
        <p:spPr>
          <a:xfrm>
            <a:off x="6049926" y="3540642"/>
            <a:ext cx="68048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2431307"/>
            <a:chOff x="1183343" y="1447876"/>
            <a:chExt cx="11295133" cy="2431307"/>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2431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Hưởng ứng phong trào quyên góp sách vào thư viện để xây dựng tủ sách dùng chung, lớp 5A và lớp 5B quyên góp được quyển sách. Biết rằng số quyền sách lớp 5A quyên góp bằng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5</m:t>
                          </m:r>
                        </m:num>
                        <m:den>
                          <m:r>
                            <a:rPr lang="en-US" sz="2800" b="0" i="1" smtClean="0">
                              <a:latin typeface="Cambria Math" panose="02040503050406030204" pitchFamily="18" charset="0"/>
                            </a:rPr>
                            <m:t>4</m:t>
                          </m:r>
                        </m:den>
                      </m:f>
                    </m:oMath>
                  </a14:m>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số quyển sách lớp 5B quyên góp. Hỏi mỗi lớp quyên góp bao nhiêu quyển sách vào thư viện?</a:t>
                  </a:r>
                </a:p>
              </p:txBody>
            </p:sp>
          </mc:Choice>
          <mc:Fallback>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2431307"/>
                </a:xfrm>
                <a:prstGeom prst="rect">
                  <a:avLst/>
                </a:prstGeom>
                <a:blipFill>
                  <a:blip r:embed="rId2"/>
                  <a:stretch>
                    <a:fillRect l="-1143" t="-2506" r="-1200" b="-6015"/>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2</a:t>
              </a:r>
            </a:p>
          </p:txBody>
        </p:sp>
      </p:grpSp>
    </p:spTree>
    <p:extLst>
      <p:ext uri="{BB962C8B-B14F-4D97-AF65-F5344CB8AC3E}">
        <p14:creationId xmlns:p14="http://schemas.microsoft.com/office/powerpoint/2010/main" val="23765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896867" y="483302"/>
            <a:ext cx="11295133" cy="769441"/>
            <a:chOff x="1183343" y="1352183"/>
            <a:chExt cx="11295133" cy="769441"/>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352183"/>
              <a:ext cx="1066654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lang="en-US" sz="4400" b="1" dirty="0">
                  <a:solidFill>
                    <a:srgbClr val="00206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cs typeface="+mn-cs"/>
                </a:rPr>
                <a:t>3</a:t>
              </a:r>
            </a:p>
          </p:txBody>
        </p:sp>
      </p:grpSp>
      <p:sp>
        <p:nvSpPr>
          <p:cNvPr id="6" name="TextBox 5">
            <a:extLst>
              <a:ext uri="{FF2B5EF4-FFF2-40B4-BE49-F238E27FC236}">
                <a16:creationId xmlns:a16="http://schemas.microsoft.com/office/drawing/2014/main" id="{E584C526-75B9-EE8C-237D-CDB4776EEF65}"/>
              </a:ext>
            </a:extLst>
          </p:cNvPr>
          <p:cNvSpPr txBox="1"/>
          <p:nvPr/>
        </p:nvSpPr>
        <p:spPr>
          <a:xfrm>
            <a:off x="818707" y="1329070"/>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Trên bản đồ tỉ lệ 1</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3 000 của một khu đô thị, thửa đất xây dựng trường tiểu học là hình chữ nhật có chiều dài 3 cm, chiều rộng 2 cm</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F048AD6-3269-C539-8F5C-15661D030A0E}"/>
              </a:ext>
            </a:extLst>
          </p:cNvPr>
          <p:cNvPicPr>
            <a:picLocks noChangeAspect="1"/>
          </p:cNvPicPr>
          <p:nvPr/>
        </p:nvPicPr>
        <p:blipFill>
          <a:blip r:embed="rId2"/>
          <a:stretch>
            <a:fillRect/>
          </a:stretch>
        </p:blipFill>
        <p:spPr>
          <a:xfrm>
            <a:off x="2445489" y="2376819"/>
            <a:ext cx="7165568" cy="2618025"/>
          </a:xfrm>
          <a:prstGeom prst="rect">
            <a:avLst/>
          </a:prstGeom>
        </p:spPr>
      </p:pic>
      <p:sp>
        <p:nvSpPr>
          <p:cNvPr id="9" name="TextBox 8">
            <a:extLst>
              <a:ext uri="{FF2B5EF4-FFF2-40B4-BE49-F238E27FC236}">
                <a16:creationId xmlns:a16="http://schemas.microsoft.com/office/drawing/2014/main" id="{3A444CEA-EA4F-2132-8E26-8D9AEC9CA856}"/>
              </a:ext>
            </a:extLst>
          </p:cNvPr>
          <p:cNvSpPr txBox="1"/>
          <p:nvPr/>
        </p:nvSpPr>
        <p:spPr>
          <a:xfrm>
            <a:off x="637954" y="5082363"/>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a) Chiều dài thật của thửa đất xây dựng trường tiểu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p>
          <a:p>
            <a:pPr algn="just"/>
            <a:r>
              <a:rPr lang="vi-VN" sz="2800" dirty="0">
                <a:latin typeface="Cambria" panose="02040503050406030204" pitchFamily="18" charset="0"/>
                <a:ea typeface="Cambria" panose="02040503050406030204" pitchFamily="18" charset="0"/>
              </a:rPr>
              <a:t>b) Chiều rộng thật của thửa đất xây dựng trường tiếu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endParaRPr lang="en-US" sz="2800"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19C1EAEB-DDDC-3BEF-10F7-155B0571D9D0}"/>
              </a:ext>
            </a:extLst>
          </p:cNvPr>
          <p:cNvSpPr/>
          <p:nvPr/>
        </p:nvSpPr>
        <p:spPr>
          <a:xfrm>
            <a:off x="9537404" y="5167423"/>
            <a:ext cx="1020725"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1" name="Rectangle 10">
            <a:extLst>
              <a:ext uri="{FF2B5EF4-FFF2-40B4-BE49-F238E27FC236}">
                <a16:creationId xmlns:a16="http://schemas.microsoft.com/office/drawing/2014/main" id="{07B0A5CF-EF5F-9E2F-78F4-E6A95F23CDE4}"/>
              </a:ext>
            </a:extLst>
          </p:cNvPr>
          <p:cNvSpPr/>
          <p:nvPr/>
        </p:nvSpPr>
        <p:spPr>
          <a:xfrm>
            <a:off x="9739423" y="5688419"/>
            <a:ext cx="988827"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2" name="Rectangle 11">
            <a:extLst>
              <a:ext uri="{FF2B5EF4-FFF2-40B4-BE49-F238E27FC236}">
                <a16:creationId xmlns:a16="http://schemas.microsoft.com/office/drawing/2014/main" id="{F850A45A-CD42-FD1D-CB63-EF09DB1453BA}"/>
              </a:ext>
            </a:extLst>
          </p:cNvPr>
          <p:cNvSpPr/>
          <p:nvPr/>
        </p:nvSpPr>
        <p:spPr>
          <a:xfrm>
            <a:off x="9558671" y="518160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9 000</a:t>
            </a:r>
          </a:p>
        </p:txBody>
      </p:sp>
      <p:sp>
        <p:nvSpPr>
          <p:cNvPr id="13" name="Rectangle 12">
            <a:extLst>
              <a:ext uri="{FF2B5EF4-FFF2-40B4-BE49-F238E27FC236}">
                <a16:creationId xmlns:a16="http://schemas.microsoft.com/office/drawing/2014/main" id="{6890DC7E-581D-5303-8BAF-7D181EA36F47}"/>
              </a:ext>
            </a:extLst>
          </p:cNvPr>
          <p:cNvSpPr/>
          <p:nvPr/>
        </p:nvSpPr>
        <p:spPr>
          <a:xfrm>
            <a:off x="9728792" y="568133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6 000</a:t>
            </a:r>
          </a:p>
        </p:txBody>
      </p:sp>
    </p:spTree>
    <p:extLst>
      <p:ext uri="{BB962C8B-B14F-4D97-AF65-F5344CB8AC3E}">
        <p14:creationId xmlns:p14="http://schemas.microsoft.com/office/powerpoint/2010/main" val="12143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2267095"/>
            <a:chOff x="1183343" y="1447876"/>
            <a:chExt cx="11295133" cy="2267095"/>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226709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Mai và Việt gấp ngôi sao giấy tặng Nam nhân ngày sinh nhật. Việt gấp được ít hơn Mai 11 ngôi sao và số ngôi sao Việt gâp được bằng </a:t>
                  </a:r>
                  <a14:m>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4</m:t>
                          </m:r>
                        </m:num>
                        <m:den>
                          <m:r>
                            <a:rPr lang="en-US" sz="3200" b="0" i="1" smtClean="0">
                              <a:latin typeface="Cambria Math" panose="02040503050406030204" pitchFamily="18" charset="0"/>
                            </a:rPr>
                            <m:t>5</m:t>
                          </m:r>
                        </m:den>
                      </m:f>
                    </m:oMath>
                  </a14:m>
                  <a:r>
                    <a:rPr lang="vi-VN" sz="3200" b="1" dirty="0">
                      <a:solidFill>
                        <a:srgbClr val="002060"/>
                      </a:solidFill>
                      <a:latin typeface="Cambria" panose="02040503050406030204" pitchFamily="18" charset="0"/>
                      <a:ea typeface="Cambria" panose="02040503050406030204" pitchFamily="18" charset="0"/>
                    </a:rPr>
                    <a:t> số ngôi sao Mai gấp được. Hỏi cả hai bạn đã gấp được bao nhiêu ngôi sao?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2267095"/>
                </a:xfrm>
                <a:prstGeom prst="rect">
                  <a:avLst/>
                </a:prstGeom>
                <a:blipFill>
                  <a:blip r:embed="rId2"/>
                  <a:stretch>
                    <a:fillRect l="-1429" t="-3495" r="-1486" b="-7796"/>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grpSp>
    </p:spTree>
    <p:extLst>
      <p:ext uri="{BB962C8B-B14F-4D97-AF65-F5344CB8AC3E}">
        <p14:creationId xmlns:p14="http://schemas.microsoft.com/office/powerpoint/2010/main" val="34346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nowy landscape with a tree and buildings in the background&#10;&#10;Description automatically generated">
            <a:extLst>
              <a:ext uri="{FF2B5EF4-FFF2-40B4-BE49-F238E27FC236}">
                <a16:creationId xmlns:a16="http://schemas.microsoft.com/office/drawing/2014/main" id="{80BEFCFC-5377-67CA-CA30-75AA1EE7F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pic>
        <p:nvPicPr>
          <p:cNvPr id="25" name="Picture 24" descr="A cartoon of a child wearing a red and white outfit&#10;&#10;Description automatically generated">
            <a:extLst>
              <a:ext uri="{FF2B5EF4-FFF2-40B4-BE49-F238E27FC236}">
                <a16:creationId xmlns:a16="http://schemas.microsoft.com/office/drawing/2014/main" id="{1235DC69-B096-82C4-D965-3292CCDEBA74}"/>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123330" y="1762222"/>
            <a:ext cx="4043590" cy="5095778"/>
          </a:xfrm>
          <a:prstGeom prst="rect">
            <a:avLst/>
          </a:prstGeom>
        </p:spPr>
      </p:pic>
      <p:pic>
        <p:nvPicPr>
          <p:cNvPr id="5" name="Picture 4">
            <a:extLst>
              <a:ext uri="{FF2B5EF4-FFF2-40B4-BE49-F238E27FC236}">
                <a16:creationId xmlns:a16="http://schemas.microsoft.com/office/drawing/2014/main" id="{AD400372-4BBA-40BE-9914-AA5310399A1F}"/>
              </a:ext>
            </a:extLst>
          </p:cNvPr>
          <p:cNvPicPr>
            <a:picLocks noChangeAspect="1"/>
          </p:cNvPicPr>
          <p:nvPr/>
        </p:nvPicPr>
        <p:blipFill>
          <a:blip r:embed="rId4"/>
          <a:stretch>
            <a:fillRect/>
          </a:stretch>
        </p:blipFill>
        <p:spPr>
          <a:xfrm>
            <a:off x="3126303" y="1378275"/>
            <a:ext cx="7242676" cy="3596952"/>
          </a:xfrm>
          <a:prstGeom prst="rect">
            <a:avLst/>
          </a:prstGeom>
        </p:spPr>
      </p:pic>
    </p:spTree>
    <p:extLst>
      <p:ext uri="{BB962C8B-B14F-4D97-AF65-F5344CB8AC3E}">
        <p14:creationId xmlns:p14="http://schemas.microsoft.com/office/powerpoint/2010/main" val="104741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7 880</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78,8 : 0,1</a:t>
            </a:r>
            <a:endParaRPr lang="vi-VN" sz="44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399" y="3755694"/>
            <a:ext cx="8045591" cy="1114049"/>
            <a:chOff x="2098496" y="3659454"/>
            <a:chExt cx="8546543" cy="1198789"/>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659201" y="4004375"/>
              <a:ext cx="5306047" cy="69619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lumMod val="50000"/>
                    </a:srgbClr>
                  </a:solidFill>
                  <a:latin typeface="Cambria" panose="02040503050406030204" pitchFamily="18" charset="0"/>
                  <a:ea typeface="Cambria" panose="02040503050406030204" pitchFamily="18" charset="0"/>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836015" y="2385013"/>
            <a:ext cx="8302911" cy="1230370"/>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66820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6" y="4906751"/>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27062" y="5721946"/>
              <a:ext cx="6371491" cy="68693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0,587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73982" y="5278800"/>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9467224" y="2638782"/>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8063549" y="3815261"/>
            <a:ext cx="1227385" cy="141015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pic>
        <p:nvPicPr>
          <p:cNvPr id="2" name="Picture 1">
            <a:hlinkClick r:id="" action="ppaction://noaction"/>
          </p:cNvPr>
          <p:cNvPicPr>
            <a:picLocks noChangeAspect="1"/>
          </p:cNvPicPr>
          <p:nvPr/>
        </p:nvPicPr>
        <p:blipFill>
          <a:blip r:embed="rId6"/>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587 x 0,001 = ?</a:t>
            </a:r>
            <a:endParaRPr lang="vi-VN" sz="44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noaction"/>
          </p:cNvPr>
          <p:cNvPicPr>
            <a:picLocks noChangeAspect="1"/>
          </p:cNvPicPr>
          <p:nvPr/>
        </p:nvPicPr>
        <p:blipFill>
          <a:blip r:embed="rId6"/>
          <a:stretch>
            <a:fillRect/>
          </a:stretch>
        </p:blipFill>
        <p:spPr>
          <a:xfrm>
            <a:off x="5078410" y="-140525"/>
            <a:ext cx="1857674" cy="1883333"/>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3 876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r>
              <a:rPr lang="en-US" sz="4000" b="1" dirty="0">
                <a:solidFill>
                  <a:srgbClr val="002060"/>
                </a:solidFill>
                <a:latin typeface="Cambria" panose="02040503050406030204" pitchFamily="18" charset="0"/>
                <a:ea typeface="Cambria" panose="02040503050406030204" pitchFamily="18" charset="0"/>
              </a:rPr>
              <a:t>: 3,876 x 1 000</a:t>
            </a:r>
            <a:endParaRPr lang="vi-VN" sz="40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421053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om with a desk and a lamp&#10;&#10;Description automatically generated">
            <a:extLst>
              <a:ext uri="{FF2B5EF4-FFF2-40B4-BE49-F238E27FC236}">
                <a16:creationId xmlns:a16="http://schemas.microsoft.com/office/drawing/2014/main" id="{FA119BCA-1FBA-D518-9625-434189AE1369}"/>
              </a:ext>
            </a:extLst>
          </p:cNvPr>
          <p:cNvPicPr>
            <a:picLocks noChangeAspect="1"/>
          </p:cNvPicPr>
          <p:nvPr/>
        </p:nvPicPr>
        <p:blipFill rotWithShape="1">
          <a:blip r:embed="rId2">
            <a:extLst>
              <a:ext uri="{28A0092B-C50C-407E-A947-70E740481C1C}">
                <a14:useLocalDpi xmlns:a14="http://schemas.microsoft.com/office/drawing/2010/main" val="0"/>
              </a:ext>
            </a:extLst>
          </a:blip>
          <a:srcRect l="578" r="578"/>
          <a:stretch/>
        </p:blipFill>
        <p:spPr>
          <a:xfrm>
            <a:off x="4" y="0"/>
            <a:ext cx="12191996" cy="6857998"/>
          </a:xfrm>
          <a:prstGeom prst="rect">
            <a:avLst/>
          </a:prstGeom>
        </p:spPr>
      </p:pic>
      <p:sp>
        <p:nvSpPr>
          <p:cNvPr id="3" name="Rectangle: Rounded Corners 2">
            <a:extLst>
              <a:ext uri="{FF2B5EF4-FFF2-40B4-BE49-F238E27FC236}">
                <a16:creationId xmlns:a16="http://schemas.microsoft.com/office/drawing/2014/main" id="{E83923C4-28FC-9558-0DD1-E6585527E867}"/>
              </a:ext>
            </a:extLst>
          </p:cNvPr>
          <p:cNvSpPr/>
          <p:nvPr/>
        </p:nvSpPr>
        <p:spPr>
          <a:xfrm>
            <a:off x="2914650" y="1"/>
            <a:ext cx="9028431" cy="6667556"/>
          </a:xfrm>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40358" y="367996"/>
                  <a:pt x="453666" y="64724"/>
                  <a:pt x="836522" y="0"/>
                </a:cubicBezTo>
                <a:cubicBezTo>
                  <a:pt x="1932869" y="478939"/>
                  <a:pt x="5186441" y="208824"/>
                  <a:pt x="7628796" y="0"/>
                </a:cubicBezTo>
                <a:cubicBezTo>
                  <a:pt x="8143999" y="81954"/>
                  <a:pt x="8502888" y="420544"/>
                  <a:pt x="8465318" y="836522"/>
                </a:cubicBezTo>
                <a:cubicBezTo>
                  <a:pt x="8327411" y="1668099"/>
                  <a:pt x="8561708" y="3540774"/>
                  <a:pt x="8465318" y="4182508"/>
                </a:cubicBezTo>
                <a:cubicBezTo>
                  <a:pt x="8374978" y="4659340"/>
                  <a:pt x="8003943" y="4959104"/>
                  <a:pt x="7628796" y="5019030"/>
                </a:cubicBezTo>
                <a:cubicBezTo>
                  <a:pt x="4929821" y="5162249"/>
                  <a:pt x="1628937" y="5048418"/>
                  <a:pt x="836522" y="5019030"/>
                </a:cubicBezTo>
                <a:cubicBezTo>
                  <a:pt x="380421" y="4939268"/>
                  <a:pt x="-91285" y="4697807"/>
                  <a:pt x="0" y="4182508"/>
                </a:cubicBezTo>
                <a:cubicBezTo>
                  <a:pt x="-35260" y="3310394"/>
                  <a:pt x="96637" y="2041820"/>
                  <a:pt x="0" y="836522"/>
                </a:cubicBezTo>
                <a:close/>
              </a:path>
              <a:path w="8465318" h="5019030" stroke="0" extrusionOk="0">
                <a:moveTo>
                  <a:pt x="0" y="836522"/>
                </a:moveTo>
                <a:cubicBezTo>
                  <a:pt x="-13738" y="439667"/>
                  <a:pt x="368311" y="-7507"/>
                  <a:pt x="836522" y="0"/>
                </a:cubicBezTo>
                <a:cubicBezTo>
                  <a:pt x="2990473" y="306695"/>
                  <a:pt x="4525090" y="-82262"/>
                  <a:pt x="7628796" y="0"/>
                </a:cubicBezTo>
                <a:cubicBezTo>
                  <a:pt x="8096332" y="75872"/>
                  <a:pt x="8435661" y="470547"/>
                  <a:pt x="8465318" y="836522"/>
                </a:cubicBezTo>
                <a:cubicBezTo>
                  <a:pt x="8494306" y="2043926"/>
                  <a:pt x="8566907" y="2612134"/>
                  <a:pt x="8465318" y="4182508"/>
                </a:cubicBezTo>
                <a:cubicBezTo>
                  <a:pt x="8530426" y="4659976"/>
                  <a:pt x="8084620" y="5057478"/>
                  <a:pt x="7628796" y="5019030"/>
                </a:cubicBezTo>
                <a:cubicBezTo>
                  <a:pt x="4629242" y="5298054"/>
                  <a:pt x="1959184" y="4892508"/>
                  <a:pt x="836522" y="5019030"/>
                </a:cubicBezTo>
                <a:cubicBezTo>
                  <a:pt x="442570" y="4965597"/>
                  <a:pt x="-47272" y="4687860"/>
                  <a:pt x="0" y="4182508"/>
                </a:cubicBezTo>
                <a:cubicBezTo>
                  <a:pt x="35175" y="3689333"/>
                  <a:pt x="-5101" y="1332423"/>
                  <a:pt x="0" y="836522"/>
                </a:cubicBezTo>
                <a:close/>
              </a:path>
              <a:path w="8465318" h="5019030" fill="none" stroke="0" extrusionOk="0">
                <a:moveTo>
                  <a:pt x="0" y="836522"/>
                </a:moveTo>
                <a:cubicBezTo>
                  <a:pt x="-103293" y="324965"/>
                  <a:pt x="330190" y="55267"/>
                  <a:pt x="836522" y="0"/>
                </a:cubicBezTo>
                <a:cubicBezTo>
                  <a:pt x="1958017" y="185462"/>
                  <a:pt x="4798416" y="55405"/>
                  <a:pt x="7628796" y="0"/>
                </a:cubicBezTo>
                <a:cubicBezTo>
                  <a:pt x="8106029" y="80372"/>
                  <a:pt x="8475948" y="479550"/>
                  <a:pt x="8465318" y="836522"/>
                </a:cubicBezTo>
                <a:cubicBezTo>
                  <a:pt x="8231043" y="1633202"/>
                  <a:pt x="8603899" y="3615397"/>
                  <a:pt x="8465318" y="4182508"/>
                </a:cubicBezTo>
                <a:cubicBezTo>
                  <a:pt x="8429890" y="4653309"/>
                  <a:pt x="8076270" y="4984796"/>
                  <a:pt x="7628796" y="5019030"/>
                </a:cubicBezTo>
                <a:cubicBezTo>
                  <a:pt x="5058708" y="5168125"/>
                  <a:pt x="1686667" y="5189418"/>
                  <a:pt x="836522" y="5019030"/>
                </a:cubicBezTo>
                <a:cubicBezTo>
                  <a:pt x="371485" y="4868139"/>
                  <a:pt x="-91073" y="4737545"/>
                  <a:pt x="0" y="4182508"/>
                </a:cubicBezTo>
                <a:cubicBezTo>
                  <a:pt x="210124" y="3213180"/>
                  <a:pt x="94005" y="1983663"/>
                  <a:pt x="0" y="836522"/>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31104" y="369493"/>
                          <a:pt x="406899" y="26477"/>
                          <a:pt x="836522" y="0"/>
                        </a:cubicBezTo>
                        <a:cubicBezTo>
                          <a:pt x="1699103" y="130954"/>
                          <a:pt x="5170486" y="43574"/>
                          <a:pt x="7628796" y="0"/>
                        </a:cubicBezTo>
                        <a:cubicBezTo>
                          <a:pt x="8128638" y="58293"/>
                          <a:pt x="8489574" y="404236"/>
                          <a:pt x="8465318" y="836522"/>
                        </a:cubicBezTo>
                        <a:cubicBezTo>
                          <a:pt x="8314879" y="1679071"/>
                          <a:pt x="8551197" y="3590216"/>
                          <a:pt x="8465318" y="4182508"/>
                        </a:cubicBezTo>
                        <a:cubicBezTo>
                          <a:pt x="8419332" y="4652057"/>
                          <a:pt x="8067459" y="5002929"/>
                          <a:pt x="7628796" y="5019030"/>
                        </a:cubicBezTo>
                        <a:cubicBezTo>
                          <a:pt x="5098556" y="5174227"/>
                          <a:pt x="1694493" y="5182050"/>
                          <a:pt x="836522" y="5019030"/>
                        </a:cubicBezTo>
                        <a:cubicBezTo>
                          <a:pt x="379810" y="4947529"/>
                          <a:pt x="-41605" y="4668799"/>
                          <a:pt x="0" y="4182508"/>
                        </a:cubicBezTo>
                        <a:cubicBezTo>
                          <a:pt x="64656" y="3131741"/>
                          <a:pt x="-17807" y="1956779"/>
                          <a:pt x="0" y="836522"/>
                        </a:cubicBezTo>
                        <a:close/>
                      </a:path>
                      <a:path w="8465318" h="5019030" stroke="0" extrusionOk="0">
                        <a:moveTo>
                          <a:pt x="0" y="836522"/>
                        </a:moveTo>
                        <a:cubicBezTo>
                          <a:pt x="-10719" y="367912"/>
                          <a:pt x="323151" y="19281"/>
                          <a:pt x="836522" y="0"/>
                        </a:cubicBezTo>
                        <a:cubicBezTo>
                          <a:pt x="3099958" y="132882"/>
                          <a:pt x="4575515" y="-84951"/>
                          <a:pt x="7628796" y="0"/>
                        </a:cubicBezTo>
                        <a:cubicBezTo>
                          <a:pt x="8068841" y="21439"/>
                          <a:pt x="8449241" y="463386"/>
                          <a:pt x="8465318" y="836522"/>
                        </a:cubicBezTo>
                        <a:cubicBezTo>
                          <a:pt x="8485505" y="2094253"/>
                          <a:pt x="8617798" y="2615014"/>
                          <a:pt x="8465318" y="4182508"/>
                        </a:cubicBezTo>
                        <a:cubicBezTo>
                          <a:pt x="8519991" y="4650992"/>
                          <a:pt x="8111390" y="4976644"/>
                          <a:pt x="7628796" y="5019030"/>
                        </a:cubicBezTo>
                        <a:cubicBezTo>
                          <a:pt x="4724578" y="5106669"/>
                          <a:pt x="1999764" y="4946351"/>
                          <a:pt x="836522" y="5019030"/>
                        </a:cubicBezTo>
                        <a:cubicBezTo>
                          <a:pt x="366419" y="4941737"/>
                          <a:pt x="-46263" y="4708799"/>
                          <a:pt x="0" y="4182508"/>
                        </a:cubicBezTo>
                        <a:cubicBezTo>
                          <a:pt x="-38581" y="3642867"/>
                          <a:pt x="63341" y="1317404"/>
                          <a:pt x="0" y="8365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Hoàng</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Nga</a:t>
            </a:r>
          </a:p>
          <a:p>
            <a:pPr algn="ct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5D</a:t>
            </a:r>
            <a:endPar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Hộp Văn bản 22">
            <a:extLst>
              <a:ext uri="{FF2B5EF4-FFF2-40B4-BE49-F238E27FC236}">
                <a16:creationId xmlns:a16="http://schemas.microsoft.com/office/drawing/2014/main" id="{A9D03521-E570-A200-6F7C-B61432A27C3A}"/>
              </a:ext>
            </a:extLst>
          </p:cNvPr>
          <p:cNvSpPr txBox="1"/>
          <p:nvPr/>
        </p:nvSpPr>
        <p:spPr>
          <a:xfrm>
            <a:off x="3276019" y="592906"/>
            <a:ext cx="8978584" cy="707886"/>
          </a:xfrm>
          <a:prstGeom prst="rect">
            <a:avLst/>
          </a:prstGeom>
          <a:noFill/>
        </p:spPr>
        <p:txBody>
          <a:bodyPr wrap="square">
            <a:spAutoFit/>
          </a:bodyPr>
          <a:lstStyle/>
          <a:p>
            <a:pPr algn="ctr" defTabSz="685800">
              <a:buClr>
                <a:srgbClr val="000000"/>
              </a:buClr>
              <a:defRPr/>
            </a:pPr>
            <a:r>
              <a:rPr lang="en-US" sz="2000" kern="0" dirty="0" err="1">
                <a:solidFill>
                  <a:srgbClr val="002060"/>
                </a:solidFill>
                <a:latin typeface="Times New Roman" panose="02020603050405020304" pitchFamily="18" charset="0"/>
                <a:cs typeface="Times New Roman" panose="02020603050405020304" pitchFamily="18" charset="0"/>
                <a:sym typeface="Arial"/>
              </a:rPr>
              <a:t>UỶ</a:t>
            </a:r>
            <a:r>
              <a:rPr lang="en-US" sz="2000" kern="0" dirty="0">
                <a:solidFill>
                  <a:srgbClr val="002060"/>
                </a:solidFill>
                <a:latin typeface="Times New Roman" panose="02020603050405020304" pitchFamily="18" charset="0"/>
                <a:cs typeface="Times New Roman" panose="02020603050405020304" pitchFamily="18" charset="0"/>
                <a:sym typeface="Arial"/>
              </a:rPr>
              <a:t>  BAN </a:t>
            </a:r>
            <a:r>
              <a:rPr lang="en-US" sz="2000" kern="0" dirty="0" err="1">
                <a:solidFill>
                  <a:srgbClr val="002060"/>
                </a:solidFill>
                <a:latin typeface="Times New Roman" panose="02020603050405020304" pitchFamily="18" charset="0"/>
                <a:cs typeface="Times New Roman" panose="02020603050405020304" pitchFamily="18" charset="0"/>
                <a:sym typeface="Arial"/>
              </a:rPr>
              <a:t>NHÂN</a:t>
            </a:r>
            <a:r>
              <a:rPr lang="en-US" sz="2000" kern="0" dirty="0">
                <a:solidFill>
                  <a:srgbClr val="002060"/>
                </a:solidFill>
                <a:latin typeface="Times New Roman" panose="02020603050405020304" pitchFamily="18" charset="0"/>
                <a:cs typeface="Times New Roman" panose="02020603050405020304" pitchFamily="18" charset="0"/>
                <a:sym typeface="Arial"/>
              </a:rPr>
              <a:t> </a:t>
            </a:r>
            <a:r>
              <a:rPr lang="en-US" sz="2000" kern="0" dirty="0" err="1">
                <a:solidFill>
                  <a:srgbClr val="002060"/>
                </a:solidFill>
                <a:latin typeface="Times New Roman" panose="02020603050405020304" pitchFamily="18" charset="0"/>
                <a:cs typeface="Times New Roman" panose="02020603050405020304" pitchFamily="18" charset="0"/>
                <a:sym typeface="Arial"/>
              </a:rPr>
              <a:t>DÂN</a:t>
            </a:r>
            <a:r>
              <a:rPr lang="en-US" sz="2000" kern="0" dirty="0">
                <a:solidFill>
                  <a:srgbClr val="002060"/>
                </a:solidFill>
                <a:latin typeface="Times New Roman" panose="02020603050405020304" pitchFamily="18" charset="0"/>
                <a:cs typeface="Times New Roman" panose="02020603050405020304" pitchFamily="18" charset="0"/>
                <a:sym typeface="Arial"/>
              </a:rPr>
              <a:t> </a:t>
            </a:r>
            <a:r>
              <a:rPr lang="en-US" sz="2000" kern="0" dirty="0" err="1">
                <a:solidFill>
                  <a:srgbClr val="002060"/>
                </a:solidFill>
                <a:latin typeface="Times New Roman" panose="02020603050405020304" pitchFamily="18" charset="0"/>
                <a:cs typeface="Times New Roman" panose="02020603050405020304" pitchFamily="18" charset="0"/>
                <a:sym typeface="Arial"/>
              </a:rPr>
              <a:t>HUYỆN</a:t>
            </a:r>
            <a:r>
              <a:rPr lang="en-US" sz="2000" kern="0" dirty="0">
                <a:solidFill>
                  <a:srgbClr val="002060"/>
                </a:solidFill>
                <a:latin typeface="Times New Roman" panose="02020603050405020304" pitchFamily="18" charset="0"/>
                <a:cs typeface="Times New Roman" panose="02020603050405020304" pitchFamily="18" charset="0"/>
                <a:sym typeface="Arial"/>
              </a:rPr>
              <a:t> AN </a:t>
            </a:r>
            <a:r>
              <a:rPr lang="en-US" sz="2000" kern="0" dirty="0" err="1">
                <a:solidFill>
                  <a:srgbClr val="002060"/>
                </a:solidFill>
                <a:latin typeface="Times New Roman" panose="02020603050405020304" pitchFamily="18" charset="0"/>
                <a:cs typeface="Times New Roman" panose="02020603050405020304" pitchFamily="18" charset="0"/>
                <a:sym typeface="Arial"/>
              </a:rPr>
              <a:t>LÃO</a:t>
            </a:r>
            <a:endParaRPr lang="en-US" sz="2000" kern="0" dirty="0">
              <a:solidFill>
                <a:srgbClr val="002060"/>
              </a:solidFill>
              <a:latin typeface="Times New Roman" panose="02020603050405020304" pitchFamily="18" charset="0"/>
              <a:cs typeface="Times New Roman" panose="02020603050405020304" pitchFamily="18" charset="0"/>
              <a:sym typeface="Arial"/>
            </a:endParaRPr>
          </a:p>
          <a:p>
            <a:pPr algn="ctr" defTabSz="685800">
              <a:buClr>
                <a:srgbClr val="000000"/>
              </a:buClr>
              <a:defRPr/>
            </a:pPr>
            <a:r>
              <a:rPr lang="en-US" sz="2000" b="1" kern="0" dirty="0" err="1">
                <a:solidFill>
                  <a:srgbClr val="002060"/>
                </a:solidFill>
                <a:latin typeface="Times New Roman" panose="02020603050405020304" pitchFamily="18" charset="0"/>
                <a:cs typeface="Times New Roman" panose="02020603050405020304" pitchFamily="18" charset="0"/>
                <a:sym typeface="Arial"/>
              </a:rPr>
              <a:t>TRƯỜNG</a:t>
            </a:r>
            <a:r>
              <a:rPr lang="en-US" sz="2000" b="1" kern="0" dirty="0">
                <a:solidFill>
                  <a:srgbClr val="002060"/>
                </a:solidFill>
                <a:latin typeface="Times New Roman" panose="02020603050405020304" pitchFamily="18" charset="0"/>
                <a:cs typeface="Times New Roman" panose="02020603050405020304" pitchFamily="18" charset="0"/>
                <a:sym typeface="Arial"/>
              </a:rPr>
              <a:t> </a:t>
            </a:r>
            <a:r>
              <a:rPr lang="en-US" sz="2000" b="1" kern="0" dirty="0" err="1">
                <a:solidFill>
                  <a:srgbClr val="002060"/>
                </a:solidFill>
                <a:latin typeface="Times New Roman" panose="02020603050405020304" pitchFamily="18" charset="0"/>
                <a:cs typeface="Times New Roman" panose="02020603050405020304" pitchFamily="18" charset="0"/>
                <a:sym typeface="Arial"/>
              </a:rPr>
              <a:t>TIỂU</a:t>
            </a:r>
            <a:r>
              <a:rPr lang="en-US" sz="2000" b="1" kern="0" dirty="0">
                <a:solidFill>
                  <a:srgbClr val="002060"/>
                </a:solidFill>
                <a:latin typeface="Times New Roman" panose="02020603050405020304" pitchFamily="18" charset="0"/>
                <a:cs typeface="Times New Roman" panose="02020603050405020304" pitchFamily="18" charset="0"/>
                <a:sym typeface="Arial"/>
              </a:rPr>
              <a:t> </a:t>
            </a:r>
            <a:r>
              <a:rPr lang="en-US" sz="2000" b="1" kern="0" dirty="0" err="1">
                <a:solidFill>
                  <a:srgbClr val="002060"/>
                </a:solidFill>
                <a:latin typeface="Times New Roman" panose="02020603050405020304" pitchFamily="18" charset="0"/>
                <a:cs typeface="Times New Roman" panose="02020603050405020304" pitchFamily="18" charset="0"/>
                <a:sym typeface="Arial"/>
              </a:rPr>
              <a:t>HỌC</a:t>
            </a:r>
            <a:r>
              <a:rPr lang="en-US" sz="2000" b="1" kern="0" dirty="0">
                <a:solidFill>
                  <a:srgbClr val="002060"/>
                </a:solidFill>
                <a:latin typeface="Times New Roman" panose="02020603050405020304" pitchFamily="18" charset="0"/>
                <a:cs typeface="Times New Roman" panose="02020603050405020304" pitchFamily="18" charset="0"/>
                <a:sym typeface="Arial"/>
              </a:rPr>
              <a:t> QUANG </a:t>
            </a:r>
            <a:r>
              <a:rPr lang="en-US" sz="2000" b="1" kern="0" dirty="0" err="1">
                <a:solidFill>
                  <a:srgbClr val="002060"/>
                </a:solidFill>
                <a:latin typeface="Times New Roman" panose="02020603050405020304" pitchFamily="18" charset="0"/>
                <a:cs typeface="Times New Roman" panose="02020603050405020304" pitchFamily="18" charset="0"/>
                <a:sym typeface="Arial"/>
              </a:rPr>
              <a:t>TRUNG</a:t>
            </a:r>
            <a:endParaRPr lang="en-US" sz="20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16" name="Picture 15" descr="A cartoon of a child wearing a red and white outfit&#10;&#10;Description automatically generated">
            <a:extLst>
              <a:ext uri="{FF2B5EF4-FFF2-40B4-BE49-F238E27FC236}">
                <a16:creationId xmlns:a16="http://schemas.microsoft.com/office/drawing/2014/main" id="{DE7F278D-DE8A-99B7-48C6-4D11354785B3}"/>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45077" y="2266950"/>
            <a:ext cx="2897123" cy="4400607"/>
          </a:xfrm>
          <a:prstGeom prst="rect">
            <a:avLst/>
          </a:prstGeom>
        </p:spPr>
      </p:pic>
      <p:pic>
        <p:nvPicPr>
          <p:cNvPr id="2" name="Picture 1">
            <a:extLst>
              <a:ext uri="{FF2B5EF4-FFF2-40B4-BE49-F238E27FC236}">
                <a16:creationId xmlns:a16="http://schemas.microsoft.com/office/drawing/2014/main" id="{2B8439A4-5443-BFE0-A6C1-FCE134EE4204}"/>
              </a:ext>
            </a:extLst>
          </p:cNvPr>
          <p:cNvPicPr>
            <a:picLocks noChangeAspect="1"/>
          </p:cNvPicPr>
          <p:nvPr/>
        </p:nvPicPr>
        <p:blipFill>
          <a:blip r:embed="rId4"/>
          <a:stretch>
            <a:fillRect/>
          </a:stretch>
        </p:blipFill>
        <p:spPr>
          <a:xfrm>
            <a:off x="5628723" y="1396077"/>
            <a:ext cx="3944454" cy="1004221"/>
          </a:xfrm>
          <a:prstGeom prst="rect">
            <a:avLst/>
          </a:prstGeom>
        </p:spPr>
      </p:pic>
      <p:pic>
        <p:nvPicPr>
          <p:cNvPr id="5" name="Picture 4">
            <a:extLst>
              <a:ext uri="{FF2B5EF4-FFF2-40B4-BE49-F238E27FC236}">
                <a16:creationId xmlns:a16="http://schemas.microsoft.com/office/drawing/2014/main" id="{DDBF413C-864C-12FF-85C3-7B2DF3A774E5}"/>
              </a:ext>
            </a:extLst>
          </p:cNvPr>
          <p:cNvPicPr>
            <a:picLocks noChangeAspect="1"/>
          </p:cNvPicPr>
          <p:nvPr/>
        </p:nvPicPr>
        <p:blipFill>
          <a:blip r:embed="rId5"/>
          <a:stretch>
            <a:fillRect/>
          </a:stretch>
        </p:blipFill>
        <p:spPr>
          <a:xfrm>
            <a:off x="3467100" y="2550937"/>
            <a:ext cx="8373785" cy="2078213"/>
          </a:xfrm>
          <a:prstGeom prst="rect">
            <a:avLst/>
          </a:prstGeom>
        </p:spPr>
      </p:pic>
      <p:cxnSp>
        <p:nvCxnSpPr>
          <p:cNvPr id="6" name="Straight Connector 5">
            <a:extLst>
              <a:ext uri="{FF2B5EF4-FFF2-40B4-BE49-F238E27FC236}">
                <a16:creationId xmlns:a16="http://schemas.microsoft.com/office/drawing/2014/main" id="{D9B06F6F-1046-4AC4-8D1C-DDA395989D4C}"/>
              </a:ext>
            </a:extLst>
          </p:cNvPr>
          <p:cNvCxnSpPr/>
          <p:nvPr/>
        </p:nvCxnSpPr>
        <p:spPr>
          <a:xfrm>
            <a:off x="6600825" y="1300792"/>
            <a:ext cx="2771775"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5695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9170D9-BF6E-2CB5-5B6B-6C013D3AC231}"/>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descr="A blue and orange text&#10;&#10;Description automatically generated">
            <a:extLst>
              <a:ext uri="{FF2B5EF4-FFF2-40B4-BE49-F238E27FC236}">
                <a16:creationId xmlns:a16="http://schemas.microsoft.com/office/drawing/2014/main" id="{7DBDF8C7-9F8D-6CE2-DE7D-22507407F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28" y="1849999"/>
            <a:ext cx="10985944" cy="3158002"/>
          </a:xfrm>
          <a:prstGeom prst="rect">
            <a:avLst/>
          </a:prstGeom>
        </p:spPr>
      </p:pic>
    </p:spTree>
    <p:extLst>
      <p:ext uri="{BB962C8B-B14F-4D97-AF65-F5344CB8AC3E}">
        <p14:creationId xmlns:p14="http://schemas.microsoft.com/office/powerpoint/2010/main" val="87254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456</Words>
  <Application>Microsoft Office PowerPoint</Application>
  <PresentationFormat>Widescreen</PresentationFormat>
  <Paragraphs>64</Paragraphs>
  <Slides>14</Slides>
  <Notes>5</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14</vt:i4>
      </vt:variant>
    </vt:vector>
  </HeadingPairs>
  <TitlesOfParts>
    <vt:vector size="32" baseType="lpstr">
      <vt:lpstr>等线</vt:lpstr>
      <vt:lpstr>微软雅黑</vt:lpstr>
      <vt:lpstr>#9Slide07 SVNAdeline</vt:lpstr>
      <vt:lpstr>Aptos</vt:lpstr>
      <vt:lpstr>Aptos Display</vt:lpstr>
      <vt:lpstr>Arial</vt:lpstr>
      <vt:lpstr>Arial-Rounded</vt:lpstr>
      <vt:lpstr>Calibri</vt:lpstr>
      <vt:lpstr>Cambria</vt:lpstr>
      <vt:lpstr>Cambria Math</vt:lpstr>
      <vt:lpstr>SVN-Gretoon</vt:lpstr>
      <vt:lpstr>Times New Roman</vt:lpstr>
      <vt:lpstr>思源黑体 CN</vt:lpstr>
      <vt:lpstr>思源黑体 CN Bold</vt:lpstr>
      <vt:lpstr>Office Theme</vt:lpstr>
      <vt:lpstr>自定义设计方案</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55</cp:revision>
  <dcterms:created xsi:type="dcterms:W3CDTF">2021-07-24T01:07:49Z</dcterms:created>
  <dcterms:modified xsi:type="dcterms:W3CDTF">2025-05-06T01:59:47Z</dcterms:modified>
</cp:coreProperties>
</file>