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400" r:id="rId2"/>
    <p:sldId id="268" r:id="rId3"/>
    <p:sldId id="270" r:id="rId4"/>
    <p:sldId id="276" r:id="rId5"/>
    <p:sldId id="260" r:id="rId6"/>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2"/>
  </p:normalViewPr>
  <p:slideViewPr>
    <p:cSldViewPr snapToGrid="0">
      <p:cViewPr varScale="1">
        <p:scale>
          <a:sx n="114" d="100"/>
          <a:sy n="114"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72B46-7AAE-B946-BDA3-642F93DE0330}" type="datetimeFigureOut">
              <a:rPr lang="en-VN" smtClean="0"/>
              <a:t>01/01/2025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D23F3-A38E-C04E-A9B6-EB12809E8127}" type="slidenum">
              <a:rPr lang="en-VN" smtClean="0"/>
              <a:t>‹#›</a:t>
            </a:fld>
            <a:endParaRPr lang="en-VN"/>
          </a:p>
        </p:txBody>
      </p:sp>
    </p:spTree>
    <p:extLst>
      <p:ext uri="{BB962C8B-B14F-4D97-AF65-F5344CB8AC3E}">
        <p14:creationId xmlns:p14="http://schemas.microsoft.com/office/powerpoint/2010/main" val="331070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2172BB-78AD-4807-8726-F908E5E7D428}" type="slidenum">
              <a:rPr lang="en-US" smtClean="0"/>
              <a:t>1</a:t>
            </a:fld>
            <a:endParaRPr lang="en-US"/>
          </a:p>
        </p:txBody>
      </p:sp>
    </p:spTree>
    <p:extLst>
      <p:ext uri="{BB962C8B-B14F-4D97-AF65-F5344CB8AC3E}">
        <p14:creationId xmlns:p14="http://schemas.microsoft.com/office/powerpoint/2010/main" val="360189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098065-FFE3-4DA8-AC82-96E3CB8BA1B8}" type="slidenum">
              <a:rPr lang="en-US" smtClean="0"/>
              <a:t>4</a:t>
            </a:fld>
            <a:endParaRPr lang="en-US"/>
          </a:p>
        </p:txBody>
      </p:sp>
    </p:spTree>
    <p:extLst>
      <p:ext uri="{BB962C8B-B14F-4D97-AF65-F5344CB8AC3E}">
        <p14:creationId xmlns:p14="http://schemas.microsoft.com/office/powerpoint/2010/main" val="33188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8875-61CC-71FC-0C07-76F060E45F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5DA3746C-A469-4287-369F-3CC3CEB36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B6239E92-95A0-91E2-2AA1-B1859A9CCEE2}"/>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8C8AE997-136E-F9E9-2032-D5DB9E17496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4C7D253-F457-766C-6E30-1FEA12EC57EF}"/>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194294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7760-4BF8-467E-FAD2-DB101BBE8DD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707684F-4677-1487-43CE-0C3F0D26D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7E14AD4-6CAC-BF88-CF69-20DE71F83F6D}"/>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B434E22F-59FE-BC20-80F0-8BCAA5D220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D3569C0-C75C-714D-4255-C13924661DA7}"/>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122211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20C77-F1AF-2283-205B-7D39510B77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85B703-C115-2417-8BC5-D5023651B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46F7350-AF42-AFA8-B1B6-7619BC6DF142}"/>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C1ABCE35-3C5F-F750-7976-983F43E812D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2120779-BB56-BDBF-8477-684A89B816A6}"/>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139695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2"/>
            <a:ext cx="6349846" cy="11655706"/>
          </a:xfrm>
          <a:prstGeom prst="rect">
            <a:avLst/>
          </a:prstGeom>
        </p:spPr>
      </p:pic>
    </p:spTree>
    <p:extLst>
      <p:ext uri="{BB962C8B-B14F-4D97-AF65-F5344CB8AC3E}">
        <p14:creationId xmlns:p14="http://schemas.microsoft.com/office/powerpoint/2010/main" val="182920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647B-0F9C-0B0A-79FE-71D7E599746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786807D-7E43-815D-90F8-232AC9539F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351D95B-0A52-E3E4-B62B-16C486779C16}"/>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FD97CBF2-A186-1BBF-7F3C-A0F7B3B0B0D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3209C52-A974-15D3-7D35-1D3F3F5D8575}"/>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36754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5902-9827-FCF5-71D9-994A2F6DA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FBA4109-56B8-424B-A04D-7E91B57AE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2A1C6-E42E-E8AB-9220-221FFAA0432F}"/>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A366EF94-AEB7-4CDE-678B-E6AED09FF7D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29BCB9-25A7-2389-0E82-E8B2342DE923}"/>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3314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4939-C05A-56C3-9A63-9555E9F7002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F3A13BA-58C7-4F36-B833-35276A66DC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13F092C1-94AE-3A39-8647-C9B43979F9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96BCDCD-873E-A2B2-C534-7B085CD92DAD}"/>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6" name="Footer Placeholder 5">
            <a:extLst>
              <a:ext uri="{FF2B5EF4-FFF2-40B4-BE49-F238E27FC236}">
                <a16:creationId xmlns:a16="http://schemas.microsoft.com/office/drawing/2014/main" id="{D6D2FCD8-1E74-5D54-DE40-8EF243E41EE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E8C517-A7C5-BCDF-0A7A-E29BE0D86D87}"/>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423992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8995-01CD-38E5-93C4-89A435FB794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CF2A40F-C166-120C-7481-FB6B5DE6E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C71D9-D894-F85C-9724-4B66CBAE45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6E715E04-6A57-48AE-4EAF-D4AE1FF21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0333F-745F-8BF2-4C12-C202A54CC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9E37E469-A573-B581-DAAC-B1E760DE6B2C}"/>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8" name="Footer Placeholder 7">
            <a:extLst>
              <a:ext uri="{FF2B5EF4-FFF2-40B4-BE49-F238E27FC236}">
                <a16:creationId xmlns:a16="http://schemas.microsoft.com/office/drawing/2014/main" id="{F9AD1DB9-180B-93D8-799B-A4787F72B60D}"/>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CED6868-CE8B-4456-6959-5ADA07AD0E89}"/>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252107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F3A9-EA12-BCB8-8CD4-067C269685DC}"/>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B951496A-0D44-26B9-0F25-108381669F40}"/>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4" name="Footer Placeholder 3">
            <a:extLst>
              <a:ext uri="{FF2B5EF4-FFF2-40B4-BE49-F238E27FC236}">
                <a16:creationId xmlns:a16="http://schemas.microsoft.com/office/drawing/2014/main" id="{6EABB2D3-033F-1DE2-4B76-4404193BBE62}"/>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23DDFBFC-AA4E-1354-CDFA-0513652D7702}"/>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355925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B0367-3D53-41BA-9B02-660E5C53999E}"/>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3" name="Footer Placeholder 2">
            <a:extLst>
              <a:ext uri="{FF2B5EF4-FFF2-40B4-BE49-F238E27FC236}">
                <a16:creationId xmlns:a16="http://schemas.microsoft.com/office/drawing/2014/main" id="{FE51172A-B0D2-3A2E-939E-4129BB00F0C1}"/>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D3DABB6-C33C-B594-A712-00A10AA4B443}"/>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283598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B90B-8B5D-3ADD-650C-24D330B91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2F4A7086-25B5-34B1-274D-C27D22F41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6037068B-13F8-3723-7C2B-ACA2C276D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4609A-BC78-5C58-E30C-F446DA4D425E}"/>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6" name="Footer Placeholder 5">
            <a:extLst>
              <a:ext uri="{FF2B5EF4-FFF2-40B4-BE49-F238E27FC236}">
                <a16:creationId xmlns:a16="http://schemas.microsoft.com/office/drawing/2014/main" id="{4DB9AC06-5C6B-721B-F5A4-5241B9BEFCE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3365C068-E832-323C-DF9C-4C99608043D2}"/>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122380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31F1-5147-F327-3E9B-7443F8CDD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7BC79D9-7F65-CCCB-96DC-4638735F7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D23119E-596E-4ED8-8E03-6B4DE1E42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55BB8-A5BE-9351-88D4-E3C06DAE90CA}"/>
              </a:ext>
            </a:extLst>
          </p:cNvPr>
          <p:cNvSpPr>
            <a:spLocks noGrp="1"/>
          </p:cNvSpPr>
          <p:nvPr>
            <p:ph type="dt" sz="half" idx="10"/>
          </p:nvPr>
        </p:nvSpPr>
        <p:spPr/>
        <p:txBody>
          <a:bodyPr/>
          <a:lstStyle/>
          <a:p>
            <a:fld id="{E7D5C98F-D426-DD4B-B6F0-A49428B47DA1}" type="datetimeFigureOut">
              <a:rPr lang="en-VN" smtClean="0"/>
              <a:t>01/01/2025</a:t>
            </a:fld>
            <a:endParaRPr lang="en-VN"/>
          </a:p>
        </p:txBody>
      </p:sp>
      <p:sp>
        <p:nvSpPr>
          <p:cNvPr id="6" name="Footer Placeholder 5">
            <a:extLst>
              <a:ext uri="{FF2B5EF4-FFF2-40B4-BE49-F238E27FC236}">
                <a16:creationId xmlns:a16="http://schemas.microsoft.com/office/drawing/2014/main" id="{2845B28F-59E6-CD8D-B259-DC6075FDA391}"/>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54E9446-3B4A-4F07-EA01-380DB891731B}"/>
              </a:ext>
            </a:extLst>
          </p:cNvPr>
          <p:cNvSpPr>
            <a:spLocks noGrp="1"/>
          </p:cNvSpPr>
          <p:nvPr>
            <p:ph type="sldNum" sz="quarter" idx="12"/>
          </p:nvPr>
        </p:nvSpPr>
        <p:spPr/>
        <p:txBody>
          <a:bodyPr/>
          <a:lstStyle/>
          <a:p>
            <a:fld id="{E429919F-3BA4-EE49-9D33-EC191366B270}" type="slidenum">
              <a:rPr lang="en-VN" smtClean="0"/>
              <a:t>‹#›</a:t>
            </a:fld>
            <a:endParaRPr lang="en-VN"/>
          </a:p>
        </p:txBody>
      </p:sp>
    </p:spTree>
    <p:extLst>
      <p:ext uri="{BB962C8B-B14F-4D97-AF65-F5344CB8AC3E}">
        <p14:creationId xmlns:p14="http://schemas.microsoft.com/office/powerpoint/2010/main" val="269838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966B6-6A59-0629-C375-8A3DEC45F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AA3DFA6-4BD3-2A2B-A1DD-8B392E45E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CD7F486-A1F8-0B2A-BB87-909426C87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5C98F-D426-DD4B-B6F0-A49428B47DA1}" type="datetimeFigureOut">
              <a:rPr lang="en-VN" smtClean="0"/>
              <a:t>01/01/2025</a:t>
            </a:fld>
            <a:endParaRPr lang="en-VN"/>
          </a:p>
        </p:txBody>
      </p:sp>
      <p:sp>
        <p:nvSpPr>
          <p:cNvPr id="5" name="Footer Placeholder 4">
            <a:extLst>
              <a:ext uri="{FF2B5EF4-FFF2-40B4-BE49-F238E27FC236}">
                <a16:creationId xmlns:a16="http://schemas.microsoft.com/office/drawing/2014/main" id="{94EC494F-AA51-8AA6-13B9-8D019B7E1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08CABF-41E7-78EC-F41C-E37C58CE3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9919F-3BA4-EE49-9D33-EC191366B270}" type="slidenum">
              <a:rPr lang="en-VN" smtClean="0"/>
              <a:t>‹#›</a:t>
            </a:fld>
            <a:endParaRPr lang="en-VN"/>
          </a:p>
        </p:txBody>
      </p:sp>
    </p:spTree>
    <p:extLst>
      <p:ext uri="{BB962C8B-B14F-4D97-AF65-F5344CB8AC3E}">
        <p14:creationId xmlns:p14="http://schemas.microsoft.com/office/powerpoint/2010/main" val="107889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E544-CF4F-41DA-94B8-8C12CFFE3EC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4EC476D-635C-406D-BB2F-E6614B24EA8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E93EA3A-1C49-4959-9BB2-B2DA7A2FB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03" y="-637641"/>
            <a:ext cx="13096568" cy="7366820"/>
          </a:xfrm>
          <a:prstGeom prst="rect">
            <a:avLst/>
          </a:prstGeom>
        </p:spPr>
      </p:pic>
      <p:grpSp>
        <p:nvGrpSpPr>
          <p:cNvPr id="5" name="Group 4">
            <a:extLst>
              <a:ext uri="{FF2B5EF4-FFF2-40B4-BE49-F238E27FC236}">
                <a16:creationId xmlns:a16="http://schemas.microsoft.com/office/drawing/2014/main" id="{68EAC11D-F9B6-4183-8162-FB51C27BA2E7}"/>
              </a:ext>
            </a:extLst>
          </p:cNvPr>
          <p:cNvGrpSpPr/>
          <p:nvPr/>
        </p:nvGrpSpPr>
        <p:grpSpPr>
          <a:xfrm>
            <a:off x="398069" y="406400"/>
            <a:ext cx="11075129" cy="5787559"/>
            <a:chOff x="1809873" y="2312459"/>
            <a:chExt cx="8492576" cy="2919569"/>
          </a:xfrm>
          <a:pattFill prst="trellis">
            <a:fgClr>
              <a:srgbClr val="BCE6EB"/>
            </a:fgClr>
            <a:bgClr>
              <a:schemeClr val="bg1"/>
            </a:bgClr>
          </a:pattFill>
        </p:grpSpPr>
        <p:sp>
          <p:nvSpPr>
            <p:cNvPr id="6" name="Rectangle: Rounded Corners 1">
              <a:extLst>
                <a:ext uri="{FF2B5EF4-FFF2-40B4-BE49-F238E27FC236}">
                  <a16:creationId xmlns:a16="http://schemas.microsoft.com/office/drawing/2014/main" id="{B592C820-AF41-481D-80EA-B1C73F7A98DB}"/>
                </a:ext>
              </a:extLst>
            </p:cNvPr>
            <p:cNvSpPr/>
            <p:nvPr/>
          </p:nvSpPr>
          <p:spPr>
            <a:xfrm>
              <a:off x="1809873" y="2312459"/>
              <a:ext cx="8492016" cy="2919569"/>
            </a:xfrm>
            <a:prstGeom prst="roundRect">
              <a:avLst/>
            </a:prstGeom>
            <a:solidFill>
              <a:srgbClr val="FDCFDF"/>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881B6-0125-474F-B186-938D6C14175D}"/>
                </a:ext>
              </a:extLst>
            </p:cNvPr>
            <p:cNvSpPr txBox="1"/>
            <p:nvPr/>
          </p:nvSpPr>
          <p:spPr>
            <a:xfrm>
              <a:off x="1993374" y="2556323"/>
              <a:ext cx="7985956" cy="419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CHÀO MỪNG CÁC CÔ ĐẾN DỰ  GIỜ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n w="0"/>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TIẾT TIẾNG VIỆT</a:t>
              </a: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1</a:t>
              </a:r>
            </a:p>
          </p:txBody>
        </p:sp>
        <p:sp>
          <p:nvSpPr>
            <p:cNvPr id="8" name="TextBox 7">
              <a:extLst>
                <a:ext uri="{FF2B5EF4-FFF2-40B4-BE49-F238E27FC236}">
                  <a16:creationId xmlns:a16="http://schemas.microsoft.com/office/drawing/2014/main" id="{DFFA24FE-73EF-4785-AA5D-FE94737A959A}"/>
                </a:ext>
              </a:extLst>
            </p:cNvPr>
            <p:cNvSpPr txBox="1"/>
            <p:nvPr/>
          </p:nvSpPr>
          <p:spPr>
            <a:xfrm>
              <a:off x="1924936" y="3456620"/>
              <a:ext cx="8377513" cy="294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BÀI 71: ƯƠC ƯƠT </a:t>
              </a:r>
            </a:p>
          </p:txBody>
        </p:sp>
      </p:grpSp>
      <p:sp>
        <p:nvSpPr>
          <p:cNvPr id="9" name="TextBox 8">
            <a:extLst>
              <a:ext uri="{FF2B5EF4-FFF2-40B4-BE49-F238E27FC236}">
                <a16:creationId xmlns:a16="http://schemas.microsoft.com/office/drawing/2014/main" id="{19D89DAB-D94B-440B-AF03-A6E4BA152FB5}"/>
              </a:ext>
            </a:extLst>
          </p:cNvPr>
          <p:cNvSpPr txBox="1"/>
          <p:nvPr/>
        </p:nvSpPr>
        <p:spPr>
          <a:xfrm>
            <a:off x="1821904" y="4696527"/>
            <a:ext cx="83775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600"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3600"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3600"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600"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Kim Huế-Lớp1D</a:t>
            </a:r>
            <a:r>
              <a:rPr kumimoji="0" lang="en-US" sz="3600" b="1" i="1" u="none" strike="noStrike" kern="1200" cap="none" spc="0" normalizeH="0" baseline="0" noProof="0" dirty="0">
                <a:ln w="0"/>
                <a:solidFill>
                  <a:srgbClr val="AA4A30"/>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endParaRPr kumimoji="0" lang="en-US" sz="3600" b="0" i="1"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22492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3125"/>
          <a:stretch/>
        </p:blipFill>
        <p:spPr>
          <a:xfrm>
            <a:off x="0" y="0"/>
            <a:ext cx="12192000" cy="4724401"/>
          </a:xfrm>
          <a:prstGeom prst="rect">
            <a:avLst/>
          </a:prstGeom>
        </p:spPr>
      </p:pic>
      <p:sp>
        <p:nvSpPr>
          <p:cNvPr id="7" name="TextBox 6"/>
          <p:cNvSpPr txBox="1"/>
          <p:nvPr/>
        </p:nvSpPr>
        <p:spPr>
          <a:xfrm>
            <a:off x="1534512" y="5334000"/>
            <a:ext cx="10657488" cy="923330"/>
          </a:xfrm>
          <a:prstGeom prst="rect">
            <a:avLst/>
          </a:prstGeom>
          <a:noFill/>
        </p:spPr>
        <p:txBody>
          <a:bodyPr wrap="square" rtlCol="0">
            <a:spAutoFit/>
          </a:bodyPr>
          <a:lstStyle/>
          <a:p>
            <a:r>
              <a:rPr lang="en-US" sz="5400" b="1" dirty="0" err="1">
                <a:latin typeface="Arial-Rounded" panose="020B0500000000000000" pitchFamily="34" charset="0"/>
                <a:ea typeface="Arial-Rounded" panose="020B0500000000000000" pitchFamily="34" charset="0"/>
                <a:cs typeface="Arial-Rounded" panose="020B0500000000000000" pitchFamily="34" charset="0"/>
              </a:rPr>
              <a:t>Hà</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latin typeface="Arial-Rounded" panose="020B0500000000000000" pitchFamily="34" charset="0"/>
                <a:ea typeface="Arial-Rounded" panose="020B0500000000000000" pitchFamily="34" charset="0"/>
                <a:cs typeface="Arial-Rounded" panose="020B0500000000000000" pitchFamily="34" charset="0"/>
              </a:rPr>
              <a:t>ước</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latin typeface="Arial-Rounded" panose="020B0500000000000000" pitchFamily="34" charset="0"/>
                <a:ea typeface="Arial-Rounded" panose="020B0500000000000000" pitchFamily="34" charset="0"/>
                <a:cs typeface="Arial-Rounded" panose="020B0500000000000000" pitchFamily="34" charset="0"/>
              </a:rPr>
              <a:t>lướt</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latin typeface="Arial-Rounded" panose="020B0500000000000000" pitchFamily="34" charset="0"/>
                <a:ea typeface="Arial-Rounded" panose="020B0500000000000000" pitchFamily="34" charset="0"/>
                <a:cs typeface="Arial-Rounded" panose="020B0500000000000000" pitchFamily="34" charset="0"/>
              </a:rPr>
              <a:t>sóng</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latin typeface="Arial-Rounded" panose="020B0500000000000000" pitchFamily="34" charset="0"/>
                <a:ea typeface="Arial-Rounded" panose="020B0500000000000000" pitchFamily="34" charset="0"/>
                <a:cs typeface="Arial-Rounded" panose="020B0500000000000000" pitchFamily="34" charset="0"/>
              </a:rPr>
              <a:t>biển</a:t>
            </a:r>
            <a:r>
              <a:rPr lang="en-US" sz="54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Rectangle 7"/>
          <p:cNvSpPr/>
          <p:nvPr/>
        </p:nvSpPr>
        <p:spPr>
          <a:xfrm>
            <a:off x="2565519" y="5353183"/>
            <a:ext cx="1233030" cy="923330"/>
          </a:xfrm>
          <a:prstGeom prst="rect">
            <a:avLst/>
          </a:prstGeom>
        </p:spPr>
        <p:txBody>
          <a:bodyPr wrap="none">
            <a:spAutoFit/>
          </a:bodyPr>
          <a:lstStyle/>
          <a:p>
            <a:r>
              <a:rPr lang="en-US" sz="54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ước</a:t>
            </a:r>
            <a:endParaRPr lang="vi-VN" dirty="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6357325" y="5343592"/>
            <a:ext cx="1091966" cy="923330"/>
          </a:xfrm>
          <a:prstGeom prst="rect">
            <a:avLst/>
          </a:prstGeom>
        </p:spPr>
        <p:txBody>
          <a:bodyPr wrap="none">
            <a:spAutoFit/>
          </a:bodyPr>
          <a:lstStyle/>
          <a:p>
            <a:pPr lvl="0"/>
            <a:r>
              <a:rPr lang="en-US" sz="54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ướt</a:t>
            </a:r>
            <a:endParaRPr lang="vi-VN" dirty="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Hà ước được lướt sóng biể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2903" y="5510048"/>
            <a:ext cx="609600" cy="609600"/>
          </a:xfrm>
          <a:prstGeom prst="rect">
            <a:avLst/>
          </a:prstGeom>
        </p:spPr>
      </p:pic>
      <p:grpSp>
        <p:nvGrpSpPr>
          <p:cNvPr id="2" name="Group 1">
            <a:extLst>
              <a:ext uri="{FF2B5EF4-FFF2-40B4-BE49-F238E27FC236}">
                <a16:creationId xmlns:a16="http://schemas.microsoft.com/office/drawing/2014/main" id="{77C90FB3-520A-C57B-43E8-A78B0078DFDA}"/>
              </a:ext>
            </a:extLst>
          </p:cNvPr>
          <p:cNvGrpSpPr/>
          <p:nvPr/>
        </p:nvGrpSpPr>
        <p:grpSpPr>
          <a:xfrm>
            <a:off x="35560" y="0"/>
            <a:ext cx="3518402" cy="855622"/>
            <a:chOff x="63501" y="1379686"/>
            <a:chExt cx="1970812" cy="641717"/>
          </a:xfrm>
        </p:grpSpPr>
        <p:sp>
          <p:nvSpPr>
            <p:cNvPr id="3" name="Rounded Rectangle 2">
              <a:extLst>
                <a:ext uri="{FF2B5EF4-FFF2-40B4-BE49-F238E27FC236}">
                  <a16:creationId xmlns:a16="http://schemas.microsoft.com/office/drawing/2014/main" id="{2AB10E3C-B4BB-30B6-FBDF-A160AA7D59E5}"/>
                </a:ext>
              </a:extLst>
            </p:cNvPr>
            <p:cNvSpPr/>
            <p:nvPr/>
          </p:nvSpPr>
          <p:spPr>
            <a:xfrm>
              <a:off x="384358" y="1429217"/>
              <a:ext cx="1649955" cy="579120"/>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Arial-Rounded" pitchFamily="34" charset="0"/>
                  <a:ea typeface="Arial-Rounded" pitchFamily="34" charset="0"/>
                  <a:cs typeface="Arial-Rounded" pitchFamily="34" charset="0"/>
                </a:rPr>
                <a:t>Nhận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biết</a:t>
              </a:r>
              <a:endParaRPr lang="en-US" sz="4000" dirty="0">
                <a:latin typeface="Arial-Rounded" pitchFamily="34" charset="0"/>
                <a:ea typeface="Arial-Rounded" pitchFamily="34" charset="0"/>
                <a:cs typeface="Arial-Rounded" pitchFamily="34" charset="0"/>
              </a:endParaRPr>
            </a:p>
          </p:txBody>
        </p:sp>
        <p:sp>
          <p:nvSpPr>
            <p:cNvPr id="11" name="Oval 10">
              <a:extLst>
                <a:ext uri="{FF2B5EF4-FFF2-40B4-BE49-F238E27FC236}">
                  <a16:creationId xmlns:a16="http://schemas.microsoft.com/office/drawing/2014/main" id="{8A355CB8-67E0-C608-30C8-90515BD21073}"/>
                </a:ext>
              </a:extLst>
            </p:cNvPr>
            <p:cNvSpPr/>
            <p:nvPr/>
          </p:nvSpPr>
          <p:spPr>
            <a:xfrm>
              <a:off x="63501" y="1379686"/>
              <a:ext cx="519592"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0701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312" fill="hold"/>
                                        <p:tgtEl>
                                          <p:spTgt spid="10"/>
                                        </p:tgtEl>
                                      </p:cBhvr>
                                    </p:cmd>
                                  </p:childTnLst>
                                </p:cTn>
                              </p:par>
                            </p:childTnLst>
                          </p:cTn>
                        </p:par>
                      </p:childTnLst>
                    </p:cTn>
                  </p:par>
                </p:childTnLst>
              </p:cTn>
              <p:nextCondLst>
                <p:cond evt="onClick" delay="0">
                  <p:tgtEl>
                    <p:spTgt spid="10"/>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7" grpId="0"/>
      <p:bldP spid="7" grpId="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28600" y="518741"/>
            <a:ext cx="2332704" cy="732504"/>
            <a:chOff x="228600" y="228600"/>
            <a:chExt cx="2332704" cy="838200"/>
          </a:xfrm>
        </p:grpSpPr>
        <p:sp>
          <p:nvSpPr>
            <p:cNvPr id="5" name="Rounded Rectangle 4"/>
            <p:cNvSpPr/>
            <p:nvPr/>
          </p:nvSpPr>
          <p:spPr>
            <a:xfrm>
              <a:off x="961104" y="275304"/>
              <a:ext cx="1600200"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vi-VN"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2</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 name="TextBox 6"/>
          <p:cNvSpPr txBox="1"/>
          <p:nvPr/>
        </p:nvSpPr>
        <p:spPr>
          <a:xfrm>
            <a:off x="4599829" y="304533"/>
            <a:ext cx="2669376" cy="1015663"/>
          </a:xfrm>
          <a:prstGeom prst="rect">
            <a:avLst/>
          </a:prstGeom>
          <a:noFill/>
        </p:spPr>
        <p:txBody>
          <a:bodyPr wrap="square" rtlCol="0">
            <a:spAutoFit/>
          </a:bodyPr>
          <a:lstStyle/>
          <a:p>
            <a:r>
              <a:rPr lang="en-US" sz="60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ươc</a:t>
            </a:r>
            <a:r>
              <a:rPr lang="en-US" sz="60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8" name="TextBox 7"/>
          <p:cNvSpPr txBox="1"/>
          <p:nvPr/>
        </p:nvSpPr>
        <p:spPr>
          <a:xfrm>
            <a:off x="6586735" y="315419"/>
            <a:ext cx="2587618" cy="1015663"/>
          </a:xfrm>
          <a:prstGeom prst="rect">
            <a:avLst/>
          </a:prstGeom>
          <a:noFill/>
        </p:spPr>
        <p:txBody>
          <a:bodyPr wrap="square" rtlCol="0">
            <a:spAutoFit/>
          </a:bodyPr>
          <a:lstStyle/>
          <a:p>
            <a:r>
              <a:rPr lang="en-US" sz="60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ươt</a:t>
            </a:r>
            <a:r>
              <a:rPr lang="en-US" sz="60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p>
        </p:txBody>
      </p:sp>
      <p:graphicFrame>
        <p:nvGraphicFramePr>
          <p:cNvPr id="9" name="Table 2"/>
          <p:cNvGraphicFramePr>
            <a:graphicFrameLocks noGrp="1"/>
          </p:cNvGraphicFramePr>
          <p:nvPr/>
        </p:nvGraphicFramePr>
        <p:xfrm>
          <a:off x="4474427" y="1251578"/>
          <a:ext cx="3660998" cy="822960"/>
        </p:xfrm>
        <a:graphic>
          <a:graphicData uri="http://schemas.openxmlformats.org/drawingml/2006/table">
            <a:tbl>
              <a:tblPr firstRow="1" bandRow="1">
                <a:tableStyleId>{5C22544A-7EE6-4342-B048-85BDC9FD1C3A}</a:tableStyleId>
              </a:tblPr>
              <a:tblGrid>
                <a:gridCol w="1830499">
                  <a:extLst>
                    <a:ext uri="{9D8B030D-6E8A-4147-A177-3AD203B41FA5}">
                      <a16:colId xmlns:a16="http://schemas.microsoft.com/office/drawing/2014/main" val="20000"/>
                    </a:ext>
                  </a:extLst>
                </a:gridCol>
                <a:gridCol w="1830499">
                  <a:extLst>
                    <a:ext uri="{9D8B030D-6E8A-4147-A177-3AD203B41FA5}">
                      <a16:colId xmlns:a16="http://schemas.microsoft.com/office/drawing/2014/main" val="20001"/>
                    </a:ext>
                  </a:extLst>
                </a:gridCol>
              </a:tblGrid>
              <a:tr h="747548">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0" name="Rectangle 9"/>
          <p:cNvSpPr/>
          <p:nvPr/>
        </p:nvSpPr>
        <p:spPr>
          <a:xfrm>
            <a:off x="4474427" y="2155173"/>
            <a:ext cx="3660997" cy="9275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937980" y="1166307"/>
            <a:ext cx="1543886" cy="1015663"/>
          </a:xfrm>
          <a:prstGeom prst="rect">
            <a:avLst/>
          </a:prstGeom>
          <a:noFill/>
        </p:spPr>
        <p:txBody>
          <a:bodyPr wrap="square" rtlCol="0">
            <a:spAutoFit/>
          </a:bodyPr>
          <a:lstStyle/>
          <a:p>
            <a:r>
              <a:rPr lang="en-US" sz="6000" b="1" dirty="0">
                <a:latin typeface="Arial-Rounded" panose="020B0500000000000000" pitchFamily="34" charset="0"/>
                <a:ea typeface="Arial-Rounded" panose="020B0500000000000000" pitchFamily="34" charset="0"/>
                <a:cs typeface="Arial-Rounded" panose="020B0500000000000000" pitchFamily="34" charset="0"/>
              </a:rPr>
              <a:t>đ</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TextBox 11"/>
          <p:cNvSpPr txBox="1"/>
          <p:nvPr/>
        </p:nvSpPr>
        <p:spPr>
          <a:xfrm>
            <a:off x="6426687" y="812363"/>
            <a:ext cx="1981200" cy="1323439"/>
          </a:xfrm>
          <a:prstGeom prst="rect">
            <a:avLst/>
          </a:prstGeom>
          <a:noFill/>
        </p:spPr>
        <p:txBody>
          <a:bodyPr wrap="square" rtlCol="0">
            <a:spAutoFit/>
          </a:bodyPr>
          <a:lstStyle/>
          <a:p>
            <a:r>
              <a:rPr lang="en-US" sz="60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ươc</a:t>
            </a:r>
            <a:r>
              <a:rPr lang="en-US" sz="80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TextBox 12"/>
          <p:cNvSpPr txBox="1"/>
          <p:nvPr/>
        </p:nvSpPr>
        <p:spPr>
          <a:xfrm>
            <a:off x="5246950" y="2064113"/>
            <a:ext cx="2723623" cy="1015663"/>
          </a:xfrm>
          <a:prstGeom prst="rect">
            <a:avLst/>
          </a:prstGeom>
          <a:noFill/>
        </p:spPr>
        <p:txBody>
          <a:bodyPr wrap="square" rtlCol="0">
            <a:spAutoFit/>
          </a:bodyPr>
          <a:lstStyle/>
          <a:p>
            <a:r>
              <a:rPr lang="en-US" sz="6000" b="1" dirty="0" err="1">
                <a:latin typeface="Arial-Rounded" panose="020B0500000000000000" pitchFamily="34" charset="0"/>
                <a:ea typeface="Arial-Rounded" panose="020B0500000000000000" pitchFamily="34" charset="0"/>
                <a:cs typeface="Arial-Rounded" panose="020B0500000000000000" pitchFamily="34" charset="0"/>
              </a:rPr>
              <a:t>đ</a:t>
            </a:r>
            <a:r>
              <a:rPr lang="en-US" sz="60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ược</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14" name="Group 13"/>
          <p:cNvGrpSpPr/>
          <p:nvPr/>
        </p:nvGrpSpPr>
        <p:grpSpPr>
          <a:xfrm>
            <a:off x="1578827" y="3009098"/>
            <a:ext cx="9544999" cy="958019"/>
            <a:chOff x="1006900" y="4386123"/>
            <a:chExt cx="9544999" cy="958019"/>
          </a:xfrm>
        </p:grpSpPr>
        <p:sp>
          <p:nvSpPr>
            <p:cNvPr id="15" name="TextBox 14"/>
            <p:cNvSpPr txBox="1"/>
            <p:nvPr/>
          </p:nvSpPr>
          <p:spPr>
            <a:xfrm>
              <a:off x="1006900" y="4420812"/>
              <a:ext cx="2360612" cy="923330"/>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bước</a:t>
              </a:r>
              <a:r>
                <a:rPr lang="en-US" sz="54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6" name="TextBox 15"/>
            <p:cNvSpPr txBox="1"/>
            <p:nvPr/>
          </p:nvSpPr>
          <p:spPr>
            <a:xfrm>
              <a:off x="3367514" y="4393375"/>
              <a:ext cx="2360612"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lược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7" name="TextBox 16"/>
            <p:cNvSpPr txBox="1"/>
            <p:nvPr/>
          </p:nvSpPr>
          <p:spPr>
            <a:xfrm>
              <a:off x="5676321" y="4386123"/>
              <a:ext cx="2514966"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ngược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TextBox 17"/>
            <p:cNvSpPr txBox="1"/>
            <p:nvPr/>
          </p:nvSpPr>
          <p:spPr>
            <a:xfrm>
              <a:off x="8191287" y="4386123"/>
              <a:ext cx="2360612"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9" name="Group 18"/>
          <p:cNvGrpSpPr/>
          <p:nvPr/>
        </p:nvGrpSpPr>
        <p:grpSpPr>
          <a:xfrm>
            <a:off x="1728600" y="3933515"/>
            <a:ext cx="9438919" cy="875458"/>
            <a:chOff x="1142347" y="5282363"/>
            <a:chExt cx="9438919" cy="875458"/>
          </a:xfrm>
        </p:grpSpPr>
        <p:sp>
          <p:nvSpPr>
            <p:cNvPr id="20" name="TextBox 19"/>
            <p:cNvSpPr txBox="1"/>
            <p:nvPr/>
          </p:nvSpPr>
          <p:spPr>
            <a:xfrm>
              <a:off x="5860040" y="5303775"/>
              <a:ext cx="2360613"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mướt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8220653" y="5282363"/>
              <a:ext cx="2360613"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mượt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p:cNvSpPr txBox="1"/>
            <p:nvPr/>
          </p:nvSpPr>
          <p:spPr>
            <a:xfrm>
              <a:off x="1142347" y="5326824"/>
              <a:ext cx="2360613"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lướt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3193920" y="5311016"/>
              <a:ext cx="2360613" cy="830997"/>
            </a:xfrm>
            <a:prstGeom prst="rect">
              <a:avLst/>
            </a:prstGeom>
            <a:noFill/>
          </p:spPr>
          <p:txBody>
            <a:bodyPr wrap="square" rtlCol="0">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lượt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Minus 23"/>
          <p:cNvSpPr/>
          <p:nvPr/>
        </p:nvSpPr>
        <p:spPr bwMode="auto">
          <a:xfrm>
            <a:off x="1883239" y="3721019"/>
            <a:ext cx="1499358" cy="233908"/>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Minus 24"/>
          <p:cNvSpPr/>
          <p:nvPr/>
        </p:nvSpPr>
        <p:spPr bwMode="auto">
          <a:xfrm>
            <a:off x="4073070" y="3671645"/>
            <a:ext cx="1441160" cy="191510"/>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Minus 25"/>
          <p:cNvSpPr/>
          <p:nvPr/>
        </p:nvSpPr>
        <p:spPr bwMode="auto">
          <a:xfrm>
            <a:off x="6884443" y="3692453"/>
            <a:ext cx="1573757" cy="169054"/>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Minus 26"/>
          <p:cNvSpPr/>
          <p:nvPr/>
        </p:nvSpPr>
        <p:spPr bwMode="auto">
          <a:xfrm>
            <a:off x="9019430" y="3603772"/>
            <a:ext cx="1593743" cy="202403"/>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Minus 27"/>
          <p:cNvSpPr/>
          <p:nvPr/>
        </p:nvSpPr>
        <p:spPr bwMode="auto">
          <a:xfrm>
            <a:off x="1805319" y="4574011"/>
            <a:ext cx="1458571" cy="202731"/>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Minus 28"/>
          <p:cNvSpPr/>
          <p:nvPr/>
        </p:nvSpPr>
        <p:spPr bwMode="auto">
          <a:xfrm>
            <a:off x="3935372" y="4646320"/>
            <a:ext cx="1485882" cy="150388"/>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Minus 29"/>
          <p:cNvSpPr/>
          <p:nvPr/>
        </p:nvSpPr>
        <p:spPr bwMode="auto">
          <a:xfrm>
            <a:off x="7001117" y="4557610"/>
            <a:ext cx="1336512" cy="206902"/>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Minus 30"/>
          <p:cNvSpPr/>
          <p:nvPr/>
        </p:nvSpPr>
        <p:spPr bwMode="auto">
          <a:xfrm>
            <a:off x="9252828" y="4609905"/>
            <a:ext cx="1445414" cy="181024"/>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09" y="4799792"/>
            <a:ext cx="1149583" cy="806963"/>
          </a:xfrm>
          <a:prstGeom prst="ellipse">
            <a:avLst/>
          </a:prstGeom>
          <a:ln>
            <a:solidFill>
              <a:schemeClr val="bg1"/>
            </a:solid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descr="D:\Users\TV1-T1\155.jpg"/>
          <p:cNvPicPr>
            <a:picLocks noChangeAspect="1" noChangeArrowheads="1"/>
          </p:cNvPicPr>
          <p:nvPr/>
        </p:nvPicPr>
        <p:blipFill rotWithShape="1">
          <a:blip r:embed="rId3">
            <a:extLst>
              <a:ext uri="{28A0092B-C50C-407E-A947-70E740481C1C}">
                <a14:useLocalDpi xmlns:a14="http://schemas.microsoft.com/office/drawing/2010/main" val="0"/>
              </a:ext>
            </a:extLst>
          </a:blip>
          <a:srcRect l="45742" t="61149" r="35916" b="28046"/>
          <a:stretch/>
        </p:blipFill>
        <p:spPr bwMode="auto">
          <a:xfrm>
            <a:off x="5090403" y="4553077"/>
            <a:ext cx="1730975" cy="10857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5" descr="D:\Users\TV1-T1\15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89" t="61149" r="6436" b="27586"/>
          <a:stretch/>
        </p:blipFill>
        <p:spPr bwMode="auto">
          <a:xfrm>
            <a:off x="8223178" y="4793126"/>
            <a:ext cx="1981200" cy="635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Rounded Rectangle 34"/>
          <p:cNvSpPr/>
          <p:nvPr/>
        </p:nvSpPr>
        <p:spPr bwMode="auto">
          <a:xfrm>
            <a:off x="7742220" y="5555634"/>
            <a:ext cx="2895600" cy="9144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lướt</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ván</a:t>
            </a: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ounded Rectangle 35"/>
          <p:cNvSpPr/>
          <p:nvPr/>
        </p:nvSpPr>
        <p:spPr bwMode="auto">
          <a:xfrm>
            <a:off x="4776146" y="5555634"/>
            <a:ext cx="2737992" cy="9144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dược</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sĩ</a:t>
            </a: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ounded Rectangle 36"/>
          <p:cNvSpPr/>
          <p:nvPr/>
        </p:nvSpPr>
        <p:spPr bwMode="auto">
          <a:xfrm>
            <a:off x="1573202" y="5595338"/>
            <a:ext cx="3048000" cy="914400"/>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thước</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kẻ</a:t>
            </a: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Minus 37"/>
          <p:cNvSpPr/>
          <p:nvPr/>
        </p:nvSpPr>
        <p:spPr bwMode="auto">
          <a:xfrm>
            <a:off x="2262132" y="6279534"/>
            <a:ext cx="1432178" cy="190500"/>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Minus 38"/>
          <p:cNvSpPr/>
          <p:nvPr/>
        </p:nvSpPr>
        <p:spPr bwMode="auto">
          <a:xfrm>
            <a:off x="5260450" y="6249280"/>
            <a:ext cx="1445150" cy="159230"/>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Minus 39"/>
          <p:cNvSpPr/>
          <p:nvPr/>
        </p:nvSpPr>
        <p:spPr bwMode="auto">
          <a:xfrm>
            <a:off x="7954390" y="6193819"/>
            <a:ext cx="1259389" cy="190500"/>
          </a:xfrm>
          <a:prstGeom prst="mathMinu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vi-VN">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992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1)">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heel(1)">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heel(1)">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circle(in)">
                                      <p:cBhvr>
                                        <p:cTn id="62" dur="2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circle(in)">
                                      <p:cBhvr>
                                        <p:cTn id="67" dur="20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circle(in)">
                                      <p:cBhvr>
                                        <p:cTn id="72" dur="20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circle(in)">
                                      <p:cBhvr>
                                        <p:cTn id="77" dur="2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circle(in)">
                                      <p:cBhvr>
                                        <p:cTn id="82" dur="20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heel(1)">
                                      <p:cBhvr>
                                        <p:cTn id="87" dur="20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heel(1)">
                                      <p:cBhvr>
                                        <p:cTn id="92" dur="20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heel(1)">
                                      <p:cBhvr>
                                        <p:cTn id="9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70" t="3960" r="1369"/>
          <a:stretch/>
        </p:blipFill>
        <p:spPr bwMode="auto">
          <a:xfrm>
            <a:off x="7748391" y="743253"/>
            <a:ext cx="3986409" cy="2698891"/>
          </a:xfrm>
          <a:prstGeom prst="rect">
            <a:avLst/>
          </a:prstGeom>
          <a:noFill/>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854698" y="3975231"/>
            <a:ext cx="10668000" cy="2062103"/>
          </a:xfrm>
          <a:prstGeom prst="rect">
            <a:avLst/>
          </a:prstGeom>
          <a:noFill/>
        </p:spPr>
        <p:txBody>
          <a:bodyPr wrap="square" rtlCol="0">
            <a:spAutoFit/>
          </a:bodyPr>
          <a:lstStyle/>
          <a:p>
            <a:pPr indent="457200" algn="just"/>
            <a:r>
              <a:rPr lang="vi-VN" sz="3200" b="1" dirty="0">
                <a:latin typeface="Arial-Rounded" panose="020B0500000000000000" pitchFamily="34" charset="0"/>
                <a:ea typeface="Arial-Rounded" panose="020B0500000000000000" pitchFamily="34" charset="0"/>
                <a:cs typeface="Arial-Rounded" panose="020B0500000000000000"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sp>
        <p:nvSpPr>
          <p:cNvPr id="5" name="Rectangle 4"/>
          <p:cNvSpPr/>
          <p:nvPr/>
        </p:nvSpPr>
        <p:spPr>
          <a:xfrm>
            <a:off x="1838448" y="1493967"/>
            <a:ext cx="4225837" cy="584775"/>
          </a:xfrm>
          <a:prstGeom prst="rect">
            <a:avLst/>
          </a:prstGeom>
          <a:solidFill>
            <a:schemeClr val="accent1">
              <a:lumMod val="20000"/>
              <a:lumOff val="80000"/>
            </a:schemeClr>
          </a:solidFill>
          <a:ln>
            <a:solidFill>
              <a:schemeClr val="accent1"/>
            </a:solidFill>
            <a:prstDash val="lgDash"/>
          </a:ln>
        </p:spPr>
        <p:txBody>
          <a:bodyPr wrap="none">
            <a:spAutoFit/>
          </a:bodyPr>
          <a:lstStyle/>
          <a:p>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 văn chia mấy câu</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630766" y="1503729"/>
            <a:ext cx="5006499" cy="584775"/>
          </a:xfrm>
          <a:prstGeom prst="rect">
            <a:avLst/>
          </a:prstGeom>
          <a:solidFill>
            <a:schemeClr val="accent1">
              <a:lumMod val="20000"/>
              <a:lumOff val="80000"/>
            </a:schemeClr>
          </a:solidFill>
          <a:ln>
            <a:solidFill>
              <a:schemeClr val="accent1"/>
            </a:solidFill>
            <a:prstDash val="lgDash"/>
          </a:ln>
        </p:spPr>
        <p:txBody>
          <a:bodyPr wrap="none">
            <a:spAutoFit/>
          </a:bodyPr>
          <a:lstStyle/>
          <a:p>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 các tiếng có vần ươc ươt</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p:cNvSpPr/>
          <p:nvPr/>
        </p:nvSpPr>
        <p:spPr>
          <a:xfrm>
            <a:off x="658040" y="1545882"/>
            <a:ext cx="5947462" cy="584775"/>
          </a:xfrm>
          <a:prstGeom prst="rect">
            <a:avLst/>
          </a:prstGeom>
          <a:solidFill>
            <a:schemeClr val="accent1">
              <a:lumMod val="20000"/>
              <a:lumOff val="80000"/>
            </a:schemeClr>
          </a:solidFill>
          <a:ln>
            <a:solidFill>
              <a:schemeClr val="accent1"/>
            </a:solidFill>
            <a:prstDash val="lgDash"/>
          </a:ln>
        </p:spPr>
        <p:txBody>
          <a:bodyPr wrap="none">
            <a:spAutoFit/>
          </a:bodyPr>
          <a:lstStyle/>
          <a:p>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Nam mơ ước làm những nghề gì?</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ectangle 24"/>
          <p:cNvSpPr/>
          <p:nvPr/>
        </p:nvSpPr>
        <p:spPr>
          <a:xfrm>
            <a:off x="675109" y="1464842"/>
            <a:ext cx="6793473" cy="1077218"/>
          </a:xfrm>
          <a:prstGeom prst="rect">
            <a:avLst/>
          </a:prstGeom>
          <a:solidFill>
            <a:schemeClr val="accent1">
              <a:lumMod val="20000"/>
              <a:lumOff val="80000"/>
            </a:schemeClr>
          </a:solidFill>
          <a:ln>
            <a:solidFill>
              <a:schemeClr val="accent1"/>
            </a:solidFill>
            <a:prstDash val="lgDash"/>
          </a:ln>
        </p:spPr>
        <p:txBody>
          <a:bodyPr wrap="square">
            <a:spAutoFit/>
          </a:bodyPr>
          <a:lstStyle/>
          <a:p>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Em có thích làm những nghề như</a:t>
            </a:r>
          </a:p>
          <a:p>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Hà không?</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id="{FB648710-78D5-5240-F844-C83BDD893BE8}"/>
              </a:ext>
            </a:extLst>
          </p:cNvPr>
          <p:cNvGrpSpPr/>
          <p:nvPr/>
        </p:nvGrpSpPr>
        <p:grpSpPr>
          <a:xfrm>
            <a:off x="304800" y="609600"/>
            <a:ext cx="1765738" cy="588149"/>
            <a:chOff x="228600" y="228600"/>
            <a:chExt cx="2514600" cy="838200"/>
          </a:xfrm>
        </p:grpSpPr>
        <p:sp>
          <p:nvSpPr>
            <p:cNvPr id="26" name="Rounded Rectangle 4">
              <a:extLst>
                <a:ext uri="{FF2B5EF4-FFF2-40B4-BE49-F238E27FC236}">
                  <a16:creationId xmlns:a16="http://schemas.microsoft.com/office/drawing/2014/main" id="{40949314-9F34-B612-C534-8CFB12E5FC89}"/>
                </a:ext>
              </a:extLst>
            </p:cNvPr>
            <p:cNvSpPr/>
            <p:nvPr/>
          </p:nvSpPr>
          <p:spPr>
            <a:xfrm>
              <a:off x="961104" y="275304"/>
              <a:ext cx="1782096"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vi-VN"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Oval 26">
              <a:extLst>
                <a:ext uri="{FF2B5EF4-FFF2-40B4-BE49-F238E27FC236}">
                  <a16:creationId xmlns:a16="http://schemas.microsoft.com/office/drawing/2014/main" id="{E28793BC-4028-3338-4B80-5194A77F8EFA}"/>
                </a:ext>
              </a:extLst>
            </p:cNvPr>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4</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37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21090491">
            <a:off x="-411796" y="-934606"/>
            <a:ext cx="12719473" cy="3980296"/>
          </a:xfrm>
          <a:custGeom>
            <a:avLst/>
            <a:gdLst>
              <a:gd name="connsiteX0" fmla="*/ 539329 w 12597668"/>
              <a:gd name="connsiteY0" fmla="*/ 0 h 3980296"/>
              <a:gd name="connsiteX1" fmla="*/ 12597668 w 12597668"/>
              <a:gd name="connsiteY1" fmla="*/ 1800371 h 3980296"/>
              <a:gd name="connsiteX2" fmla="*/ 12272194 w 12597668"/>
              <a:gd name="connsiteY2" fmla="*/ 3980296 h 3980296"/>
              <a:gd name="connsiteX3" fmla="*/ 12209824 w 12597668"/>
              <a:gd name="connsiteY3" fmla="*/ 3871729 h 3980296"/>
              <a:gd name="connsiteX4" fmla="*/ 6029169 w 12597668"/>
              <a:gd name="connsiteY4" fmla="*/ 1948699 h 3980296"/>
              <a:gd name="connsiteX5" fmla="*/ 149099 w 12597668"/>
              <a:gd name="connsiteY5" fmla="*/ 3514523 h 3980296"/>
              <a:gd name="connsiteX6" fmla="*/ 46375 w 12597668"/>
              <a:gd name="connsiteY6" fmla="*/ 3619190 h 3980296"/>
              <a:gd name="connsiteX7" fmla="*/ 0 w 12597668"/>
              <a:gd name="connsiteY7" fmla="*/ 3612266 h 3980296"/>
              <a:gd name="connsiteX8" fmla="*/ 539329 w 12597668"/>
              <a:gd name="connsiteY8" fmla="*/ 0 h 398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668" h="3980296">
                <a:moveTo>
                  <a:pt x="539329" y="0"/>
                </a:moveTo>
                <a:lnTo>
                  <a:pt x="12597668" y="1800371"/>
                </a:lnTo>
                <a:lnTo>
                  <a:pt x="12272194" y="3980296"/>
                </a:lnTo>
                <a:lnTo>
                  <a:pt x="12209824" y="3871729"/>
                </a:lnTo>
                <a:cubicBezTo>
                  <a:pt x="11501589" y="2765855"/>
                  <a:pt x="9002915" y="1948698"/>
                  <a:pt x="6029169" y="1948699"/>
                </a:cubicBezTo>
                <a:cubicBezTo>
                  <a:pt x="3385838" y="1948698"/>
                  <a:pt x="1117873" y="2594353"/>
                  <a:pt x="149099" y="3514523"/>
                </a:cubicBezTo>
                <a:lnTo>
                  <a:pt x="46375" y="3619190"/>
                </a:lnTo>
                <a:lnTo>
                  <a:pt x="0" y="3612266"/>
                </a:lnTo>
                <a:lnTo>
                  <a:pt x="539329" y="0"/>
                </a:lnTo>
                <a:close/>
              </a:path>
            </a:pathLst>
          </a:custGeom>
          <a:solidFill>
            <a:srgbClr val="83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nvGrpSpPr>
          <p:cNvPr id="21" name="组合 20"/>
          <p:cNvGrpSpPr/>
          <p:nvPr/>
        </p:nvGrpSpPr>
        <p:grpSpPr>
          <a:xfrm>
            <a:off x="512177" y="165021"/>
            <a:ext cx="4742130" cy="1149417"/>
            <a:chOff x="512177" y="165021"/>
            <a:chExt cx="4742130" cy="1149417"/>
          </a:xfrm>
        </p:grpSpPr>
        <p:sp>
          <p:nvSpPr>
            <p:cNvPr id="22" name="文本框 14"/>
            <p:cNvSpPr/>
            <p:nvPr/>
          </p:nvSpPr>
          <p:spPr>
            <a:xfrm>
              <a:off x="1524000" y="339542"/>
              <a:ext cx="3730307" cy="70788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5. NÓI</a:t>
              </a:r>
            </a:p>
          </p:txBody>
        </p:sp>
        <p:pic>
          <p:nvPicPr>
            <p:cNvPr id="23" name="图片 22"/>
            <p:cNvPicPr>
              <a:picLocks noChangeAspect="1"/>
            </p:cNvPicPr>
            <p:nvPr/>
          </p:nvPicPr>
          <p:blipFill>
            <a:blip r:embed="rId2"/>
            <a:stretch>
              <a:fillRect/>
            </a:stretch>
          </p:blipFill>
          <p:spPr>
            <a:xfrm>
              <a:off x="512177" y="165021"/>
              <a:ext cx="837560" cy="1149417"/>
            </a:xfrm>
            <a:prstGeom prst="rect">
              <a:avLst/>
            </a:prstGeom>
          </p:spPr>
        </p:pic>
      </p:grpSp>
      <p:sp>
        <p:nvSpPr>
          <p:cNvPr id="33" name="Rectangle 32">
            <a:extLst>
              <a:ext uri="{FF2B5EF4-FFF2-40B4-BE49-F238E27FC236}">
                <a16:creationId xmlns:a16="http://schemas.microsoft.com/office/drawing/2014/main" id="{0CC67297-6E07-41D2-A750-AE1B5C7B4AEE}"/>
              </a:ext>
            </a:extLst>
          </p:cNvPr>
          <p:cNvSpPr/>
          <p:nvPr/>
        </p:nvSpPr>
        <p:spPr>
          <a:xfrm>
            <a:off x="4419600" y="1320389"/>
            <a:ext cx="3967753" cy="769441"/>
          </a:xfrm>
          <a:prstGeom prst="rect">
            <a:avLst/>
          </a:prstGeom>
        </p:spPr>
        <p:txBody>
          <a:bodyPr wrap="none">
            <a:spAutoFit/>
          </a:bodyPr>
          <a:lstStyle/>
          <a:p>
            <a:r>
              <a:rPr lang="vi-VN" sz="44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Ư</a:t>
            </a:r>
            <a:r>
              <a:rPr lang="en-US" sz="44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ớc</a:t>
            </a:r>
            <a:r>
              <a:rPr lang="en-US" sz="44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mơ</a:t>
            </a:r>
            <a:r>
              <a:rPr lang="en-US" sz="44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em</a:t>
            </a:r>
            <a:endParaRPr lang="vi-VN" sz="2000"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4" name="Picture 33">
            <a:extLst>
              <a:ext uri="{FF2B5EF4-FFF2-40B4-BE49-F238E27FC236}">
                <a16:creationId xmlns:a16="http://schemas.microsoft.com/office/drawing/2014/main" id="{5FCA0747-42CF-4036-A8C5-50011175DA6E}"/>
              </a:ext>
            </a:extLst>
          </p:cNvPr>
          <p:cNvPicPr>
            <a:picLocks noChangeAspect="1"/>
          </p:cNvPicPr>
          <p:nvPr/>
        </p:nvPicPr>
        <p:blipFill>
          <a:blip r:embed="rId3"/>
          <a:stretch>
            <a:fillRect/>
          </a:stretch>
        </p:blipFill>
        <p:spPr>
          <a:xfrm>
            <a:off x="2083520" y="2029622"/>
            <a:ext cx="8162597" cy="3269518"/>
          </a:xfrm>
          <a:prstGeom prst="rect">
            <a:avLst/>
          </a:prstGeom>
          <a:ln>
            <a:noFill/>
          </a:ln>
          <a:effectLst>
            <a:softEdge rad="112500"/>
          </a:effectLst>
        </p:spPr>
      </p:pic>
      <p:sp>
        <p:nvSpPr>
          <p:cNvPr id="35" name="Rectangle 34">
            <a:extLst>
              <a:ext uri="{FF2B5EF4-FFF2-40B4-BE49-F238E27FC236}">
                <a16:creationId xmlns:a16="http://schemas.microsoft.com/office/drawing/2014/main" id="{CCD97EBD-8A29-4427-9436-0AD0D0B15F1D}"/>
              </a:ext>
            </a:extLst>
          </p:cNvPr>
          <p:cNvSpPr/>
          <p:nvPr/>
        </p:nvSpPr>
        <p:spPr>
          <a:xfrm>
            <a:off x="2214968" y="5403118"/>
            <a:ext cx="7762061" cy="1323439"/>
          </a:xfrm>
          <a:prstGeom prst="rect">
            <a:avLst/>
          </a:prstGeom>
          <a:solidFill>
            <a:schemeClr val="accent1">
              <a:lumMod val="20000"/>
              <a:lumOff val="80000"/>
            </a:schemeClr>
          </a:solidFill>
        </p:spPr>
        <p:txBody>
          <a:bodyPr wrap="none">
            <a:spAutoFit/>
          </a:bodyPr>
          <a:lstStyle/>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Hãy nói về nghề nghiệp của những</a:t>
            </a:r>
          </a:p>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người trong tranh</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a:extLst>
              <a:ext uri="{FF2B5EF4-FFF2-40B4-BE49-F238E27FC236}">
                <a16:creationId xmlns:a16="http://schemas.microsoft.com/office/drawing/2014/main" id="{B3CC81F3-8D41-4066-8FAB-2E74AE1049ED}"/>
              </a:ext>
            </a:extLst>
          </p:cNvPr>
          <p:cNvSpPr/>
          <p:nvPr/>
        </p:nvSpPr>
        <p:spPr>
          <a:xfrm>
            <a:off x="2083520" y="5403117"/>
            <a:ext cx="8024954" cy="1323439"/>
          </a:xfrm>
          <a:prstGeom prst="rect">
            <a:avLst/>
          </a:prstGeom>
          <a:solidFill>
            <a:schemeClr val="accent1">
              <a:lumMod val="20000"/>
              <a:lumOff val="80000"/>
            </a:schemeClr>
          </a:solidFill>
        </p:spPr>
        <p:txBody>
          <a:bodyPr wrap="none">
            <a:spAutoFit/>
          </a:bodyPr>
          <a:lstStyle/>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Nhiệm vụ của bác sĩ, phi công, kiến </a:t>
            </a:r>
          </a:p>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trúc sư, thầy giáo là gì?</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0A55755-F90E-4ECD-8367-830B6B7CF393}"/>
              </a:ext>
            </a:extLst>
          </p:cNvPr>
          <p:cNvSpPr/>
          <p:nvPr/>
        </p:nvSpPr>
        <p:spPr>
          <a:xfrm>
            <a:off x="1600200" y="5398295"/>
            <a:ext cx="8839200" cy="1323439"/>
          </a:xfrm>
          <a:prstGeom prst="rect">
            <a:avLst/>
          </a:prstGeom>
          <a:solidFill>
            <a:schemeClr val="accent1">
              <a:lumMod val="20000"/>
              <a:lumOff val="80000"/>
            </a:schemeClr>
          </a:solidFill>
        </p:spPr>
        <p:txBody>
          <a:bodyPr wrap="square">
            <a:spAutoFit/>
          </a:bodyPr>
          <a:lstStyle/>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Nếu là em, em mơ ước sau này </a:t>
            </a:r>
          </a:p>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làm nghề gì?</a:t>
            </a: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FEFB562A-73DF-456F-8666-D3FF222AECC3}: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Words>
  <Application>Microsoft Macintosh PowerPoint</Application>
  <PresentationFormat>Widescreen</PresentationFormat>
  <Paragraphs>45</Paragraphs>
  <Slides>5</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.VnAvant</vt:lpstr>
      <vt:lpstr>Arial</vt:lpstr>
      <vt:lpstr>Arial Rounded MT Bold</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Như</dc:creator>
  <cp:lastModifiedBy>Nguyễn Thị Như</cp:lastModifiedBy>
  <cp:revision>1</cp:revision>
  <dcterms:created xsi:type="dcterms:W3CDTF">2025-01-01T01:37:25Z</dcterms:created>
  <dcterms:modified xsi:type="dcterms:W3CDTF">2025-01-01T01:37:52Z</dcterms:modified>
</cp:coreProperties>
</file>