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319" r:id="rId3"/>
    <p:sldId id="310" r:id="rId4"/>
    <p:sldId id="311" r:id="rId5"/>
    <p:sldId id="312" r:id="rId6"/>
    <p:sldId id="313" r:id="rId7"/>
    <p:sldId id="314" r:id="rId8"/>
    <p:sldId id="317" r:id="rId9"/>
    <p:sldId id="259" r:id="rId10"/>
    <p:sldId id="289" r:id="rId11"/>
    <p:sldId id="301" r:id="rId12"/>
    <p:sldId id="297" r:id="rId13"/>
    <p:sldId id="306" r:id="rId14"/>
    <p:sldId id="286" r:id="rId15"/>
    <p:sldId id="268" r:id="rId16"/>
    <p:sldId id="262" r:id="rId1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9AD"/>
    <a:srgbClr val="0083E6"/>
    <a:srgbClr val="FAE460"/>
    <a:srgbClr val="FBE879"/>
    <a:srgbClr val="FFFF85"/>
    <a:srgbClr val="BD196F"/>
    <a:srgbClr val="FDF4BF"/>
    <a:srgbClr val="FAE14C"/>
    <a:srgbClr val="FCC94A"/>
    <a:srgbClr val="FACD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35" autoAdjust="0"/>
    <p:restoredTop sz="90747" autoAdjust="0"/>
  </p:normalViewPr>
  <p:slideViewPr>
    <p:cSldViewPr>
      <p:cViewPr varScale="1">
        <p:scale>
          <a:sx n="67" d="100"/>
          <a:sy n="67" d="100"/>
        </p:scale>
        <p:origin x="552" y="60"/>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22/2/2025</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46504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309568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chú</a:t>
            </a:r>
            <a:r>
              <a:rPr lang="en-US" baseline="0" smtClean="0"/>
              <a:t> ý giải thích cho HS hiểu tác dụng của dấu ngoặc kép.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1560193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Câu</a:t>
            </a:r>
            <a:r>
              <a:rPr lang="en-US" baseline="0" smtClean="0"/>
              <a:t> dài nên GV hướng dẫn viết bảng nhé</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15</a:t>
            </a:fld>
            <a:endParaRPr lang="en-US"/>
          </a:p>
        </p:txBody>
      </p:sp>
    </p:spTree>
    <p:extLst>
      <p:ext uri="{BB962C8B-B14F-4D97-AF65-F5344CB8AC3E}">
        <p14:creationId xmlns:p14="http://schemas.microsoft.com/office/powerpoint/2010/main" val="233218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22/2/2025</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image" Target="../media/image9.jpe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image" Target="../media/image6.jpeg"/><Relationship Id="rId10" Type="http://schemas.openxmlformats.org/officeDocument/2006/relationships/slide" Target="slide7.xml"/><Relationship Id="rId4" Type="http://schemas.openxmlformats.org/officeDocument/2006/relationships/slide" Target="slide4.xm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H" pitchFamily="34" charset="0"/>
                <a:ea typeface="AvantGarde" pitchFamily="2" charset="0"/>
                <a:cs typeface="AvantGarde" pitchFamily="2" charset="0"/>
              </a:rPr>
              <a:t>1</a:t>
            </a:r>
            <a:endParaRPr lang="en-US" sz="10600" b="1">
              <a:solidFill>
                <a:schemeClr val="bg1"/>
              </a:solidFill>
              <a:latin typeface=".VnArialH"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Tree>
    <p:extLst>
      <p:ext uri="{BB962C8B-B14F-4D97-AF65-F5344CB8AC3E}">
        <p14:creationId xmlns:p14="http://schemas.microsoft.com/office/powerpoint/2010/main" val="254242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47024" y="201629"/>
            <a:ext cx="3831382" cy="90327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FF0000"/>
                </a:solidFill>
                <a:latin typeface="Arial-Rounded" pitchFamily="34" charset="0"/>
                <a:ea typeface="Arial-Rounded" pitchFamily="34" charset="0"/>
                <a:cs typeface="Arial-Rounded" pitchFamily="34" charset="0"/>
              </a:rPr>
              <a:t>rong biển</a:t>
            </a:r>
            <a:endParaRPr lang="en-US" sz="4800">
              <a:solidFill>
                <a:srgbClr val="FF0000"/>
              </a:solidFill>
              <a:latin typeface="Arial-Rounded" pitchFamily="34" charset="0"/>
              <a:ea typeface="Arial-Rounded" pitchFamily="34" charset="0"/>
              <a:cs typeface="Arial-Rounded" pitchFamily="34" charset="0"/>
            </a:endParaRPr>
          </a:p>
        </p:txBody>
      </p:sp>
      <p:pic>
        <p:nvPicPr>
          <p:cNvPr id="2" name="Picture 2" descr="Rong Biển Sấy Truyền Thống Cao Cấp Hàn Quốc 50g Ít Calo, Giàu Dinh Dư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19" y="1524000"/>
            <a:ext cx="4838953" cy="48389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ng biển làm thuố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3181" y="2133600"/>
            <a:ext cx="5348668" cy="401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82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5469" y="685800"/>
            <a:ext cx="10972800" cy="5439918"/>
          </a:xfrm>
          <a:prstGeom prst="roundRect">
            <a:avLst/>
          </a:prstGeom>
          <a:solidFill>
            <a:srgbClr val="FAE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smtClean="0">
                <a:solidFill>
                  <a:schemeClr val="tx1"/>
                </a:solidFill>
                <a:latin typeface="Arial-Rounded" pitchFamily="34" charset="0"/>
                <a:ea typeface="Arial-Rounded" pitchFamily="34" charset="0"/>
                <a:cs typeface="Arial-Rounded" pitchFamily="34" charset="0"/>
              </a:rPr>
              <a:t>	Trái đất của chúng ta vô cùng rộng lớn. Núi rừng trùng điệp. Đồng xanh bao la. Bầu trời cao rộng. Biển cả mênh mông. Sự sống không ngừng sinh sôi, nảy nở. Chúng ta cần biết yêu quý, giữ gìn và bảo vệ sự sống trên trái đất này.</a:t>
            </a:r>
            <a:endParaRPr lang="en-US" sz="4800">
              <a:solidFill>
                <a:schemeClr val="tx1"/>
              </a:solidFill>
              <a:latin typeface="Arial-Rounded" pitchFamily="34" charset="0"/>
              <a:ea typeface="Arial-Rounded" pitchFamily="34" charset="0"/>
              <a:cs typeface="Arial-Rounded" pitchFamily="34" charset="0"/>
            </a:endParaRPr>
          </a:p>
        </p:txBody>
      </p:sp>
      <p:cxnSp>
        <p:nvCxnSpPr>
          <p:cNvPr id="4" name="Straight Connector 3"/>
          <p:cNvCxnSpPr/>
          <p:nvPr/>
        </p:nvCxnSpPr>
        <p:spPr>
          <a:xfrm flipH="1">
            <a:off x="3490119" y="1524000"/>
            <a:ext cx="129038"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9433719" y="1600200"/>
            <a:ext cx="106643"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404519" y="2381839"/>
            <a:ext cx="141942"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738519" y="2372935"/>
            <a:ext cx="171750"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852319" y="3068999"/>
            <a:ext cx="141942"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376319" y="3742519"/>
            <a:ext cx="141942"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842919" y="5181600"/>
            <a:ext cx="141942"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12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8621" y="194182"/>
            <a:ext cx="11629698" cy="5292218"/>
          </a:xfrm>
          <a:prstGeom prst="roundRect">
            <a:avLst/>
          </a:prstGeom>
          <a:solidFill>
            <a:srgbClr val="FAE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smtClean="0">
                <a:solidFill>
                  <a:schemeClr val="tx1"/>
                </a:solidFill>
                <a:latin typeface="Arial-Rounded" pitchFamily="34" charset="0"/>
                <a:ea typeface="Arial-Rounded" pitchFamily="34" charset="0"/>
                <a:cs typeface="Arial-Rounded" pitchFamily="34" charset="0"/>
              </a:rPr>
              <a:t>	</a:t>
            </a:r>
            <a:r>
              <a:rPr lang="en-US" sz="4800">
                <a:solidFill>
                  <a:schemeClr val="tx1"/>
                </a:solidFill>
                <a:latin typeface="Arial-Rounded" pitchFamily="34" charset="0"/>
                <a:ea typeface="Arial-Rounded" pitchFamily="34" charset="0"/>
                <a:cs typeface="Arial-Rounded" pitchFamily="34" charset="0"/>
              </a:rPr>
              <a:t>Trái đất của chúng ta vô cùng rộng lớn. Núi rừng trùng điệp. Đồng xanh bao la. Bầu trời cao rộng. Biển cả mênh mông. </a:t>
            </a:r>
            <a:r>
              <a:rPr lang="en-US" sz="4800" smtClean="0">
                <a:solidFill>
                  <a:schemeClr val="tx1"/>
                </a:solidFill>
                <a:latin typeface="Arial-Rounded" pitchFamily="34" charset="0"/>
                <a:ea typeface="Arial-Rounded" pitchFamily="34" charset="0"/>
                <a:cs typeface="Arial-Rounded" pitchFamily="34" charset="0"/>
              </a:rPr>
              <a:t>Sự </a:t>
            </a:r>
            <a:r>
              <a:rPr lang="en-US" sz="4800">
                <a:solidFill>
                  <a:schemeClr val="tx1"/>
                </a:solidFill>
                <a:latin typeface="Arial-Rounded" pitchFamily="34" charset="0"/>
                <a:ea typeface="Arial-Rounded" pitchFamily="34" charset="0"/>
                <a:cs typeface="Arial-Rounded" pitchFamily="34" charset="0"/>
              </a:rPr>
              <a:t>sống không ngừng sinh sôi, nảy nở. Chúng ta cần biết yêu quý, giữ gìn và bảo vệ sự sống trên trái đất này.</a:t>
            </a:r>
          </a:p>
        </p:txBody>
      </p:sp>
      <p:cxnSp>
        <p:nvCxnSpPr>
          <p:cNvPr id="3" name="Straight Connector 2"/>
          <p:cNvCxnSpPr/>
          <p:nvPr/>
        </p:nvCxnSpPr>
        <p:spPr>
          <a:xfrm>
            <a:off x="7283227" y="1371600"/>
            <a:ext cx="419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78693" y="5756670"/>
            <a:ext cx="10931381" cy="99359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Trái đất của chúng ta thế nào?</a:t>
            </a:r>
            <a:endParaRPr lang="en-US" sz="4400">
              <a:latin typeface="Arial-Rounded" pitchFamily="34" charset="0"/>
              <a:ea typeface="Arial-Rounded" pitchFamily="34" charset="0"/>
              <a:cs typeface="Arial-Rounded" pitchFamily="34" charset="0"/>
            </a:endParaRPr>
          </a:p>
        </p:txBody>
      </p:sp>
      <p:sp>
        <p:nvSpPr>
          <p:cNvPr id="11" name="Rounded Rectangle 10"/>
          <p:cNvSpPr/>
          <p:nvPr/>
        </p:nvSpPr>
        <p:spPr>
          <a:xfrm>
            <a:off x="664470" y="5826516"/>
            <a:ext cx="10931381" cy="99359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Sự sống trên trái đất ra sao?</a:t>
            </a:r>
            <a:endParaRPr lang="en-US" sz="4400">
              <a:latin typeface="Arial-Rounded" pitchFamily="34" charset="0"/>
              <a:ea typeface="Arial-Rounded" pitchFamily="34" charset="0"/>
              <a:cs typeface="Arial-Rounded" pitchFamily="34" charset="0"/>
            </a:endParaRPr>
          </a:p>
        </p:txBody>
      </p:sp>
      <p:cxnSp>
        <p:nvCxnSpPr>
          <p:cNvPr id="12" name="Straight Connector 11"/>
          <p:cNvCxnSpPr/>
          <p:nvPr/>
        </p:nvCxnSpPr>
        <p:spPr>
          <a:xfrm>
            <a:off x="657312" y="2013858"/>
            <a:ext cx="2095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34824" y="2035629"/>
            <a:ext cx="29626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1233" y="2763581"/>
            <a:ext cx="18395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242719" y="2785352"/>
            <a:ext cx="20405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664470" y="5788202"/>
            <a:ext cx="10931381" cy="99359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Rounded" pitchFamily="34" charset="0"/>
                <a:ea typeface="Arial-Rounded" pitchFamily="34" charset="0"/>
                <a:cs typeface="Arial-Rounded" pitchFamily="34" charset="0"/>
              </a:rPr>
              <a:t>Chúng ta cần làm gì cho sự sống trên trái đất?</a:t>
            </a:r>
            <a:endParaRPr lang="en-US" sz="4000">
              <a:latin typeface="Arial-Rounded" pitchFamily="34" charset="0"/>
              <a:ea typeface="Arial-Rounded" pitchFamily="34" charset="0"/>
              <a:cs typeface="Arial-Rounded" pitchFamily="34" charset="0"/>
            </a:endParaRPr>
          </a:p>
        </p:txBody>
      </p:sp>
      <p:cxnSp>
        <p:nvCxnSpPr>
          <p:cNvPr id="23" name="Straight Connector 22"/>
          <p:cNvCxnSpPr/>
          <p:nvPr/>
        </p:nvCxnSpPr>
        <p:spPr>
          <a:xfrm>
            <a:off x="4861719" y="4212774"/>
            <a:ext cx="20234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897426" y="4212774"/>
            <a:ext cx="23669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513655" y="4194630"/>
            <a:ext cx="10383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1233" y="5029200"/>
            <a:ext cx="7801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78693" y="3545316"/>
            <a:ext cx="10631445" cy="13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57312" y="4279477"/>
            <a:ext cx="1753464" cy="155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75719" y="5029200"/>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05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par>
                                <p:cTn id="77" presetID="10" presetClass="entr" presetSubtype="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3"/>
                                        </p:tgtEl>
                                      </p:cBhvr>
                                    </p:animEffect>
                                    <p:set>
                                      <p:cBhvr>
                                        <p:cTn id="84" dur="1" fill="hold">
                                          <p:stCondLst>
                                            <p:cond delay="499"/>
                                          </p:stCondLst>
                                        </p:cTn>
                                        <p:tgtEl>
                                          <p:spTgt spid="23"/>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4"/>
                                        </p:tgtEl>
                                      </p:cBhvr>
                                    </p:animEffect>
                                    <p:set>
                                      <p:cBhvr>
                                        <p:cTn id="87" dur="1" fill="hold">
                                          <p:stCondLst>
                                            <p:cond delay="499"/>
                                          </p:stCondLst>
                                        </p:cTn>
                                        <p:tgtEl>
                                          <p:spTgt spid="24"/>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25"/>
                                        </p:tgtEl>
                                      </p:cBhvr>
                                    </p:animEffect>
                                    <p:set>
                                      <p:cBhvr>
                                        <p:cTn id="90" dur="1" fill="hold">
                                          <p:stCondLst>
                                            <p:cond delay="499"/>
                                          </p:stCondLst>
                                        </p:cTn>
                                        <p:tgtEl>
                                          <p:spTgt spid="25"/>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26"/>
                                        </p:tgtEl>
                                      </p:cBhvr>
                                    </p:animEffect>
                                    <p:set>
                                      <p:cBhvr>
                                        <p:cTn id="93" dur="1" fill="hold">
                                          <p:stCondLst>
                                            <p:cond delay="499"/>
                                          </p:stCondLst>
                                        </p:cTn>
                                        <p:tgtEl>
                                          <p:spTgt spid="26"/>
                                        </p:tgtEl>
                                        <p:attrNameLst>
                                          <p:attrName>style.visibility</p:attrName>
                                        </p:attrNameLst>
                                      </p:cBhvr>
                                      <p:to>
                                        <p:strVal val="hidden"/>
                                      </p:to>
                                    </p:set>
                                  </p:childTnLst>
                                </p:cTn>
                              </p:par>
                              <p:par>
                                <p:cTn id="94" presetID="10" presetClass="entr" presetSubtype="0" fill="hold"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500"/>
                                        <p:tgtEl>
                                          <p:spTgt spid="18"/>
                                        </p:tgtEl>
                                      </p:cBhvr>
                                    </p:animEffect>
                                  </p:childTnLst>
                                </p:cTn>
                              </p:par>
                              <p:par>
                                <p:cTn id="97" presetID="10" presetClass="exit" presetSubtype="0" fill="hold" nodeType="withEffect">
                                  <p:stCondLst>
                                    <p:cond delay="0"/>
                                  </p:stCondLst>
                                  <p:childTnLst>
                                    <p:animEffect transition="out" filter="fade">
                                      <p:cBhvr>
                                        <p:cTn id="98" dur="500"/>
                                        <p:tgtEl>
                                          <p:spTgt spid="18"/>
                                        </p:tgtEl>
                                      </p:cBhvr>
                                    </p:animEffect>
                                    <p:set>
                                      <p:cBhvr>
                                        <p:cTn id="99" dur="1" fill="hold">
                                          <p:stCondLst>
                                            <p:cond delay="499"/>
                                          </p:stCondLst>
                                        </p:cTn>
                                        <p:tgtEl>
                                          <p:spTgt spid="18"/>
                                        </p:tgtEl>
                                        <p:attrNameLst>
                                          <p:attrName>style.visibility</p:attrName>
                                        </p:attrNameLst>
                                      </p:cBhvr>
                                      <p:to>
                                        <p:strVal val="hidden"/>
                                      </p:to>
                                    </p:set>
                                  </p:childTnLst>
                                </p:cTn>
                              </p:par>
                              <p:par>
                                <p:cTn id="100" presetID="10" presetClass="entr" presetSubtype="0" fill="hold"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500"/>
                                        <p:tgtEl>
                                          <p:spTgt spid="22"/>
                                        </p:tgtEl>
                                      </p:cBhvr>
                                    </p:animEffect>
                                  </p:childTnLst>
                                </p:cTn>
                              </p:par>
                              <p:par>
                                <p:cTn id="103" presetID="10" presetClass="exit" presetSubtype="0" fill="hold" nodeType="withEffect">
                                  <p:stCondLst>
                                    <p:cond delay="0"/>
                                  </p:stCondLst>
                                  <p:childTnLst>
                                    <p:animEffect transition="out" filter="fade">
                                      <p:cBhvr>
                                        <p:cTn id="104" dur="500"/>
                                        <p:tgtEl>
                                          <p:spTgt spid="22"/>
                                        </p:tgtEl>
                                      </p:cBhvr>
                                    </p:animEffect>
                                    <p:set>
                                      <p:cBhvr>
                                        <p:cTn id="105"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690" y="25400"/>
            <a:ext cx="2621250" cy="941185"/>
            <a:chOff x="63500" y="1429216"/>
            <a:chExt cx="1970813" cy="705889"/>
          </a:xfrm>
        </p:grpSpPr>
        <p:sp>
          <p:nvSpPr>
            <p:cNvPr id="17" name="Rounded Rectangle 16"/>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a:t>
              </a:r>
              <a:endParaRPr lang="en-US" sz="4800">
                <a:latin typeface="Arial-Rounded" pitchFamily="34" charset="0"/>
                <a:ea typeface="Arial-Rounded" pitchFamily="34" charset="0"/>
                <a:cs typeface="Arial-Rounded" pitchFamily="34" charset="0"/>
              </a:endParaRPr>
            </a:p>
          </p:txBody>
        </p:sp>
        <p:sp>
          <p:nvSpPr>
            <p:cNvPr id="19" name="Oval 18"/>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2</a:t>
              </a:r>
              <a:endParaRPr lang="en-US" sz="4800">
                <a:solidFill>
                  <a:schemeClr val="tx1"/>
                </a:solidFill>
                <a:latin typeface="Arial Rounded MT Bold" pitchFamily="34" charset="0"/>
                <a:ea typeface="Arial-Rounded" pitchFamily="34" charset="0"/>
                <a:cs typeface="Arial-Rounded" pitchFamily="34" charset="0"/>
              </a:endParaRPr>
            </a:p>
          </p:txBody>
        </p:sp>
      </p:grpSp>
      <p:pic>
        <p:nvPicPr>
          <p:cNvPr id="1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6690" y="2438400"/>
            <a:ext cx="620353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6210227" y="2438400"/>
            <a:ext cx="589873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6690" y="4648200"/>
            <a:ext cx="620353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6210227" y="4648200"/>
            <a:ext cx="589873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9720" y="3110758"/>
            <a:ext cx="11506200" cy="1215717"/>
          </a:xfrm>
          <a:prstGeom prst="rect">
            <a:avLst/>
          </a:prstGeom>
          <a:noFill/>
        </p:spPr>
        <p:txBody>
          <a:bodyPr wrap="square" rtlCol="0">
            <a:spAutoFit/>
          </a:bodyPr>
          <a:lstStyle/>
          <a:p>
            <a:r>
              <a:rPr lang="vi-VN" sz="7300" b="1" smtClean="0">
                <a:latin typeface="HP001 5 hàng" panose="020B0603050302020204" pitchFamily="34" charset="0"/>
              </a:rPr>
              <a:t>Cánh diều chao liệng trên </a:t>
            </a:r>
            <a:endParaRPr lang="en-US" sz="7300" b="1">
              <a:latin typeface="HP001 5 hàng" panose="020B0603050302020204" pitchFamily="34" charset="0"/>
            </a:endParaRPr>
          </a:p>
        </p:txBody>
      </p:sp>
      <p:sp>
        <p:nvSpPr>
          <p:cNvPr id="23" name="TextBox 22"/>
          <p:cNvSpPr txBox="1"/>
          <p:nvPr/>
        </p:nvSpPr>
        <p:spPr>
          <a:xfrm>
            <a:off x="518319" y="4537383"/>
            <a:ext cx="3962399" cy="1215717"/>
          </a:xfrm>
          <a:prstGeom prst="rect">
            <a:avLst/>
          </a:prstGeom>
          <a:noFill/>
        </p:spPr>
        <p:txBody>
          <a:bodyPr wrap="square" rtlCol="0">
            <a:spAutoFit/>
          </a:bodyPr>
          <a:lstStyle/>
          <a:p>
            <a:r>
              <a:rPr lang="vi-VN" sz="7300" b="1">
                <a:latin typeface="HP001 5 hàng" panose="020B0603050302020204" pitchFamily="34" charset="0"/>
              </a:rPr>
              <a:t>b</a:t>
            </a:r>
            <a:r>
              <a:rPr lang="vi-VN" sz="7300" b="1" smtClean="0">
                <a:latin typeface="HP001 5 hàng" panose="020B0603050302020204" pitchFamily="34" charset="0"/>
              </a:rPr>
              <a:t>ầu trời</a:t>
            </a:r>
            <a:endParaRPr lang="en-US" sz="7300" b="1">
              <a:latin typeface="HP001 5 hàng" panose="020B0603050302020204" pitchFamily="34" charset="0"/>
            </a:endParaRPr>
          </a:p>
        </p:txBody>
      </p:sp>
    </p:spTree>
    <p:extLst>
      <p:ext uri="{BB962C8B-B14F-4D97-AF65-F5344CB8AC3E}">
        <p14:creationId xmlns:p14="http://schemas.microsoft.com/office/powerpoint/2010/main" val="849526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627" t="45690" r="29358" b="27155"/>
          <a:stretch/>
        </p:blipFill>
        <p:spPr bwMode="auto">
          <a:xfrm>
            <a:off x="-2" y="0"/>
            <a:ext cx="1216183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0158" t="30828" r="29251" b="29418"/>
          <a:stretch/>
        </p:blipFill>
        <p:spPr bwMode="auto">
          <a:xfrm>
            <a:off x="251617" y="3033702"/>
            <a:ext cx="11696702" cy="382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1667" b="21945"/>
          <a:stretch/>
        </p:blipFill>
        <p:spPr>
          <a:xfrm>
            <a:off x="1813719" y="152400"/>
            <a:ext cx="8792308" cy="4552950"/>
          </a:xfrm>
          <a:prstGeom prst="rect">
            <a:avLst/>
          </a:prstGeom>
        </p:spPr>
      </p:pic>
      <p:sp>
        <p:nvSpPr>
          <p:cNvPr id="5" name="Title 4"/>
          <p:cNvSpPr>
            <a:spLocks noGrp="1"/>
          </p:cNvSpPr>
          <p:nvPr>
            <p:ph type="title"/>
          </p:nvPr>
        </p:nvSpPr>
        <p:spPr>
          <a:xfrm>
            <a:off x="662236" y="2818047"/>
            <a:ext cx="10489585" cy="1325563"/>
          </a:xfrm>
        </p:spPr>
        <p:txBody>
          <a:bodyPr>
            <a:noAutofit/>
          </a:bodyPr>
          <a:lstStyle/>
          <a:p>
            <a:pPr algn="ctr"/>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 y="20556"/>
            <a:ext cx="12161440" cy="1510422"/>
          </a:xfrm>
          <a:solidFill>
            <a:schemeClr val="accent6"/>
          </a:solidFill>
        </p:spPr>
        <p:txBody>
          <a:bodyPr/>
          <a:lstStyle/>
          <a:p>
            <a:r>
              <a:rPr lang="en-US" b="1" dirty="0" smtClean="0">
                <a:solidFill>
                  <a:schemeClr val="bg1"/>
                </a:solidFill>
                <a:latin typeface="VNI-Avo" pitchFamily="2" charset="0"/>
              </a:rPr>
              <a:t>                   </a:t>
            </a:r>
            <a:endParaRPr lang="vi-VN" b="1" dirty="0">
              <a:solidFill>
                <a:schemeClr val="bg1"/>
              </a:solidFill>
            </a:endParaRPr>
          </a:p>
        </p:txBody>
      </p:sp>
      <p:sp>
        <p:nvSpPr>
          <p:cNvPr id="3" name="Subtitle 2"/>
          <p:cNvSpPr>
            <a:spLocks noGrp="1"/>
          </p:cNvSpPr>
          <p:nvPr>
            <p:ph type="subTitle" idx="1"/>
          </p:nvPr>
        </p:nvSpPr>
        <p:spPr>
          <a:xfrm>
            <a:off x="2964448" y="3276977"/>
            <a:ext cx="6384965" cy="1748264"/>
          </a:xfrm>
        </p:spPr>
        <p:txBody>
          <a:bodyPr>
            <a:noAutofit/>
          </a:bodyPr>
          <a:lstStyle/>
          <a:p>
            <a:r>
              <a:rPr lang="en-US" sz="13766" b="1" dirty="0">
                <a:solidFill>
                  <a:srgbClr val="FF0000"/>
                </a:solidFill>
                <a:latin typeface="HP-087" pitchFamily="34" charset="0"/>
              </a:rPr>
              <a:t>TIẾT 1</a:t>
            </a:r>
            <a:endParaRPr lang="vi-VN" sz="13766" b="1" dirty="0">
              <a:solidFill>
                <a:srgbClr val="FF0000"/>
              </a:solidFill>
            </a:endParaRPr>
          </a:p>
        </p:txBody>
      </p:sp>
      <p:sp>
        <p:nvSpPr>
          <p:cNvPr id="4" name="TextBox 3"/>
          <p:cNvSpPr txBox="1"/>
          <p:nvPr/>
        </p:nvSpPr>
        <p:spPr>
          <a:xfrm>
            <a:off x="93177" y="212464"/>
            <a:ext cx="1845377" cy="921342"/>
          </a:xfrm>
          <a:prstGeom prst="rect">
            <a:avLst/>
          </a:prstGeom>
          <a:noFill/>
        </p:spPr>
        <p:txBody>
          <a:bodyPr wrap="none" rtlCol="0">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US" sz="5387" b="1" i="0" u="none" strike="noStrike" kern="1200" cap="none" spc="0" normalizeH="0" baseline="0" noProof="0" dirty="0" err="1" smtClean="0">
                <a:ln>
                  <a:noFill/>
                </a:ln>
                <a:solidFill>
                  <a:srgbClr val="002060"/>
                </a:solidFill>
                <a:effectLst/>
                <a:uLnTx/>
                <a:uFillTx/>
                <a:latin typeface=".VnAvant" panose="020B7200000000000000" pitchFamily="34" charset="0"/>
              </a:rPr>
              <a:t>Bài</a:t>
            </a:r>
            <a:r>
              <a:rPr kumimoji="0" lang="en-US" sz="5387" b="1" i="0" u="none" strike="noStrike" kern="1200" cap="none" spc="0" normalizeH="0" baseline="0" noProof="0" dirty="0" smtClean="0">
                <a:ln>
                  <a:noFill/>
                </a:ln>
                <a:solidFill>
                  <a:srgbClr val="002060"/>
                </a:solidFill>
                <a:effectLst/>
                <a:uLnTx/>
                <a:uFillTx/>
                <a:latin typeface=".VnAvant" panose="020B7200000000000000" pitchFamily="34" charset="0"/>
              </a:rPr>
              <a:t> </a:t>
            </a:r>
            <a:endParaRPr kumimoji="0" lang="vi-VN" sz="5387"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02661">
            <a:off x="958371" y="-36846"/>
            <a:ext cx="1889051" cy="1448988"/>
          </a:xfrm>
          <a:prstGeom prst="rect">
            <a:avLst/>
          </a:prstGeom>
        </p:spPr>
      </p:pic>
      <p:sp>
        <p:nvSpPr>
          <p:cNvPr id="9" name="TextBox 8"/>
          <p:cNvSpPr txBox="1"/>
          <p:nvPr/>
        </p:nvSpPr>
        <p:spPr>
          <a:xfrm>
            <a:off x="1579730" y="369020"/>
            <a:ext cx="646331" cy="646331"/>
          </a:xfrm>
          <a:prstGeom prst="rect">
            <a:avLst/>
          </a:prstGeom>
          <a:noFill/>
        </p:spPr>
        <p:txBody>
          <a:bodyPr wrap="none" rtlCol="0">
            <a:spAutoFit/>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lang="en-US" sz="3600" b="1" dirty="0">
                <a:solidFill>
                  <a:srgbClr val="002060"/>
                </a:solidFill>
                <a:latin typeface="Times New Roman" panose="02020603050405020304" pitchFamily="18" charset="0"/>
                <a:cs typeface="Times New Roman" panose="02020603050405020304" pitchFamily="18" charset="0"/>
              </a:rPr>
              <a:t>6</a:t>
            </a:r>
            <a:r>
              <a:rPr kumimoji="0" lang="en-US" sz="3600" b="1" i="0" u="none" strike="noStrike" kern="1200" cap="none" spc="0" normalizeH="0" baseline="0" noProof="0" smtClean="0">
                <a:ln>
                  <a:noFill/>
                </a:ln>
                <a:solidFill>
                  <a:srgbClr val="002060"/>
                </a:solidFill>
                <a:effectLst/>
                <a:uLnTx/>
                <a:uFillTx/>
                <a:latin typeface="Times New Roman" panose="02020603050405020304" pitchFamily="18" charset="0"/>
                <a:cs typeface="Times New Roman" panose="02020603050405020304" pitchFamily="18" charset="0"/>
              </a:rPr>
              <a:t>5</a:t>
            </a:r>
            <a:endPar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2232751" y="226978"/>
            <a:ext cx="9819231" cy="1068423"/>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lang="en-US" sz="7200" b="1" dirty="0" err="1" smtClean="0">
                <a:solidFill>
                  <a:srgbClr val="7030A0"/>
                </a:solidFill>
                <a:latin typeface="Arial-Rounded" pitchFamily="34" charset="0"/>
                <a:ea typeface="Arial-Rounded" pitchFamily="34" charset="0"/>
                <a:cs typeface="Arial-Rounded" pitchFamily="34" charset="0"/>
              </a:rPr>
              <a:t>Ôn</a:t>
            </a:r>
            <a:r>
              <a:rPr lang="en-US" sz="7200" b="1" dirty="0" smtClean="0">
                <a:solidFill>
                  <a:srgbClr val="7030A0"/>
                </a:solidFill>
                <a:latin typeface="Arial-Rounded" pitchFamily="34" charset="0"/>
                <a:ea typeface="Arial-Rounded" pitchFamily="34" charset="0"/>
                <a:cs typeface="Arial-Rounded" pitchFamily="34" charset="0"/>
              </a:rPr>
              <a:t> </a:t>
            </a:r>
            <a:r>
              <a:rPr lang="en-US" sz="7200" b="1" dirty="0" err="1" smtClean="0">
                <a:solidFill>
                  <a:srgbClr val="7030A0"/>
                </a:solidFill>
                <a:latin typeface="Arial-Rounded" pitchFamily="34" charset="0"/>
                <a:ea typeface="Arial-Rounded" pitchFamily="34" charset="0"/>
                <a:cs typeface="Arial-Rounded" pitchFamily="34" charset="0"/>
              </a:rPr>
              <a:t>tập</a:t>
            </a:r>
            <a:r>
              <a:rPr lang="en-US" sz="7200" b="1" dirty="0" smtClean="0">
                <a:solidFill>
                  <a:srgbClr val="7030A0"/>
                </a:solidFill>
                <a:latin typeface="Arial-Rounded" pitchFamily="34" charset="0"/>
                <a:ea typeface="Arial-Rounded" pitchFamily="34" charset="0"/>
                <a:cs typeface="Arial-Rounded" pitchFamily="34" charset="0"/>
              </a:rPr>
              <a:t> </a:t>
            </a:r>
            <a:r>
              <a:rPr lang="en-US" sz="7200" b="1" dirty="0" err="1" smtClean="0">
                <a:solidFill>
                  <a:srgbClr val="7030A0"/>
                </a:solidFill>
                <a:latin typeface="Arial-Rounded" pitchFamily="34" charset="0"/>
                <a:ea typeface="Arial-Rounded" pitchFamily="34" charset="0"/>
                <a:cs typeface="Arial-Rounded" pitchFamily="34" charset="0"/>
              </a:rPr>
              <a:t>và</a:t>
            </a:r>
            <a:r>
              <a:rPr lang="en-US" sz="7200" b="1" dirty="0" smtClean="0">
                <a:solidFill>
                  <a:srgbClr val="7030A0"/>
                </a:solidFill>
                <a:latin typeface="Arial-Rounded" pitchFamily="34" charset="0"/>
                <a:ea typeface="Arial-Rounded" pitchFamily="34" charset="0"/>
                <a:cs typeface="Arial-Rounded" pitchFamily="34" charset="0"/>
              </a:rPr>
              <a:t> </a:t>
            </a:r>
            <a:r>
              <a:rPr lang="en-US" sz="7200" b="1" dirty="0" err="1" smtClean="0">
                <a:solidFill>
                  <a:srgbClr val="7030A0"/>
                </a:solidFill>
                <a:latin typeface="Arial-Rounded" pitchFamily="34" charset="0"/>
                <a:ea typeface="Arial-Rounded" pitchFamily="34" charset="0"/>
                <a:cs typeface="Arial-Rounded" pitchFamily="34" charset="0"/>
              </a:rPr>
              <a:t>kể</a:t>
            </a:r>
            <a:r>
              <a:rPr lang="en-US" sz="7200" b="1" dirty="0" smtClean="0">
                <a:solidFill>
                  <a:srgbClr val="7030A0"/>
                </a:solidFill>
                <a:latin typeface="Arial-Rounded" pitchFamily="34" charset="0"/>
                <a:ea typeface="Arial-Rounded" pitchFamily="34" charset="0"/>
                <a:cs typeface="Arial-Rounded" pitchFamily="34" charset="0"/>
              </a:rPr>
              <a:t> </a:t>
            </a:r>
            <a:r>
              <a:rPr lang="en-US" sz="7200" b="1" dirty="0" err="1" smtClean="0">
                <a:solidFill>
                  <a:srgbClr val="7030A0"/>
                </a:solidFill>
                <a:latin typeface="Arial-Rounded" pitchFamily="34" charset="0"/>
                <a:ea typeface="Arial-Rounded" pitchFamily="34" charset="0"/>
                <a:cs typeface="Arial-Rounded" pitchFamily="34" charset="0"/>
              </a:rPr>
              <a:t>chuyện</a:t>
            </a:r>
            <a:endParaRPr kumimoji="0" lang="en-US" sz="7200" b="1" i="0" u="none" strike="noStrike" kern="1200" cap="none" spc="0" normalizeH="0" baseline="0" noProof="0" dirty="0">
              <a:ln>
                <a:noFill/>
              </a:ln>
              <a:solidFill>
                <a:srgbClr val="7030A0"/>
              </a:solidFill>
              <a:effectLst/>
              <a:uLnTx/>
              <a:uFillTx/>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37707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30377" t="66880" r="39246" b="10155"/>
          <a:stretch/>
        </p:blipFill>
        <p:spPr>
          <a:xfrm>
            <a:off x="6607628" y="1599941"/>
            <a:ext cx="1791359" cy="1462585"/>
          </a:xfrm>
          <a:prstGeom prst="rect">
            <a:avLst/>
          </a:prstGeom>
        </p:spPr>
      </p:pic>
      <p:pic>
        <p:nvPicPr>
          <p:cNvPr id="12" name="Picture 11">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916" t="67649" r="68324" b="8100"/>
          <a:stretch/>
        </p:blipFill>
        <p:spPr>
          <a:xfrm>
            <a:off x="4947368" y="1599942"/>
            <a:ext cx="1509487" cy="1462585"/>
          </a:xfrm>
          <a:prstGeom prst="rect">
            <a:avLst/>
          </a:prstGeom>
        </p:spPr>
      </p:pic>
      <p:pic>
        <p:nvPicPr>
          <p:cNvPr id="13" name="Picture 12">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3941" t="4253" r="67753" b="72667"/>
          <a:stretch/>
        </p:blipFill>
        <p:spPr>
          <a:xfrm>
            <a:off x="3116666" y="1600036"/>
            <a:ext cx="1660849" cy="1462491"/>
          </a:xfrm>
          <a:prstGeom prst="rect">
            <a:avLst/>
          </a:prstGeom>
        </p:spPr>
      </p:pic>
      <p:pic>
        <p:nvPicPr>
          <p:cNvPr id="16" name="Picture 15">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59667" r="20736" b="62269"/>
          <a:stretch/>
        </p:blipFill>
        <p:spPr>
          <a:xfrm>
            <a:off x="3133944" y="3361964"/>
            <a:ext cx="1626292" cy="2989674"/>
          </a:xfrm>
          <a:prstGeom prst="rect">
            <a:avLst/>
          </a:prstGeom>
        </p:spPr>
      </p:pic>
      <p:pic>
        <p:nvPicPr>
          <p:cNvPr id="17" name="Picture 16">
            <a:hlinkClick r:id="rId10"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t="26570" r="70331" b="46859"/>
          <a:stretch/>
        </p:blipFill>
        <p:spPr>
          <a:xfrm>
            <a:off x="6617429" y="3361964"/>
            <a:ext cx="1781558" cy="2989674"/>
          </a:xfrm>
          <a:prstGeom prst="rect">
            <a:avLst/>
          </a:prstGeom>
        </p:spPr>
      </p:pic>
      <p:pic>
        <p:nvPicPr>
          <p:cNvPr id="18" name="Picture 17">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76652" b="59156"/>
          <a:stretch/>
        </p:blipFill>
        <p:spPr>
          <a:xfrm>
            <a:off x="4947367" y="3361964"/>
            <a:ext cx="1509487" cy="2989674"/>
          </a:xfrm>
          <a:prstGeom prst="rect">
            <a:avLst/>
          </a:prstGeom>
        </p:spPr>
      </p:pic>
      <p:pic>
        <p:nvPicPr>
          <p:cNvPr id="3074" name="Picture 2">
            <a:hlinkClick r:id="rId11"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137320" y="191757"/>
            <a:ext cx="3271001" cy="941185"/>
            <a:chOff x="63500" y="1458734"/>
            <a:chExt cx="2714775" cy="705889"/>
          </a:xfrm>
        </p:grpSpPr>
        <p:sp>
          <p:nvSpPr>
            <p:cNvPr id="14" name="Rounded Rectangle 13"/>
            <p:cNvSpPr/>
            <p:nvPr/>
          </p:nvSpPr>
          <p:spPr>
            <a:xfrm>
              <a:off x="506196" y="1458734"/>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55639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b</a:t>
            </a:r>
            <a:endParaRPr lang="en-US" sz="88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iêt</a:t>
            </a:r>
            <a:endParaRPr lang="en-US" sz="8800">
              <a:solidFill>
                <a:srgbClr val="FF000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3924431" y="4180053"/>
            <a:ext cx="4295089" cy="1302245"/>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vi-VN" sz="8800" smtClean="0">
                <a:solidFill>
                  <a:srgbClr val="0070C0"/>
                </a:solidFill>
                <a:latin typeface="Arial-Rounded" pitchFamily="34" charset="0"/>
                <a:ea typeface="Arial-Rounded" pitchFamily="34" charset="0"/>
                <a:cs typeface="Arial-Rounded" pitchFamily="34" charset="0"/>
              </a:rPr>
              <a:t>b</a:t>
            </a:r>
            <a:r>
              <a:rPr lang="vi-VN" sz="8800" smtClean="0">
                <a:solidFill>
                  <a:srgbClr val="FF0000"/>
                </a:solidFill>
                <a:latin typeface="Arial-Rounded" pitchFamily="34" charset="0"/>
                <a:ea typeface="Arial-Rounded" pitchFamily="34" charset="0"/>
                <a:cs typeface="Arial-Rounded" pitchFamily="34" charset="0"/>
              </a:rPr>
              <a:t>iết</a:t>
            </a:r>
            <a:endParaRPr lang="en-US" sz="8800">
              <a:solidFill>
                <a:srgbClr val="FF000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2423319"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iêt</a:t>
            </a:r>
            <a:endParaRPr lang="en-US" sz="88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4993368"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iêu</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6748300" y="1557788"/>
            <a:ext cx="27686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yêu</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147552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187343" y="1676400"/>
            <a:ext cx="7825344" cy="295178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3800">
                <a:solidFill>
                  <a:srgbClr val="FF0000"/>
                </a:solidFill>
                <a:latin typeface="Arial-Rounded" pitchFamily="34" charset="0"/>
                <a:ea typeface="Arial-Rounded" pitchFamily="34" charset="0"/>
                <a:cs typeface="Arial-Rounded" pitchFamily="34" charset="0"/>
              </a:rPr>
              <a:t>n</a:t>
            </a:r>
            <a:r>
              <a:rPr lang="en-US" sz="13800" smtClean="0">
                <a:solidFill>
                  <a:srgbClr val="FF0000"/>
                </a:solidFill>
                <a:latin typeface="Arial-Rounded" pitchFamily="34" charset="0"/>
                <a:ea typeface="Arial-Rounded" pitchFamily="34" charset="0"/>
                <a:cs typeface="Arial-Rounded" pitchFamily="34" charset="0"/>
              </a:rPr>
              <a:t>hiệt kế</a:t>
            </a:r>
            <a:endParaRPr lang="en-US" sz="13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71946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2194719" y="1676400"/>
            <a:ext cx="7825344" cy="339542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3800">
                <a:solidFill>
                  <a:srgbClr val="FF0000"/>
                </a:solidFill>
                <a:latin typeface="Arial-Rounded" pitchFamily="34" charset="0"/>
                <a:ea typeface="Arial-Rounded" pitchFamily="34" charset="0"/>
                <a:cs typeface="Arial-Rounded" pitchFamily="34" charset="0"/>
              </a:rPr>
              <a:t>c</a:t>
            </a:r>
            <a:r>
              <a:rPr lang="en-US" sz="13800" smtClean="0">
                <a:solidFill>
                  <a:srgbClr val="FF0000"/>
                </a:solidFill>
                <a:latin typeface="Arial-Rounded" pitchFamily="34" charset="0"/>
                <a:ea typeface="Arial-Rounded" pitchFamily="34" charset="0"/>
                <a:cs typeface="Arial-Rounded" pitchFamily="34" charset="0"/>
              </a:rPr>
              <a:t>on diều</a:t>
            </a:r>
          </a:p>
        </p:txBody>
      </p:sp>
    </p:spTree>
    <p:extLst>
      <p:ext uri="{BB962C8B-B14F-4D97-AF65-F5344CB8AC3E}">
        <p14:creationId xmlns:p14="http://schemas.microsoft.com/office/powerpoint/2010/main" val="2945262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0" y="1405178"/>
            <a:ext cx="12161838" cy="392882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solidFill>
                  <a:srgbClr val="FF0000"/>
                </a:solidFill>
                <a:latin typeface="Arial-Rounded" pitchFamily="34" charset="0"/>
                <a:ea typeface="Arial-Rounded" pitchFamily="34" charset="0"/>
                <a:cs typeface="Arial-Rounded" pitchFamily="34" charset="0"/>
              </a:rPr>
              <a:t>Bố cho Nam và em chơi thả diều.</a:t>
            </a:r>
          </a:p>
        </p:txBody>
      </p:sp>
    </p:spTree>
    <p:extLst>
      <p:ext uri="{BB962C8B-B14F-4D97-AF65-F5344CB8AC3E}">
        <p14:creationId xmlns:p14="http://schemas.microsoft.com/office/powerpoint/2010/main" val="789204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1813719" y="1295400"/>
            <a:ext cx="8915400" cy="392882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3800">
                <a:solidFill>
                  <a:srgbClr val="FF0000"/>
                </a:solidFill>
                <a:latin typeface="Arial-Rounded" pitchFamily="34" charset="0"/>
                <a:ea typeface="Arial-Rounded" pitchFamily="34" charset="0"/>
                <a:cs typeface="Arial-Rounded" pitchFamily="34" charset="0"/>
              </a:rPr>
              <a:t>y</a:t>
            </a:r>
            <a:r>
              <a:rPr lang="en-US" sz="13800" smtClean="0">
                <a:solidFill>
                  <a:srgbClr val="FF0000"/>
                </a:solidFill>
                <a:latin typeface="Arial-Rounded" pitchFamily="34" charset="0"/>
                <a:ea typeface="Arial-Rounded" pitchFamily="34" charset="0"/>
                <a:cs typeface="Arial-Rounded" pitchFamily="34" charset="0"/>
              </a:rPr>
              <a:t>êu chiều</a:t>
            </a:r>
          </a:p>
        </p:txBody>
      </p:sp>
    </p:spTree>
    <p:extLst>
      <p:ext uri="{BB962C8B-B14F-4D97-AF65-F5344CB8AC3E}">
        <p14:creationId xmlns:p14="http://schemas.microsoft.com/office/powerpoint/2010/main" val="476582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03651248"/>
              </p:ext>
            </p:extLst>
          </p:nvPr>
        </p:nvGraphicFramePr>
        <p:xfrm>
          <a:off x="1053957" y="3581399"/>
          <a:ext cx="10894362" cy="2895600"/>
        </p:xfrm>
        <a:graphic>
          <a:graphicData uri="http://schemas.openxmlformats.org/drawingml/2006/table">
            <a:tbl>
              <a:tblPr firstRow="1" bandRow="1">
                <a:tableStyleId>{5C22544A-7EE6-4342-B048-85BDC9FD1C3A}</a:tableStyleId>
              </a:tblPr>
              <a:tblGrid>
                <a:gridCol w="1815727">
                  <a:extLst>
                    <a:ext uri="{9D8B030D-6E8A-4147-A177-3AD203B41FA5}">
                      <a16:colId xmlns:a16="http://schemas.microsoft.com/office/drawing/2014/main" val="20000"/>
                    </a:ext>
                  </a:extLst>
                </a:gridCol>
                <a:gridCol w="1815727">
                  <a:extLst>
                    <a:ext uri="{9D8B030D-6E8A-4147-A177-3AD203B41FA5}">
                      <a16:colId xmlns:a16="http://schemas.microsoft.com/office/drawing/2014/main" val="20001"/>
                    </a:ext>
                  </a:extLst>
                </a:gridCol>
                <a:gridCol w="1815727">
                  <a:extLst>
                    <a:ext uri="{9D8B030D-6E8A-4147-A177-3AD203B41FA5}">
                      <a16:colId xmlns:a16="http://schemas.microsoft.com/office/drawing/2014/main" val="20002"/>
                    </a:ext>
                  </a:extLst>
                </a:gridCol>
                <a:gridCol w="1815727">
                  <a:extLst>
                    <a:ext uri="{9D8B030D-6E8A-4147-A177-3AD203B41FA5}">
                      <a16:colId xmlns:a16="http://schemas.microsoft.com/office/drawing/2014/main" val="20003"/>
                    </a:ext>
                  </a:extLst>
                </a:gridCol>
                <a:gridCol w="1815727">
                  <a:extLst>
                    <a:ext uri="{9D8B030D-6E8A-4147-A177-3AD203B41FA5}">
                      <a16:colId xmlns:a16="http://schemas.microsoft.com/office/drawing/2014/main" val="20004"/>
                    </a:ext>
                  </a:extLst>
                </a:gridCol>
                <a:gridCol w="1815727">
                  <a:extLst>
                    <a:ext uri="{9D8B030D-6E8A-4147-A177-3AD203B41FA5}">
                      <a16:colId xmlns:a16="http://schemas.microsoft.com/office/drawing/2014/main" val="20005"/>
                    </a:ext>
                  </a:extLst>
                </a:gridCol>
              </a:tblGrid>
              <a:tr h="96520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96520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extLst>
                  <a:ext uri="{0D108BD9-81ED-4DB2-BD59-A6C34878D82A}">
                    <a16:rowId xmlns:a16="http://schemas.microsoft.com/office/drawing/2014/main" val="10001"/>
                  </a:ext>
                </a:extLst>
              </a:tr>
              <a:tr h="96520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2" name="Rectangle 1"/>
          <p:cNvSpPr/>
          <p:nvPr/>
        </p:nvSpPr>
        <p:spPr>
          <a:xfrm>
            <a:off x="0" y="-18266"/>
            <a:ext cx="12161838" cy="194935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219732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114780 h 1320800"/>
              <a:gd name="connsiteX10" fmla="*/ 0 w 8826500"/>
              <a:gd name="connsiteY10" fmla="*/ 1219732 h 1320800"/>
              <a:gd name="connsiteX11" fmla="*/ 63500 w 8826500"/>
              <a:gd name="connsiteY11" fmla="*/ 1270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6500" h="1320800">
                <a:moveTo>
                  <a:pt x="63500" y="12700"/>
                </a:moveTo>
                <a:lnTo>
                  <a:pt x="8826500" y="0"/>
                </a:lnTo>
                <a:cubicBezTo>
                  <a:pt x="8758767" y="216541"/>
                  <a:pt x="8652933" y="534683"/>
                  <a:pt x="8483600" y="662324"/>
                </a:cubicBezTo>
                <a:cubicBezTo>
                  <a:pt x="8034867" y="1015807"/>
                  <a:pt x="7304617" y="1096754"/>
                  <a:pt x="6781800" y="1206500"/>
                </a:cubicBezTo>
                <a:cubicBezTo>
                  <a:pt x="6462183" y="1278146"/>
                  <a:pt x="6335183" y="1278467"/>
                  <a:pt x="6070600" y="1308100"/>
                </a:cubicBezTo>
                <a:lnTo>
                  <a:pt x="5080000" y="1320800"/>
                </a:lnTo>
                <a:lnTo>
                  <a:pt x="4318000" y="1295400"/>
                </a:lnTo>
                <a:lnTo>
                  <a:pt x="3733800" y="1257300"/>
                </a:lnTo>
                <a:lnTo>
                  <a:pt x="3098800" y="1193800"/>
                </a:lnTo>
                <a:lnTo>
                  <a:pt x="1930400" y="1114780"/>
                </a:lnTo>
                <a:lnTo>
                  <a:pt x="0" y="1219732"/>
                </a:lnTo>
                <a:lnTo>
                  <a:pt x="63500" y="1270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884" y="-194406"/>
            <a:ext cx="1888666" cy="18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5403" y="36691"/>
            <a:ext cx="2319389" cy="953909"/>
          </a:xfrm>
          <a:prstGeom prst="rect">
            <a:avLst/>
          </a:prstGeom>
          <a:noFill/>
        </p:spPr>
        <p:txBody>
          <a:bodyPr wrap="square" lIns="121725" tIns="60862" rIns="121725" bIns="60862" rtlCol="0">
            <a:spAutoFit/>
          </a:bodyPr>
          <a:lstStyle/>
          <a:p>
            <a:pPr algn="ctr"/>
            <a:r>
              <a:rPr lang="en-US" sz="5400" b="1" smtClean="0">
                <a:solidFill>
                  <a:srgbClr val="FF0000"/>
                </a:solidFill>
                <a:latin typeface="Arrus-Black" pitchFamily="18" charset="0"/>
                <a:ea typeface="Arrus-Black" pitchFamily="18" charset="0"/>
                <a:cs typeface="Arrus-Black" pitchFamily="18" charset="0"/>
              </a:rPr>
              <a:t>BÀI</a:t>
            </a:r>
            <a:endParaRPr lang="en-US" sz="5400" b="1">
              <a:solidFill>
                <a:srgbClr val="FF0000"/>
              </a:solidFill>
              <a:latin typeface="Arrus-Black" pitchFamily="18" charset="0"/>
              <a:ea typeface="Arrus-Black" pitchFamily="18" charset="0"/>
              <a:cs typeface="Arrus-Black" pitchFamily="18" charset="0"/>
            </a:endParaRPr>
          </a:p>
        </p:txBody>
      </p:sp>
      <p:sp>
        <p:nvSpPr>
          <p:cNvPr id="32" name="TextBox 31"/>
          <p:cNvSpPr txBox="1"/>
          <p:nvPr/>
        </p:nvSpPr>
        <p:spPr>
          <a:xfrm>
            <a:off x="1827465" y="179624"/>
            <a:ext cx="1127504" cy="943848"/>
          </a:xfrm>
          <a:prstGeom prst="rect">
            <a:avLst/>
          </a:prstGeom>
          <a:noFill/>
        </p:spPr>
        <p:txBody>
          <a:bodyPr wrap="square" lIns="121725" tIns="60862" rIns="121725" bIns="60862" rtlCol="0">
            <a:spAutoFit/>
          </a:bodyPr>
          <a:lstStyle/>
          <a:p>
            <a:pPr algn="ctr"/>
            <a:r>
              <a:rPr lang="en-US" sz="5300" b="1" smtClean="0">
                <a:solidFill>
                  <a:srgbClr val="FF0000"/>
                </a:solidFill>
                <a:latin typeface=".VnCooper" pitchFamily="34" charset="0"/>
                <a:ea typeface="Arial-Rounded" pitchFamily="34" charset="0"/>
                <a:cs typeface="Arial-Rounded" pitchFamily="34" charset="0"/>
              </a:rPr>
              <a:t>65</a:t>
            </a:r>
            <a:endParaRPr lang="en-US" sz="5300" b="1">
              <a:solidFill>
                <a:srgbClr val="FF0000"/>
              </a:solidFill>
              <a:latin typeface=".VnCooper" pitchFamily="34" charset="0"/>
              <a:ea typeface="Arial-Rounded" pitchFamily="34" charset="0"/>
              <a:cs typeface="Arial-Rounded" pitchFamily="34" charset="0"/>
            </a:endParaRPr>
          </a:p>
        </p:txBody>
      </p:sp>
      <p:grpSp>
        <p:nvGrpSpPr>
          <p:cNvPr id="27" name="Group 26"/>
          <p:cNvGrpSpPr/>
          <p:nvPr/>
        </p:nvGrpSpPr>
        <p:grpSpPr>
          <a:xfrm>
            <a:off x="200450" y="2209800"/>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latin typeface="Arial-Rounded" pitchFamily="34" charset="0"/>
                  <a:ea typeface="Arial-Rounded" pitchFamily="34" charset="0"/>
                  <a:cs typeface="Arial-Rounded" pitchFamily="34" charset="0"/>
                </a:rPr>
                <a:t>Đọc</a:t>
              </a:r>
              <a:endParaRPr lang="en-US" sz="5400" b="1">
                <a:latin typeface="Arial-Rounded" pitchFamily="34" charset="0"/>
                <a:ea typeface="Arial-Rounded" pitchFamily="34" charset="0"/>
                <a:cs typeface="Arial-Rounded" pitchFamily="34" charset="0"/>
              </a:endParaRP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tx1"/>
                  </a:solidFill>
                  <a:latin typeface="Arial Rounded MT Bold" pitchFamily="34" charset="0"/>
                  <a:ea typeface="Arial-Rounded" pitchFamily="34" charset="0"/>
                  <a:cs typeface="Arial-Rounded" pitchFamily="34" charset="0"/>
                </a:rPr>
                <a:t>1</a:t>
              </a:r>
              <a:endParaRPr lang="en-US" sz="5400" b="1">
                <a:solidFill>
                  <a:schemeClr val="tx1"/>
                </a:solidFill>
                <a:latin typeface="Arial Rounded MT Bold" pitchFamily="34" charset="0"/>
                <a:ea typeface="Arial-Rounded" pitchFamily="34" charset="0"/>
                <a:cs typeface="Arial-Rounded" pitchFamily="34" charset="0"/>
              </a:endParaRPr>
            </a:p>
          </p:txBody>
        </p:sp>
      </p:grpSp>
      <p:sp>
        <p:nvSpPr>
          <p:cNvPr id="5" name="Title 1"/>
          <p:cNvSpPr txBox="1">
            <a:spLocks/>
          </p:cNvSpPr>
          <p:nvPr/>
        </p:nvSpPr>
        <p:spPr>
          <a:xfrm>
            <a:off x="3349498" y="0"/>
            <a:ext cx="8826288" cy="1501088"/>
          </a:xfrm>
          <a:prstGeom prst="rect">
            <a:avLst/>
          </a:prstGeom>
          <a:solidFill>
            <a:srgbClr val="FFFF00"/>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5400" b="1" smtClean="0">
                <a:solidFill>
                  <a:srgbClr val="FF0000"/>
                </a:solidFill>
                <a:latin typeface="Arial-Rounded" pitchFamily="34" charset="0"/>
                <a:ea typeface="Arial-Rounded" pitchFamily="34" charset="0"/>
                <a:cs typeface="Arial-Rounded" pitchFamily="34" charset="0"/>
              </a:rPr>
              <a:t>ÔN TẬP</a:t>
            </a:r>
            <a:r>
              <a:rPr lang="vi-VN" sz="5400" b="1" smtClean="0">
                <a:solidFill>
                  <a:srgbClr val="FF0000"/>
                </a:solidFill>
                <a:latin typeface="Arial-Rounded" pitchFamily="34" charset="0"/>
                <a:ea typeface="Arial-Rounded" pitchFamily="34" charset="0"/>
                <a:cs typeface="Arial-Rounded" pitchFamily="34" charset="0"/>
              </a:rPr>
              <a:t> </a:t>
            </a:r>
            <a:r>
              <a:rPr lang="en-US" sz="5400" b="1" smtClean="0">
                <a:solidFill>
                  <a:srgbClr val="FF0000"/>
                </a:solidFill>
                <a:latin typeface="Arial-Rounded" pitchFamily="34" charset="0"/>
                <a:ea typeface="Arial-Rounded" pitchFamily="34" charset="0"/>
                <a:cs typeface="Arial-Rounded" pitchFamily="34" charset="0"/>
              </a:rPr>
              <a:t>VÀ KỂ CHUYỆN</a:t>
            </a:r>
            <a:endParaRPr lang="en-US" sz="5400" b="1">
              <a:solidFill>
                <a:srgbClr val="FF000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2896829" y="3708402"/>
            <a:ext cx="1674181"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trong</a:t>
            </a:r>
            <a:endParaRPr lang="en-US">
              <a:solidFill>
                <a:srgbClr val="0070C0"/>
              </a:solidFill>
              <a:latin typeface="Arial-Rounded" pitchFamily="34" charset="0"/>
              <a:ea typeface="Arial-Rounded" pitchFamily="34" charset="0"/>
              <a:cs typeface="Arial-Rounded" pitchFamily="34" charset="0"/>
            </a:endParaRPr>
          </a:p>
        </p:txBody>
      </p:sp>
      <p:sp>
        <p:nvSpPr>
          <p:cNvPr id="61" name="Title 1"/>
          <p:cNvSpPr txBox="1">
            <a:spLocks/>
          </p:cNvSpPr>
          <p:nvPr/>
        </p:nvSpPr>
        <p:spPr>
          <a:xfrm>
            <a:off x="4764328" y="3708402"/>
            <a:ext cx="1676116"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trông</a:t>
            </a:r>
            <a:endParaRPr lang="en-US">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6527991" y="3756026"/>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khung</a:t>
            </a:r>
            <a:endParaRPr lang="en-US">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8341894" y="3756026"/>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vừng</a:t>
            </a:r>
            <a:endParaRPr lang="en-US">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1357700" y="4700423"/>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việc</a:t>
            </a:r>
            <a:endParaRPr lang="en-US">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2996049" y="4709237"/>
            <a:ext cx="158028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chiên</a:t>
            </a:r>
            <a:endParaRPr lang="en-US">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4764328" y="4709237"/>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tiếp</a:t>
            </a:r>
            <a:endParaRPr lang="en-US">
              <a:solidFill>
                <a:srgbClr val="0070C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6519260" y="4709237"/>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tiếng</a:t>
            </a:r>
            <a:endParaRPr lang="en-US">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8282923" y="4700423"/>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nhiệm</a:t>
            </a:r>
            <a:endParaRPr lang="en-US">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10033093" y="4709237"/>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yến</a:t>
            </a:r>
            <a:endParaRPr lang="en-US">
              <a:solidFill>
                <a:srgbClr val="0070C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2932548" y="5662448"/>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biết</a:t>
            </a:r>
            <a:endParaRPr lang="en-US">
              <a:solidFill>
                <a:srgbClr val="0070C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4651761" y="5623674"/>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diều</a:t>
            </a:r>
            <a:endParaRPr lang="en-US">
              <a:solidFill>
                <a:srgbClr val="0070C0"/>
              </a:solidFill>
              <a:latin typeface="Arial-Rounded" pitchFamily="34" charset="0"/>
              <a:ea typeface="Arial-Rounded" pitchFamily="34" charset="0"/>
              <a:cs typeface="Arial-Rounded" pitchFamily="34" charset="0"/>
            </a:endParaRPr>
          </a:p>
        </p:txBody>
      </p:sp>
      <p:sp>
        <p:nvSpPr>
          <p:cNvPr id="38" name="Title 1"/>
          <p:cNvSpPr txBox="1">
            <a:spLocks/>
          </p:cNvSpPr>
          <p:nvPr/>
        </p:nvSpPr>
        <p:spPr>
          <a:xfrm>
            <a:off x="6470577" y="5623674"/>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yếu</a:t>
            </a:r>
            <a:endParaRPr lang="en-US">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500"/>
                                        <p:tgtEl>
                                          <p:spTgt spid="3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fade">
                                      <p:cBhvr>
                                        <p:cTn id="1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animBg="1"/>
      <p:bldP spid="39" grpId="0"/>
      <p:bldP spid="61" grpId="0"/>
      <p:bldP spid="25" grpId="0"/>
      <p:bldP spid="26" grpId="0"/>
      <p:bldP spid="29" grpId="0"/>
      <p:bldP spid="30" grpId="0"/>
      <p:bldP spid="31" grpId="0"/>
      <p:bldP spid="33" grpId="0"/>
      <p:bldP spid="34" grpId="0"/>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2320</TotalTime>
  <Words>134</Words>
  <Application>Microsoft Office PowerPoint</Application>
  <PresentationFormat>Custom</PresentationFormat>
  <Paragraphs>54</Paragraphs>
  <Slides>16</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.VnArialH</vt:lpstr>
      <vt:lpstr>.VnAvant</vt:lpstr>
      <vt:lpstr>.VnCooper</vt:lpstr>
      <vt:lpstr>Arial</vt:lpstr>
      <vt:lpstr>Arial Rounded MT Bold</vt:lpstr>
      <vt:lpstr>Arial-Rounded</vt:lpstr>
      <vt:lpstr>Arrus-Black</vt:lpstr>
      <vt:lpstr>AvantGarde</vt:lpstr>
      <vt:lpstr>Calibri</vt:lpstr>
      <vt:lpstr>DomCasual</vt:lpstr>
      <vt:lpstr>HP001 5 hàng</vt:lpstr>
      <vt:lpstr>HP-087</vt:lpstr>
      <vt:lpstr>Times New Roman</vt:lpstr>
      <vt:lpstr>VNI-Avo</vt:lpstr>
      <vt:lpstr>Office Theme</vt:lpstr>
      <vt:lpstr>TIẾNG VIỆT 1</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Thư giãn nào!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313</cp:revision>
  <dcterms:created xsi:type="dcterms:W3CDTF">2021-05-08T14:00:55Z</dcterms:created>
  <dcterms:modified xsi:type="dcterms:W3CDTF">2025-02-22T12:15:34Z</dcterms:modified>
</cp:coreProperties>
</file>