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89" r:id="rId3"/>
    <p:sldId id="301" r:id="rId4"/>
    <p:sldId id="297" r:id="rId5"/>
    <p:sldId id="306" r:id="rId6"/>
    <p:sldId id="286" r:id="rId7"/>
    <p:sldId id="268" r:id="rId8"/>
    <p:sldId id="262" r:id="rId9"/>
    <p:sldId id="320" r:id="rId10"/>
    <p:sldId id="272" r:id="rId11"/>
    <p:sldId id="281" r:id="rId12"/>
    <p:sldId id="282" r:id="rId13"/>
    <p:sldId id="284" r:id="rId14"/>
    <p:sldId id="305" r:id="rId15"/>
    <p:sldId id="285" r:id="rId1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AD"/>
    <a:srgbClr val="0083E6"/>
    <a:srgbClr val="FAE460"/>
    <a:srgbClr val="FBE879"/>
    <a:srgbClr val="FFFF85"/>
    <a:srgbClr val="BD196F"/>
    <a:srgbClr val="FDF4BF"/>
    <a:srgbClr val="FAE14C"/>
    <a:srgbClr val="FCC94A"/>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varScale="1">
        <p:scale>
          <a:sx n="67" d="100"/>
          <a:sy n="67" d="100"/>
        </p:scale>
        <p:origin x="552" y="6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22/2/2025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00898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22/2/2025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03651248"/>
              </p:ext>
            </p:extLst>
          </p:nvPr>
        </p:nvGraphicFramePr>
        <p:xfrm>
          <a:off x="1053957" y="3581399"/>
          <a:ext cx="10894362" cy="2895600"/>
        </p:xfrm>
        <a:graphic>
          <a:graphicData uri="http://schemas.openxmlformats.org/drawingml/2006/table">
            <a:tbl>
              <a:tblPr firstRow="1" bandRow="1">
                <a:tableStyleId>{5C22544A-7EE6-4342-B048-85BDC9FD1C3A}</a:tableStyleId>
              </a:tblPr>
              <a:tblGrid>
                <a:gridCol w="1815727">
                  <a:extLst>
                    <a:ext uri="{9D8B030D-6E8A-4147-A177-3AD203B41FA5}">
                      <a16:colId xmlns:a16="http://schemas.microsoft.com/office/drawing/2014/main" val="20000"/>
                    </a:ext>
                  </a:extLst>
                </a:gridCol>
                <a:gridCol w="1815727">
                  <a:extLst>
                    <a:ext uri="{9D8B030D-6E8A-4147-A177-3AD203B41FA5}">
                      <a16:colId xmlns:a16="http://schemas.microsoft.com/office/drawing/2014/main" val="20001"/>
                    </a:ext>
                  </a:extLst>
                </a:gridCol>
                <a:gridCol w="1815727">
                  <a:extLst>
                    <a:ext uri="{9D8B030D-6E8A-4147-A177-3AD203B41FA5}">
                      <a16:colId xmlns:a16="http://schemas.microsoft.com/office/drawing/2014/main" val="20002"/>
                    </a:ext>
                  </a:extLst>
                </a:gridCol>
                <a:gridCol w="1815727">
                  <a:extLst>
                    <a:ext uri="{9D8B030D-6E8A-4147-A177-3AD203B41FA5}">
                      <a16:colId xmlns:a16="http://schemas.microsoft.com/office/drawing/2014/main" val="20003"/>
                    </a:ext>
                  </a:extLst>
                </a:gridCol>
                <a:gridCol w="1815727">
                  <a:extLst>
                    <a:ext uri="{9D8B030D-6E8A-4147-A177-3AD203B41FA5}">
                      <a16:colId xmlns:a16="http://schemas.microsoft.com/office/drawing/2014/main" val="20004"/>
                    </a:ext>
                  </a:extLst>
                </a:gridCol>
                <a:gridCol w="1815727">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0" y="-18266"/>
            <a:ext cx="12161838"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884" y="-194406"/>
            <a:ext cx="1888666" cy="18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5403" y="36691"/>
            <a:ext cx="2319389" cy="953909"/>
          </a:xfrm>
          <a:prstGeom prst="rect">
            <a:avLst/>
          </a:prstGeom>
          <a:noFill/>
        </p:spPr>
        <p:txBody>
          <a:bodyPr wrap="square" lIns="121725" tIns="60862" rIns="121725" bIns="60862" rtlCol="0">
            <a:spAutoFit/>
          </a:bodyPr>
          <a:lstStyle/>
          <a:p>
            <a:pPr algn="ctr"/>
            <a:r>
              <a:rPr lang="en-US" sz="5400" b="1" smtClean="0">
                <a:solidFill>
                  <a:srgbClr val="FF0000"/>
                </a:solidFill>
                <a:latin typeface="Arrus-Black" pitchFamily="18" charset="0"/>
                <a:ea typeface="Arrus-Black" pitchFamily="18" charset="0"/>
                <a:cs typeface="Arrus-Black" pitchFamily="18" charset="0"/>
              </a:rPr>
              <a:t>BÀI</a:t>
            </a:r>
            <a:endParaRPr lang="en-US" sz="5400" b="1">
              <a:solidFill>
                <a:srgbClr val="FF0000"/>
              </a:solidFill>
              <a:latin typeface="Arrus-Black" pitchFamily="18" charset="0"/>
              <a:ea typeface="Arrus-Black" pitchFamily="18" charset="0"/>
              <a:cs typeface="Arrus-Black" pitchFamily="18" charset="0"/>
            </a:endParaRPr>
          </a:p>
        </p:txBody>
      </p:sp>
      <p:sp>
        <p:nvSpPr>
          <p:cNvPr id="32" name="TextBox 31"/>
          <p:cNvSpPr txBox="1"/>
          <p:nvPr/>
        </p:nvSpPr>
        <p:spPr>
          <a:xfrm>
            <a:off x="1827465" y="179624"/>
            <a:ext cx="1127504" cy="943848"/>
          </a:xfrm>
          <a:prstGeom prst="rect">
            <a:avLst/>
          </a:prstGeom>
          <a:noFill/>
        </p:spPr>
        <p:txBody>
          <a:bodyPr wrap="square" lIns="121725" tIns="60862" rIns="121725" bIns="60862" rtlCol="0">
            <a:spAutoFit/>
          </a:bodyPr>
          <a:lstStyle/>
          <a:p>
            <a:pPr algn="ctr"/>
            <a:r>
              <a:rPr lang="en-US" sz="5300" b="1" smtClean="0">
                <a:solidFill>
                  <a:srgbClr val="FF0000"/>
                </a:solidFill>
                <a:latin typeface=".VnCooper" pitchFamily="34" charset="0"/>
                <a:ea typeface="Arial-Rounded" pitchFamily="34" charset="0"/>
                <a:cs typeface="Arial-Rounded" pitchFamily="34" charset="0"/>
              </a:rPr>
              <a:t>65</a:t>
            </a:r>
            <a:endParaRPr lang="en-US" sz="5300" b="1">
              <a:solidFill>
                <a:srgbClr val="FF0000"/>
              </a:solidFill>
              <a:latin typeface=".VnCooper" pitchFamily="34" charset="0"/>
              <a:ea typeface="Arial-Rounded" pitchFamily="34" charset="0"/>
              <a:cs typeface="Arial-Rounded" pitchFamily="34" charset="0"/>
            </a:endParaRP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latin typeface="Arial-Rounded" pitchFamily="34" charset="0"/>
                  <a:ea typeface="Arial-Rounded" pitchFamily="34" charset="0"/>
                  <a:cs typeface="Arial-Rounded" pitchFamily="34" charset="0"/>
                </a:rPr>
                <a:t>Đọc</a:t>
              </a:r>
              <a:endParaRPr lang="en-US" sz="5400" b="1">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1"/>
                  </a:solidFill>
                  <a:latin typeface="Arial Rounded MT Bold" pitchFamily="34" charset="0"/>
                  <a:ea typeface="Arial-Rounded" pitchFamily="34" charset="0"/>
                  <a:cs typeface="Arial-Rounded" pitchFamily="34" charset="0"/>
                </a:rPr>
                <a:t>1</a:t>
              </a:r>
              <a:endParaRPr lang="en-US" sz="5400" b="1">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3349498" y="0"/>
            <a:ext cx="8826288" cy="1501088"/>
          </a:xfrm>
          <a:prstGeom prst="rect">
            <a:avLst/>
          </a:prstGeom>
          <a:solidFill>
            <a:srgbClr val="FFFF00"/>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b="1" smtClean="0">
                <a:solidFill>
                  <a:srgbClr val="FF0000"/>
                </a:solidFill>
                <a:latin typeface="Arial-Rounded" pitchFamily="34" charset="0"/>
                <a:ea typeface="Arial-Rounded" pitchFamily="34" charset="0"/>
                <a:cs typeface="Arial-Rounded" pitchFamily="34" charset="0"/>
              </a:rPr>
              <a:t>ÔN TẬP</a:t>
            </a:r>
            <a:r>
              <a:rPr lang="vi-VN" sz="5400" b="1" smtClean="0">
                <a:solidFill>
                  <a:srgbClr val="FF0000"/>
                </a:solidFill>
                <a:latin typeface="Arial-Rounded" pitchFamily="34" charset="0"/>
                <a:ea typeface="Arial-Rounded" pitchFamily="34" charset="0"/>
                <a:cs typeface="Arial-Rounded" pitchFamily="34" charset="0"/>
              </a:rPr>
              <a:t> </a:t>
            </a:r>
            <a:r>
              <a:rPr lang="en-US" sz="5400" b="1" smtClean="0">
                <a:solidFill>
                  <a:srgbClr val="FF0000"/>
                </a:solidFill>
                <a:latin typeface="Arial-Rounded" pitchFamily="34" charset="0"/>
                <a:ea typeface="Arial-Rounded" pitchFamily="34" charset="0"/>
                <a:cs typeface="Arial-Rounded" pitchFamily="34" charset="0"/>
              </a:rPr>
              <a:t>VÀ KỂ CHUYỆN</a:t>
            </a:r>
            <a:endParaRPr lang="en-US" sz="5400" b="1">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2896829" y="3708402"/>
            <a:ext cx="167418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trong</a:t>
            </a:r>
            <a:endParaRPr lang="en-US">
              <a:solidFill>
                <a:srgbClr val="0070C0"/>
              </a:solidFill>
              <a:latin typeface="Arial-Rounded" pitchFamily="34" charset="0"/>
              <a:ea typeface="Arial-Rounded" pitchFamily="34" charset="0"/>
              <a:cs typeface="Arial-Rounded" pitchFamily="34" charset="0"/>
            </a:endParaRPr>
          </a:p>
        </p:txBody>
      </p:sp>
      <p:sp>
        <p:nvSpPr>
          <p:cNvPr id="61" name="Title 1"/>
          <p:cNvSpPr txBox="1">
            <a:spLocks/>
          </p:cNvSpPr>
          <p:nvPr/>
        </p:nvSpPr>
        <p:spPr>
          <a:xfrm>
            <a:off x="4764328" y="3708402"/>
            <a:ext cx="167611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trông</a:t>
            </a:r>
            <a:endParaRPr lang="en-US">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52799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khung</a:t>
            </a:r>
            <a:endParaRPr lang="en-US">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34189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vừng</a:t>
            </a:r>
            <a:endParaRPr lang="en-US">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1357700" y="470042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việc</a:t>
            </a:r>
            <a:endParaRPr lang="en-US">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2996049" y="4709237"/>
            <a:ext cx="158028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chiên</a:t>
            </a:r>
            <a:endParaRPr lang="en-US">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4764328"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tiếp</a:t>
            </a:r>
            <a:endParaRPr lang="en-US">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519260"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tiếng</a:t>
            </a:r>
            <a:endParaRPr lang="en-US">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8282923" y="470042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nhiệm</a:t>
            </a:r>
            <a:endParaRPr lang="en-US">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100330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yến</a:t>
            </a:r>
            <a:endParaRPr lang="en-US">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2932548" y="566244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biết</a:t>
            </a:r>
            <a:endParaRPr lang="en-US">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4651761" y="5623674"/>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diều</a:t>
            </a:r>
            <a:endParaRPr lang="en-US">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6470577" y="5623674"/>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yếu</a:t>
            </a:r>
            <a:endParaRPr lang="en-US">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animBg="1"/>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5492"/>
            <a:ext cx="12161838" cy="5982508"/>
          </a:xfrm>
          <a:prstGeom prst="rect">
            <a:avLst/>
          </a:prstGeom>
        </p:spPr>
      </p:pic>
      <p:grpSp>
        <p:nvGrpSpPr>
          <p:cNvPr id="7" name="Group 6"/>
          <p:cNvGrpSpPr/>
          <p:nvPr/>
        </p:nvGrpSpPr>
        <p:grpSpPr>
          <a:xfrm>
            <a:off x="137319" y="102082"/>
            <a:ext cx="3352800" cy="744381"/>
            <a:chOff x="-48927" y="1429216"/>
            <a:chExt cx="3010630" cy="552986"/>
          </a:xfrm>
        </p:grpSpPr>
        <p:sp>
          <p:nvSpPr>
            <p:cNvPr id="8" name="Rounded Rectangle 7"/>
            <p:cNvSpPr/>
            <p:nvPr/>
          </p:nvSpPr>
          <p:spPr>
            <a:xfrm>
              <a:off x="498941" y="1429216"/>
              <a:ext cx="2462762" cy="552986"/>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Kể chuyện</a:t>
              </a:r>
              <a:endParaRPr lang="en-US" sz="4000">
                <a:latin typeface="Arial-Rounded" pitchFamily="34" charset="0"/>
                <a:ea typeface="Arial-Rounded" pitchFamily="34" charset="0"/>
                <a:cs typeface="Arial-Rounded" pitchFamily="34" charset="0"/>
              </a:endParaRPr>
            </a:p>
          </p:txBody>
        </p:sp>
        <p:sp>
          <p:nvSpPr>
            <p:cNvPr id="10" name="Oval 9"/>
            <p:cNvSpPr/>
            <p:nvPr/>
          </p:nvSpPr>
          <p:spPr>
            <a:xfrm>
              <a:off x="-48927" y="1450781"/>
              <a:ext cx="641717" cy="5314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3</a:t>
              </a:r>
              <a:endParaRPr lang="en-US" sz="44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6919" y="21771"/>
            <a:ext cx="10934429" cy="1015663"/>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Lửa, mưa và con hổ hung hăng</a:t>
            </a:r>
            <a:endParaRPr lang="en-US" sz="6000" b="1">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0" y="1037434"/>
            <a:ext cx="12161838" cy="5820566"/>
          </a:xfrm>
          <a:prstGeom prst="rect">
            <a:avLst/>
          </a:prstGeom>
        </p:spPr>
      </p:pic>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0" y="0"/>
            <a:ext cx="12161838" cy="6858000"/>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1356518" y="304800"/>
            <a:ext cx="8915401" cy="6553200"/>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2270919" y="228600"/>
            <a:ext cx="7620000" cy="5919952"/>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28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1356520" y="990600"/>
            <a:ext cx="9296399" cy="5644054"/>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254242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latin typeface="Arial-Rounded" pitchFamily="34" charset="0"/>
                <a:ea typeface="Arial-Rounded" pitchFamily="34" charset="0"/>
                <a:cs typeface="Arial-Rounded" pitchFamily="34" charset="0"/>
              </a:rPr>
              <a:t>rong biển</a:t>
            </a:r>
            <a:endParaRPr lang="en-US" sz="4800">
              <a:solidFill>
                <a:srgbClr val="FF0000"/>
              </a:solidFill>
              <a:latin typeface="Arial-Rounded" pitchFamily="34" charset="0"/>
              <a:ea typeface="Arial-Rounded" pitchFamily="34" charset="0"/>
              <a:cs typeface="Arial-Rounded" pitchFamily="34" charset="0"/>
            </a:endParaRP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smtClean="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endParaRPr lang="en-US" sz="48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3490119" y="152400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33719" y="1600200"/>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04519" y="2381839"/>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738519" y="2372935"/>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852319" y="306899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376319" y="374251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42919" y="518160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629698"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smtClean="0">
                <a:solidFill>
                  <a:schemeClr val="tx1"/>
                </a:solidFill>
                <a:latin typeface="Arial-Rounded" pitchFamily="34" charset="0"/>
                <a:ea typeface="Arial-Rounded" pitchFamily="34" charset="0"/>
                <a:cs typeface="Arial-Rounded" pitchFamily="34" charset="0"/>
              </a:rPr>
              <a:t>	</a:t>
            </a:r>
            <a:r>
              <a:rPr lang="en-US" sz="4800">
                <a:solidFill>
                  <a:schemeClr val="tx1"/>
                </a:solidFill>
                <a:latin typeface="Arial-Rounded" pitchFamily="34" charset="0"/>
                <a:ea typeface="Arial-Rounded" pitchFamily="34" charset="0"/>
                <a:cs typeface="Arial-Rounded" pitchFamily="34" charset="0"/>
              </a:rPr>
              <a:t>Trái đất của chúng ta vô cùng rộng lớn. Núi rừng trùng điệp. Đồng xanh bao la. Bầu trời cao rộng. Biển cả mênh mông. </a:t>
            </a:r>
            <a:r>
              <a:rPr lang="en-US" sz="4800" smtClean="0">
                <a:solidFill>
                  <a:schemeClr val="tx1"/>
                </a:solidFill>
                <a:latin typeface="Arial-Rounded" pitchFamily="34" charset="0"/>
                <a:ea typeface="Arial-Rounded" pitchFamily="34" charset="0"/>
                <a:cs typeface="Arial-Rounded" pitchFamily="34" charset="0"/>
              </a:rPr>
              <a:t>Sự </a:t>
            </a:r>
            <a:r>
              <a:rPr lang="en-US" sz="4800">
                <a:solidFill>
                  <a:schemeClr val="tx1"/>
                </a:solidFill>
                <a:latin typeface="Arial-Rounded" pitchFamily="34" charset="0"/>
                <a:ea typeface="Arial-Rounded" pitchFamily="34" charset="0"/>
                <a:cs typeface="Arial-Rounded" pitchFamily="34" charset="0"/>
              </a:rPr>
              <a:t>sống không ngừng sinh sôi, nảy nở. Chúng ta cần biết yêu quý, giữ gìn và bảo vệ sự sống trên trái đất này.</a:t>
            </a:r>
          </a:p>
        </p:txBody>
      </p:sp>
      <p:cxnSp>
        <p:nvCxnSpPr>
          <p:cNvPr id="3" name="Straight Connector 2"/>
          <p:cNvCxnSpPr/>
          <p:nvPr/>
        </p:nvCxnSpPr>
        <p:spPr>
          <a:xfrm>
            <a:off x="7283227"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Trái đất của chúng ta thế nào?</a:t>
            </a:r>
            <a:endParaRPr lang="en-US" sz="4400">
              <a:latin typeface="Arial-Rounded" pitchFamily="34" charset="0"/>
              <a:ea typeface="Arial-Rounded" pitchFamily="34" charset="0"/>
              <a:cs typeface="Arial-Rounded" pitchFamily="34" charset="0"/>
            </a:endParaRPr>
          </a:p>
        </p:txBody>
      </p:sp>
      <p:sp>
        <p:nvSpPr>
          <p:cNvPr id="11" name="Rounded Rectangle 10"/>
          <p:cNvSpPr/>
          <p:nvPr/>
        </p:nvSpPr>
        <p:spPr>
          <a:xfrm>
            <a:off x="664470" y="5826516"/>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Sự sống trên trái đất ra sao?</a:t>
            </a:r>
            <a:endParaRPr lang="en-US" sz="4400">
              <a:latin typeface="Arial-Rounded" pitchFamily="34" charset="0"/>
              <a:ea typeface="Arial-Rounded" pitchFamily="34" charset="0"/>
              <a:cs typeface="Arial-Rounded" pitchFamily="34" charset="0"/>
            </a:endParaRPr>
          </a:p>
        </p:txBody>
      </p:sp>
      <p:cxnSp>
        <p:nvCxnSpPr>
          <p:cNvPr id="12" name="Straight Connector 11"/>
          <p:cNvCxnSpPr/>
          <p:nvPr/>
        </p:nvCxnSpPr>
        <p:spPr>
          <a:xfrm>
            <a:off x="657312" y="2013858"/>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4824" y="2035629"/>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1233" y="276358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42719" y="2785352"/>
            <a:ext cx="20405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64470" y="5788202"/>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Chúng ta cần làm gì cho sự sống trên trái đất?</a:t>
            </a:r>
            <a:endParaRPr lang="en-US" sz="4000">
              <a:latin typeface="Arial-Rounded" pitchFamily="34" charset="0"/>
              <a:ea typeface="Arial-Rounded" pitchFamily="34" charset="0"/>
              <a:cs typeface="Arial-Rounded" pitchFamily="34" charset="0"/>
            </a:endParaRPr>
          </a:p>
        </p:txBody>
      </p:sp>
      <p:cxnSp>
        <p:nvCxnSpPr>
          <p:cNvPr id="23" name="Straight Connector 22"/>
          <p:cNvCxnSpPr/>
          <p:nvPr/>
        </p:nvCxnSpPr>
        <p:spPr>
          <a:xfrm>
            <a:off x="4861719" y="4212774"/>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97426" y="4212774"/>
            <a:ext cx="2366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19463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8693" y="3545316"/>
            <a:ext cx="10631445" cy="1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57312" y="4279477"/>
            <a:ext cx="1753464" cy="15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75719" y="5029200"/>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par>
                                <p:cTn id="103" presetID="10" presetClass="exit" presetSubtype="0" fill="hold" nodeType="withEffect">
                                  <p:stCondLst>
                                    <p:cond delay="0"/>
                                  </p:stCondLst>
                                  <p:childTnLst>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690" y="25400"/>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24384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24384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46482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46482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720" y="3110758"/>
            <a:ext cx="11506200" cy="1215717"/>
          </a:xfrm>
          <a:prstGeom prst="rect">
            <a:avLst/>
          </a:prstGeom>
          <a:noFill/>
        </p:spPr>
        <p:txBody>
          <a:bodyPr wrap="square" rtlCol="0">
            <a:spAutoFit/>
          </a:bodyPr>
          <a:lstStyle/>
          <a:p>
            <a:r>
              <a:rPr lang="vi-VN" sz="7300" b="1" smtClean="0">
                <a:latin typeface="HP001 5 hàng" panose="020B0603050302020204" pitchFamily="34" charset="0"/>
              </a:rPr>
              <a:t>Cánh diều chao liệng trên </a:t>
            </a:r>
            <a:endParaRPr lang="en-US" sz="7300" b="1">
              <a:latin typeface="HP001 5 hàng" panose="020B0603050302020204" pitchFamily="34" charset="0"/>
            </a:endParaRPr>
          </a:p>
        </p:txBody>
      </p:sp>
      <p:sp>
        <p:nvSpPr>
          <p:cNvPr id="23" name="TextBox 22"/>
          <p:cNvSpPr txBox="1"/>
          <p:nvPr/>
        </p:nvSpPr>
        <p:spPr>
          <a:xfrm>
            <a:off x="518319" y="4537383"/>
            <a:ext cx="3962399" cy="1215717"/>
          </a:xfrm>
          <a:prstGeom prst="rect">
            <a:avLst/>
          </a:prstGeom>
          <a:noFill/>
        </p:spPr>
        <p:txBody>
          <a:bodyPr wrap="square" rtlCol="0">
            <a:spAutoFit/>
          </a:bodyPr>
          <a:lstStyle/>
          <a:p>
            <a:r>
              <a:rPr lang="vi-VN" sz="7300" b="1">
                <a:latin typeface="HP001 5 hàng" panose="020B0603050302020204" pitchFamily="34" charset="0"/>
              </a:rPr>
              <a:t>b</a:t>
            </a:r>
            <a:r>
              <a:rPr lang="vi-VN" sz="7300" b="1" smtClean="0">
                <a:latin typeface="HP001 5 hàng" panose="020B0603050302020204" pitchFamily="34" charset="0"/>
              </a:rPr>
              <a:t>ầu trời</a:t>
            </a:r>
            <a:endParaRPr lang="en-US" sz="7300" b="1">
              <a:latin typeface="HP001 5 hàng" panose="020B0603050302020204" pitchFamily="34" charset="0"/>
            </a:endParaRPr>
          </a:p>
        </p:txBody>
      </p:sp>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 y="0"/>
            <a:ext cx="121618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51617" y="3033702"/>
            <a:ext cx="11696702"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91"/>
            <a:ext cx="12100719" cy="1510422"/>
          </a:xfrm>
          <a:solidFill>
            <a:schemeClr val="accent6">
              <a:lumMod val="60000"/>
              <a:lumOff val="40000"/>
            </a:schemeClr>
          </a:solidFill>
        </p:spPr>
        <p:txBody>
          <a:bodyPr/>
          <a:lstStyle/>
          <a:p>
            <a:r>
              <a:rPr lang="en-US" b="1" dirty="0" smtClean="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8" y="3276977"/>
            <a:ext cx="6384965" cy="1748264"/>
          </a:xfrm>
        </p:spPr>
        <p:txBody>
          <a:bodyPr>
            <a:noAutofit/>
          </a:bodyPr>
          <a:lstStyle/>
          <a:p>
            <a:r>
              <a:rPr lang="en-US" sz="13766" b="1">
                <a:solidFill>
                  <a:srgbClr val="FF0000"/>
                </a:solidFill>
                <a:latin typeface="HP-087" pitchFamily="34" charset="0"/>
              </a:rPr>
              <a:t>TIẾT </a:t>
            </a:r>
            <a:r>
              <a:rPr lang="en-US" sz="13766" b="1" smtClean="0">
                <a:solidFill>
                  <a:srgbClr val="FF0000"/>
                </a:solidFill>
                <a:latin typeface="HP-087" pitchFamily="34" charset="0"/>
              </a:rPr>
              <a:t>2</a:t>
            </a:r>
            <a:endParaRPr lang="vi-VN" sz="13766" b="1" dirty="0">
              <a:solidFill>
                <a:srgbClr val="FF0000"/>
              </a:solidFill>
            </a:endParaRPr>
          </a:p>
        </p:txBody>
      </p:sp>
      <p:sp>
        <p:nvSpPr>
          <p:cNvPr id="4" name="TextBox 3"/>
          <p:cNvSpPr txBox="1"/>
          <p:nvPr/>
        </p:nvSpPr>
        <p:spPr>
          <a:xfrm>
            <a:off x="115316" y="189637"/>
            <a:ext cx="1522342" cy="92134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smtClean="0">
                <a:ln>
                  <a:noFill/>
                </a:ln>
                <a:solidFill>
                  <a:srgbClr val="FF0000"/>
                </a:solidFill>
                <a:effectLst/>
                <a:uLnTx/>
                <a:uFillTx/>
                <a:latin typeface=".VnAvant" panose="020B7200000000000000" pitchFamily="34" charset="0"/>
              </a:rPr>
              <a:t>Bài</a:t>
            </a:r>
            <a:r>
              <a:rPr kumimoji="0" lang="en-US" sz="5387" b="1" i="0" u="none" strike="noStrike" kern="1200" cap="none" spc="0" normalizeH="0" baseline="0" noProof="0" dirty="0" smtClean="0">
                <a:ln>
                  <a:noFill/>
                </a:ln>
                <a:solidFill>
                  <a:srgbClr val="FF0000"/>
                </a:solidFill>
                <a:effectLst/>
                <a:uLnTx/>
                <a:uFillTx/>
                <a:latin typeface=".VnAvant" panose="020B7200000000000000" pitchFamily="34" charset="0"/>
              </a:rPr>
              <a:t> </a:t>
            </a:r>
            <a:endParaRPr kumimoji="0" lang="vi-VN" sz="5387"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1011237" y="-98025"/>
            <a:ext cx="1973794" cy="1496664"/>
          </a:xfrm>
          <a:prstGeom prst="rect">
            <a:avLst/>
          </a:prstGeom>
        </p:spPr>
      </p:pic>
      <p:sp>
        <p:nvSpPr>
          <p:cNvPr id="9" name="TextBox 8"/>
          <p:cNvSpPr txBox="1"/>
          <p:nvPr/>
        </p:nvSpPr>
        <p:spPr>
          <a:xfrm>
            <a:off x="1602891" y="296364"/>
            <a:ext cx="755335" cy="707886"/>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VnCooper" pitchFamily="34" charset="0"/>
              </a:rPr>
              <a:t>6</a:t>
            </a:r>
            <a:r>
              <a:rPr kumimoji="0" lang="en-US" sz="4000" b="0" i="0" u="none" strike="noStrike" kern="1200" cap="none" spc="0" normalizeH="0" baseline="0" noProof="0" smtClean="0">
                <a:ln>
                  <a:noFill/>
                </a:ln>
                <a:solidFill>
                  <a:srgbClr val="FF0000"/>
                </a:solidFill>
                <a:effectLst/>
                <a:uLnTx/>
                <a:uFillTx/>
                <a:latin typeface=".VnCooper" pitchFamily="34" charset="0"/>
              </a:rPr>
              <a:t>5</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7" name="Title 1"/>
          <p:cNvSpPr txBox="1">
            <a:spLocks/>
          </p:cNvSpPr>
          <p:nvPr/>
        </p:nvSpPr>
        <p:spPr>
          <a:xfrm>
            <a:off x="2728119" y="8483"/>
            <a:ext cx="9372600" cy="1501088"/>
          </a:xfrm>
          <a:prstGeom prst="rect">
            <a:avLst/>
          </a:prstGeom>
          <a:solidFill>
            <a:schemeClr val="accent6">
              <a:lumMod val="60000"/>
              <a:lumOff val="4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7200" b="1" dirty="0" err="1" smtClean="0">
                <a:solidFill>
                  <a:srgbClr val="7030A0"/>
                </a:solidFill>
                <a:latin typeface="Arial-Rounded" pitchFamily="34" charset="0"/>
                <a:ea typeface="Arial-Rounded" pitchFamily="34" charset="0"/>
                <a:cs typeface="Arial-Rounded" pitchFamily="34" charset="0"/>
              </a:rPr>
              <a:t>Ôn</a:t>
            </a:r>
            <a:r>
              <a:rPr lang="en-US" sz="7200" b="1" dirty="0" smtClean="0">
                <a:solidFill>
                  <a:srgbClr val="7030A0"/>
                </a:solidFill>
                <a:latin typeface="Arial-Rounded" pitchFamily="34" charset="0"/>
                <a:ea typeface="Arial-Rounded" pitchFamily="34" charset="0"/>
                <a:cs typeface="Arial-Rounded" pitchFamily="34" charset="0"/>
              </a:rPr>
              <a:t> </a:t>
            </a:r>
            <a:r>
              <a:rPr lang="en-US" sz="7200" b="1" dirty="0" err="1" smtClean="0">
                <a:solidFill>
                  <a:srgbClr val="7030A0"/>
                </a:solidFill>
                <a:latin typeface="Arial-Rounded" pitchFamily="34" charset="0"/>
                <a:ea typeface="Arial-Rounded" pitchFamily="34" charset="0"/>
                <a:cs typeface="Arial-Rounded" pitchFamily="34" charset="0"/>
              </a:rPr>
              <a:t>tập</a:t>
            </a:r>
            <a:r>
              <a:rPr lang="en-US" sz="7200" b="1" dirty="0" smtClean="0">
                <a:solidFill>
                  <a:srgbClr val="7030A0"/>
                </a:solidFill>
                <a:latin typeface="Arial-Rounded" pitchFamily="34" charset="0"/>
                <a:ea typeface="Arial-Rounded" pitchFamily="34" charset="0"/>
                <a:cs typeface="Arial-Rounded" pitchFamily="34" charset="0"/>
              </a:rPr>
              <a:t> </a:t>
            </a:r>
            <a:r>
              <a:rPr lang="en-US" sz="7200" b="1" dirty="0" err="1" smtClean="0">
                <a:solidFill>
                  <a:srgbClr val="7030A0"/>
                </a:solidFill>
                <a:latin typeface="Arial-Rounded" pitchFamily="34" charset="0"/>
                <a:ea typeface="Arial-Rounded" pitchFamily="34" charset="0"/>
                <a:cs typeface="Arial-Rounded" pitchFamily="34" charset="0"/>
              </a:rPr>
              <a:t>và</a:t>
            </a:r>
            <a:r>
              <a:rPr lang="en-US" sz="7200" b="1" dirty="0" smtClean="0">
                <a:solidFill>
                  <a:srgbClr val="7030A0"/>
                </a:solidFill>
                <a:latin typeface="Arial-Rounded" pitchFamily="34" charset="0"/>
                <a:ea typeface="Arial-Rounded" pitchFamily="34" charset="0"/>
                <a:cs typeface="Arial-Rounded" pitchFamily="34" charset="0"/>
              </a:rPr>
              <a:t> </a:t>
            </a:r>
            <a:r>
              <a:rPr lang="en-US" sz="7200" b="1" dirty="0" err="1" smtClean="0">
                <a:solidFill>
                  <a:srgbClr val="7030A0"/>
                </a:solidFill>
                <a:latin typeface="Arial-Rounded" pitchFamily="34" charset="0"/>
                <a:ea typeface="Arial-Rounded" pitchFamily="34" charset="0"/>
                <a:cs typeface="Arial-Rounded" pitchFamily="34" charset="0"/>
              </a:rPr>
              <a:t>kể</a:t>
            </a:r>
            <a:r>
              <a:rPr lang="en-US" sz="7200" b="1" dirty="0" smtClean="0">
                <a:solidFill>
                  <a:srgbClr val="7030A0"/>
                </a:solidFill>
                <a:latin typeface="Arial-Rounded" pitchFamily="34" charset="0"/>
                <a:ea typeface="Arial-Rounded" pitchFamily="34" charset="0"/>
                <a:cs typeface="Arial-Rounded" pitchFamily="34" charset="0"/>
              </a:rPr>
              <a:t> </a:t>
            </a:r>
            <a:r>
              <a:rPr lang="en-US" sz="7200" b="1" dirty="0" err="1" smtClean="0">
                <a:solidFill>
                  <a:srgbClr val="7030A0"/>
                </a:solidFill>
                <a:latin typeface="Arial-Rounded" pitchFamily="34" charset="0"/>
                <a:ea typeface="Arial-Rounded" pitchFamily="34" charset="0"/>
                <a:cs typeface="Arial-Rounded" pitchFamily="34" charset="0"/>
              </a:rPr>
              <a:t>chuyện</a:t>
            </a:r>
            <a:endParaRPr kumimoji="0" lang="en-US" sz="7200" b="1" i="0" u="none" strike="noStrike" kern="1200" cap="none" spc="0" normalizeH="0" baseline="0" noProof="0" dirty="0">
              <a:ln>
                <a:noFill/>
              </a:ln>
              <a:solidFill>
                <a:srgbClr val="7030A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5874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2321</TotalTime>
  <Words>124</Words>
  <Application>Microsoft Office PowerPoint</Application>
  <PresentationFormat>Custom</PresentationFormat>
  <Paragraphs>46</Paragraphs>
  <Slides>15</Slides>
  <Notes>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.VnAvant</vt:lpstr>
      <vt:lpstr>.VnCooper</vt:lpstr>
      <vt:lpstr>Arial</vt:lpstr>
      <vt:lpstr>Arial Rounded MT Bold</vt:lpstr>
      <vt:lpstr>Arial-Rounded</vt:lpstr>
      <vt:lpstr>Arrus-Black</vt:lpstr>
      <vt:lpstr>Calibri</vt:lpstr>
      <vt:lpstr>DomCasual</vt:lpstr>
      <vt:lpstr>HP001 5 hàng</vt:lpstr>
      <vt:lpstr>HP-087</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314</cp:revision>
  <dcterms:created xsi:type="dcterms:W3CDTF">2021-05-08T14:00:55Z</dcterms:created>
  <dcterms:modified xsi:type="dcterms:W3CDTF">2025-02-22T12:16:07Z</dcterms:modified>
</cp:coreProperties>
</file>