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63" r:id="rId6"/>
    <p:sldId id="260" r:id="rId7"/>
    <p:sldId id="261" r:id="rId8"/>
    <p:sldId id="265" r:id="rId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62" y="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0D0C-8302-42ED-94DE-4E5ADFFAC0F3}"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376242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0D0C-8302-42ED-94DE-4E5ADFFAC0F3}"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4422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0D0C-8302-42ED-94DE-4E5ADFFAC0F3}"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14687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0D0C-8302-42ED-94DE-4E5ADFFAC0F3}"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238654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0D0C-8302-42ED-94DE-4E5ADFFAC0F3}"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4395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0D0C-8302-42ED-94DE-4E5ADFFAC0F3}"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62947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0D0C-8302-42ED-94DE-4E5ADFFAC0F3}"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199601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0D0C-8302-42ED-94DE-4E5ADFFAC0F3}"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83928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0D0C-8302-42ED-94DE-4E5ADFFAC0F3}"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14892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0D0C-8302-42ED-94DE-4E5ADFFAC0F3}"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41360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0D0C-8302-42ED-94DE-4E5ADFFAC0F3}"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9CA74-A687-4889-8857-BC3CD180A979}" type="slidenum">
              <a:rPr lang="en-US" smtClean="0"/>
              <a:t>‹#›</a:t>
            </a:fld>
            <a:endParaRPr lang="en-US"/>
          </a:p>
        </p:txBody>
      </p:sp>
    </p:spTree>
    <p:extLst>
      <p:ext uri="{BB962C8B-B14F-4D97-AF65-F5344CB8AC3E}">
        <p14:creationId xmlns:p14="http://schemas.microsoft.com/office/powerpoint/2010/main" val="34058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D0C-8302-42ED-94DE-4E5ADFFAC0F3}" type="datetimeFigureOut">
              <a:rPr lang="en-US" smtClean="0"/>
              <a:t>2/26/2025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9CA74-A687-4889-8857-BC3CD180A979}" type="slidenum">
              <a:rPr lang="en-US" smtClean="0"/>
              <a:t>‹#›</a:t>
            </a:fld>
            <a:endParaRPr lang="en-US"/>
          </a:p>
        </p:txBody>
      </p:sp>
    </p:spTree>
    <p:extLst>
      <p:ext uri="{BB962C8B-B14F-4D97-AF65-F5344CB8AC3E}">
        <p14:creationId xmlns:p14="http://schemas.microsoft.com/office/powerpoint/2010/main" val="378602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MY%20DUNG\Documents\B&#192;I%20KH&#7902;I%20&#272;&#7896;NG%20CON%20V&#7882;T.mp4" TargetMode="External"/><Relationship Id="rId1" Type="http://schemas.microsoft.com/office/2007/relationships/media" Target="file:///C:\Users\MY%20DUNG\Documents\B&#192;I%20KH&#7902;I%20&#272;&#7896;NG%20CON%20V&#7882;T.mp4"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KHỞI ĐỘNG CON VỊT">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lum bright="-20000" contrast="20000"/>
          </a:blip>
          <a:stretch>
            <a:fillRect/>
          </a:stretch>
        </p:blipFill>
        <p:spPr>
          <a:xfrm>
            <a:off x="414609" y="8483"/>
            <a:ext cx="11304981" cy="6171739"/>
          </a:xfrm>
          <a:effectLst>
            <a:outerShdw blurRad="190500" algn="tl" rotWithShape="0">
              <a:srgbClr val="000000">
                <a:alpha val="70000"/>
              </a:srgbClr>
            </a:outerShdw>
          </a:effectLst>
        </p:spPr>
      </p:pic>
    </p:spTree>
    <p:extLst>
      <p:ext uri="{BB962C8B-B14F-4D97-AF65-F5344CB8AC3E}">
        <p14:creationId xmlns:p14="http://schemas.microsoft.com/office/powerpoint/2010/main" val="1554894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5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468" t="1270" r="3040" b="-1270"/>
          <a:stretch/>
        </p:blipFill>
        <p:spPr bwMode="auto">
          <a:xfrm>
            <a:off x="3283428" y="504825"/>
            <a:ext cx="6211252"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36034" y="304800"/>
            <a:ext cx="3200400" cy="914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rPr>
              <a:t>Khởi động</a:t>
            </a:r>
            <a:endParaRPr lang="en-US" sz="3200" b="1" dirty="0">
              <a:solidFill>
                <a:schemeClr val="tx1"/>
              </a:solidFill>
            </a:endParaRPr>
          </a:p>
        </p:txBody>
      </p:sp>
      <p:sp>
        <p:nvSpPr>
          <p:cNvPr id="8" name="Flowchart: Connector 7"/>
          <p:cNvSpPr/>
          <p:nvPr/>
        </p:nvSpPr>
        <p:spPr>
          <a:xfrm>
            <a:off x="4556919" y="1943082"/>
            <a:ext cx="914400" cy="83821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t>2</a:t>
            </a:r>
            <a:endParaRPr lang="en-US" sz="3200" b="1" dirty="0"/>
          </a:p>
        </p:txBody>
      </p:sp>
      <p:sp>
        <p:nvSpPr>
          <p:cNvPr id="9" name="Flowchart: Connector 8"/>
          <p:cNvSpPr/>
          <p:nvPr/>
        </p:nvSpPr>
        <p:spPr>
          <a:xfrm>
            <a:off x="5975034" y="1120123"/>
            <a:ext cx="914400" cy="838166"/>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t>3</a:t>
            </a:r>
            <a:endParaRPr lang="en-US" sz="3200" b="1" dirty="0"/>
          </a:p>
        </p:txBody>
      </p:sp>
      <p:sp>
        <p:nvSpPr>
          <p:cNvPr id="10" name="Flowchart: Connector 9"/>
          <p:cNvSpPr/>
          <p:nvPr/>
        </p:nvSpPr>
        <p:spPr>
          <a:xfrm>
            <a:off x="7909719" y="2514582"/>
            <a:ext cx="914400" cy="76200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t>5</a:t>
            </a:r>
            <a:endParaRPr lang="en-US" sz="3200" b="1" dirty="0"/>
          </a:p>
        </p:txBody>
      </p:sp>
      <p:sp>
        <p:nvSpPr>
          <p:cNvPr id="14" name="Flowchart: Connector 13"/>
          <p:cNvSpPr/>
          <p:nvPr/>
        </p:nvSpPr>
        <p:spPr>
          <a:xfrm>
            <a:off x="4099719" y="3253799"/>
            <a:ext cx="914400" cy="83821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t>1</a:t>
            </a:r>
            <a:endParaRPr lang="en-US" sz="3200" b="1" dirty="0"/>
          </a:p>
        </p:txBody>
      </p:sp>
      <p:sp>
        <p:nvSpPr>
          <p:cNvPr id="15" name="Flowchart: Connector 14"/>
          <p:cNvSpPr/>
          <p:nvPr/>
        </p:nvSpPr>
        <p:spPr>
          <a:xfrm>
            <a:off x="6389054" y="2514582"/>
            <a:ext cx="914400" cy="83821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t>4</a:t>
            </a:r>
            <a:endParaRPr lang="en-US" sz="3200" b="1" dirty="0"/>
          </a:p>
        </p:txBody>
      </p:sp>
      <p:sp>
        <p:nvSpPr>
          <p:cNvPr id="22" name="Flowchart: Connector 21"/>
          <p:cNvSpPr/>
          <p:nvPr/>
        </p:nvSpPr>
        <p:spPr>
          <a:xfrm>
            <a:off x="475029" y="2777473"/>
            <a:ext cx="2139685" cy="1104900"/>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t</a:t>
            </a:r>
            <a:r>
              <a:rPr lang="vi-VN" sz="2400" b="1" dirty="0" smtClean="0">
                <a:solidFill>
                  <a:schemeClr val="tx1"/>
                </a:solidFill>
              </a:rPr>
              <a:t>hước kẻ</a:t>
            </a:r>
            <a:endParaRPr lang="en-US" sz="2400" b="1" dirty="0">
              <a:solidFill>
                <a:schemeClr val="tx1"/>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62" y="2221235"/>
            <a:ext cx="2339735" cy="20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9814719" y="567673"/>
            <a:ext cx="2139685" cy="1104900"/>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d</a:t>
            </a:r>
            <a:r>
              <a:rPr lang="vi-VN" sz="2400" b="1" dirty="0" smtClean="0">
                <a:solidFill>
                  <a:schemeClr val="tx1"/>
                </a:solidFill>
              </a:rPr>
              <a:t>ược sĩ</a:t>
            </a:r>
            <a:endParaRPr lang="en-US" sz="2400" b="1" dirty="0">
              <a:solidFill>
                <a:schemeClr val="tx1"/>
              </a:solidFill>
            </a:endParaRPr>
          </a:p>
        </p:txBody>
      </p:sp>
      <p:pic>
        <p:nvPicPr>
          <p:cNvPr id="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414" y="0"/>
            <a:ext cx="2339735" cy="20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lowchart: Connector 24"/>
          <p:cNvSpPr/>
          <p:nvPr/>
        </p:nvSpPr>
        <p:spPr>
          <a:xfrm>
            <a:off x="9814718" y="2499419"/>
            <a:ext cx="2139685" cy="1104900"/>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l</a:t>
            </a:r>
            <a:r>
              <a:rPr lang="vi-VN" sz="2400" b="1" dirty="0" smtClean="0">
                <a:solidFill>
                  <a:schemeClr val="tx1"/>
                </a:solidFill>
              </a:rPr>
              <a:t>ướt ván</a:t>
            </a:r>
            <a:endParaRPr lang="en-US" sz="2400" b="1" dirty="0">
              <a:solidFill>
                <a:schemeClr val="tx1"/>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86" y="2251763"/>
            <a:ext cx="2398812" cy="200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lowchart: Connector 27"/>
          <p:cNvSpPr/>
          <p:nvPr/>
        </p:nvSpPr>
        <p:spPr>
          <a:xfrm>
            <a:off x="9787438" y="4587358"/>
            <a:ext cx="2139685" cy="1104900"/>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q</a:t>
            </a:r>
            <a:r>
              <a:rPr lang="vi-VN" sz="2400" b="1" dirty="0" smtClean="0">
                <a:solidFill>
                  <a:schemeClr val="tx1"/>
                </a:solidFill>
              </a:rPr>
              <a:t>uả mướp</a:t>
            </a:r>
            <a:endParaRPr lang="en-US" sz="2400" b="1" dirty="0">
              <a:solidFill>
                <a:schemeClr val="tx1"/>
              </a:solidFill>
            </a:endParaRPr>
          </a:p>
        </p:txBody>
      </p:sp>
      <p:pic>
        <p:nvPicPr>
          <p:cNvPr id="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225" y="4470976"/>
            <a:ext cx="2339735" cy="20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Flowchart: Connector 30"/>
          <p:cNvSpPr/>
          <p:nvPr/>
        </p:nvSpPr>
        <p:spPr>
          <a:xfrm>
            <a:off x="436034" y="4935825"/>
            <a:ext cx="2139685" cy="1104900"/>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giàn mướp</a:t>
            </a:r>
            <a:endParaRPr lang="en-US" sz="2400" b="1" dirty="0">
              <a:solidFill>
                <a:schemeClr val="tx1"/>
              </a:solidFill>
            </a:endParaRPr>
          </a:p>
        </p:txBody>
      </p:sp>
      <p:pic>
        <p:nvPicPr>
          <p:cNvPr id="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23" y="4470975"/>
            <a:ext cx="2339735" cy="20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187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30"/>
                                        </p:tgtEl>
                                      </p:cBhvr>
                                    </p:animEffect>
                                    <p:set>
                                      <p:cBhvr>
                                        <p:cTn id="7"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031"/>
                                        </p:tgtEl>
                                      </p:cBhvr>
                                    </p:animEffect>
                                    <p:set>
                                      <p:cBhvr>
                                        <p:cTn id="19" dur="1" fill="hold">
                                          <p:stCondLst>
                                            <p:cond delay="4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418" y="5105400"/>
            <a:ext cx="11047003" cy="1143000"/>
          </a:xfrm>
        </p:spPr>
        <p:txBody>
          <a:bodyPr>
            <a:normAutofit/>
          </a:bodyPr>
          <a:lstStyle/>
          <a:p>
            <a:r>
              <a:rPr lang="vi-VN" sz="4000" b="1" dirty="0" smtClean="0">
                <a:latin typeface="+mn-lt"/>
              </a:rPr>
              <a:t>Hoa mướp vàng ươm,bướm bay rập rờn</a:t>
            </a:r>
            <a:endParaRPr lang="en-US" sz="4000" b="1" dirty="0">
              <a:latin typeface="+mn-lt"/>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1"/>
            <a:ext cx="12161838" cy="536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2234" y="5344218"/>
            <a:ext cx="1234633" cy="707886"/>
          </a:xfrm>
          <a:prstGeom prst="rect">
            <a:avLst/>
          </a:prstGeom>
        </p:spPr>
        <p:txBody>
          <a:bodyPr wrap="none">
            <a:spAutoFit/>
          </a:bodyPr>
          <a:lstStyle/>
          <a:p>
            <a:r>
              <a:rPr lang="vi-VN" sz="4000" b="1" dirty="0" smtClean="0">
                <a:solidFill>
                  <a:srgbClr val="FF0000"/>
                </a:solidFill>
              </a:rPr>
              <a:t>ươp</a:t>
            </a:r>
            <a:endParaRPr lang="en-US" sz="4000" b="1" dirty="0">
              <a:solidFill>
                <a:srgbClr val="FF0000"/>
              </a:solidFill>
            </a:endParaRPr>
          </a:p>
        </p:txBody>
      </p:sp>
      <p:sp>
        <p:nvSpPr>
          <p:cNvPr id="6" name="Rectangle 5"/>
          <p:cNvSpPr/>
          <p:nvPr/>
        </p:nvSpPr>
        <p:spPr>
          <a:xfrm>
            <a:off x="6736557" y="5332994"/>
            <a:ext cx="1378904" cy="707886"/>
          </a:xfrm>
          <a:prstGeom prst="rect">
            <a:avLst/>
          </a:prstGeom>
        </p:spPr>
        <p:txBody>
          <a:bodyPr wrap="none">
            <a:spAutoFit/>
          </a:bodyPr>
          <a:lstStyle/>
          <a:p>
            <a:r>
              <a:rPr lang="vi-VN" sz="4000" b="1" dirty="0" smtClean="0">
                <a:solidFill>
                  <a:srgbClr val="FF0000"/>
                </a:solidFill>
              </a:rPr>
              <a:t>ươm</a:t>
            </a:r>
            <a:endParaRPr lang="en-US" sz="4000" b="1" dirty="0">
              <a:solidFill>
                <a:srgbClr val="FF0000"/>
              </a:solidFill>
            </a:endParaRPr>
          </a:p>
        </p:txBody>
      </p:sp>
      <p:sp>
        <p:nvSpPr>
          <p:cNvPr id="7" name="Rectangle 6"/>
          <p:cNvSpPr/>
          <p:nvPr/>
        </p:nvSpPr>
        <p:spPr>
          <a:xfrm>
            <a:off x="5136357" y="5332994"/>
            <a:ext cx="1378904" cy="707886"/>
          </a:xfrm>
          <a:prstGeom prst="rect">
            <a:avLst/>
          </a:prstGeom>
        </p:spPr>
        <p:txBody>
          <a:bodyPr wrap="none">
            <a:spAutoFit/>
          </a:bodyPr>
          <a:lstStyle/>
          <a:p>
            <a:r>
              <a:rPr lang="vi-VN" sz="4000" b="1" dirty="0" smtClean="0">
                <a:solidFill>
                  <a:srgbClr val="FF0000"/>
                </a:solidFill>
              </a:rPr>
              <a:t>ươm</a:t>
            </a:r>
            <a:endParaRPr lang="en-US" sz="4000" b="1" dirty="0">
              <a:solidFill>
                <a:srgbClr val="FF0000"/>
              </a:solidFill>
            </a:endParaRPr>
          </a:p>
        </p:txBody>
      </p:sp>
    </p:spTree>
    <p:extLst>
      <p:ext uri="{BB962C8B-B14F-4D97-AF65-F5344CB8AC3E}">
        <p14:creationId xmlns:p14="http://schemas.microsoft.com/office/powerpoint/2010/main" val="24445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14835" y="685800"/>
            <a:ext cx="2026973" cy="609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t>Đọc</a:t>
            </a:r>
            <a:endParaRPr lang="en-US" sz="3200" b="1" dirty="0"/>
          </a:p>
        </p:txBody>
      </p:sp>
      <p:sp>
        <p:nvSpPr>
          <p:cNvPr id="6" name="Oval 5"/>
          <p:cNvSpPr/>
          <p:nvPr/>
        </p:nvSpPr>
        <p:spPr>
          <a:xfrm>
            <a:off x="604823" y="685800"/>
            <a:ext cx="810789" cy="609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rPr>
              <a:t>2</a:t>
            </a:r>
            <a:endParaRPr lang="en-US" sz="3200" b="1" dirty="0">
              <a:solidFill>
                <a:schemeClr val="tx1"/>
              </a:solidFill>
            </a:endParaRPr>
          </a:p>
        </p:txBody>
      </p:sp>
      <p:sp>
        <p:nvSpPr>
          <p:cNvPr id="7" name="Title 6"/>
          <p:cNvSpPr>
            <a:spLocks noGrp="1"/>
          </p:cNvSpPr>
          <p:nvPr>
            <p:ph type="title"/>
          </p:nvPr>
        </p:nvSpPr>
        <p:spPr>
          <a:xfrm>
            <a:off x="4053947" y="537120"/>
            <a:ext cx="2288518" cy="1143000"/>
          </a:xfrm>
        </p:spPr>
        <p:txBody>
          <a:bodyPr/>
          <a:lstStyle/>
          <a:p>
            <a:r>
              <a:rPr lang="vi-VN" b="1" dirty="0" smtClean="0">
                <a:solidFill>
                  <a:srgbClr val="FF0000"/>
                </a:solidFill>
                <a:latin typeface="+mn-lt"/>
              </a:rPr>
              <a:t>ươm</a:t>
            </a:r>
            <a:endParaRPr lang="en-US" b="1" dirty="0">
              <a:solidFill>
                <a:srgbClr val="FF0000"/>
              </a:solidFill>
              <a:latin typeface="+mn-lt"/>
            </a:endParaRPr>
          </a:p>
        </p:txBody>
      </p:sp>
      <p:sp>
        <p:nvSpPr>
          <p:cNvPr id="8" name="Rectangle 7"/>
          <p:cNvSpPr/>
          <p:nvPr/>
        </p:nvSpPr>
        <p:spPr>
          <a:xfrm>
            <a:off x="7297104" y="685801"/>
            <a:ext cx="2376789" cy="769441"/>
          </a:xfrm>
          <a:prstGeom prst="rect">
            <a:avLst/>
          </a:prstGeom>
        </p:spPr>
        <p:txBody>
          <a:bodyPr wrap="square">
            <a:spAutoFit/>
          </a:bodyPr>
          <a:lstStyle/>
          <a:p>
            <a:r>
              <a:rPr lang="vi-VN" sz="4400" b="1" dirty="0" smtClean="0">
                <a:solidFill>
                  <a:srgbClr val="FF0000"/>
                </a:solidFill>
              </a:rPr>
              <a:t>ươp</a:t>
            </a:r>
            <a:endParaRPr lang="en-US" sz="4400" b="1" dirty="0">
              <a:solidFill>
                <a:srgbClr val="FF0000"/>
              </a:solidFill>
            </a:endParaRPr>
          </a:p>
        </p:txBody>
      </p:sp>
      <p:sp>
        <p:nvSpPr>
          <p:cNvPr id="11" name="Rectangle 10"/>
          <p:cNvSpPr/>
          <p:nvPr/>
        </p:nvSpPr>
        <p:spPr>
          <a:xfrm>
            <a:off x="4720885" y="1752600"/>
            <a:ext cx="1771149"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chemeClr val="tx1"/>
                </a:solidFill>
              </a:rPr>
              <a:t>b</a:t>
            </a:r>
            <a:endParaRPr lang="en-US" sz="4400" b="1" dirty="0">
              <a:solidFill>
                <a:schemeClr val="tx1"/>
              </a:solidFill>
            </a:endParaRPr>
          </a:p>
        </p:txBody>
      </p:sp>
      <p:sp>
        <p:nvSpPr>
          <p:cNvPr id="12" name="Rectangle 11"/>
          <p:cNvSpPr/>
          <p:nvPr/>
        </p:nvSpPr>
        <p:spPr>
          <a:xfrm>
            <a:off x="6583574" y="1762432"/>
            <a:ext cx="1999183"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rPr>
              <a:t>ươm</a:t>
            </a:r>
            <a:endParaRPr lang="en-US" sz="4400" b="1" dirty="0">
              <a:solidFill>
                <a:srgbClr val="FF0000"/>
              </a:solidFill>
            </a:endParaRPr>
          </a:p>
        </p:txBody>
      </p:sp>
      <p:sp>
        <p:nvSpPr>
          <p:cNvPr id="10" name="Rectangle 9"/>
          <p:cNvSpPr/>
          <p:nvPr/>
        </p:nvSpPr>
        <p:spPr>
          <a:xfrm>
            <a:off x="4732328" y="2590800"/>
            <a:ext cx="3850429"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rPr>
              <a:t>b</a:t>
            </a:r>
            <a:r>
              <a:rPr lang="vi-VN" sz="4400" b="1" dirty="0" smtClean="0">
                <a:solidFill>
                  <a:srgbClr val="FF0000"/>
                </a:solidFill>
              </a:rPr>
              <a:t>ướm</a:t>
            </a:r>
            <a:endParaRPr lang="en-US" sz="4400" b="1" dirty="0">
              <a:solidFill>
                <a:srgbClr val="FF0000"/>
              </a:solidFill>
            </a:endParaRPr>
          </a:p>
        </p:txBody>
      </p:sp>
      <p:sp>
        <p:nvSpPr>
          <p:cNvPr id="13" name="Rectangle 12"/>
          <p:cNvSpPr/>
          <p:nvPr/>
        </p:nvSpPr>
        <p:spPr>
          <a:xfrm>
            <a:off x="1228572" y="3613975"/>
            <a:ext cx="2432368" cy="584775"/>
          </a:xfrm>
          <a:prstGeom prst="rect">
            <a:avLst/>
          </a:prstGeom>
        </p:spPr>
        <p:txBody>
          <a:bodyPr wrap="square">
            <a:spAutoFit/>
          </a:bodyPr>
          <a:lstStyle/>
          <a:p>
            <a:r>
              <a:rPr lang="vi-VN" sz="3200" dirty="0"/>
              <a:t>c</a:t>
            </a:r>
            <a:r>
              <a:rPr lang="vi-VN" sz="3200" dirty="0" smtClean="0"/>
              <a:t>hườm</a:t>
            </a:r>
            <a:endParaRPr lang="en-US" sz="3200" dirty="0"/>
          </a:p>
        </p:txBody>
      </p:sp>
      <p:sp>
        <p:nvSpPr>
          <p:cNvPr id="14" name="Rectangle 13"/>
          <p:cNvSpPr/>
          <p:nvPr/>
        </p:nvSpPr>
        <p:spPr>
          <a:xfrm>
            <a:off x="4158848" y="3583197"/>
            <a:ext cx="2075005" cy="646331"/>
          </a:xfrm>
          <a:prstGeom prst="rect">
            <a:avLst/>
          </a:prstGeom>
        </p:spPr>
        <p:txBody>
          <a:bodyPr wrap="square">
            <a:spAutoFit/>
          </a:bodyPr>
          <a:lstStyle/>
          <a:p>
            <a:r>
              <a:rPr lang="vi-VN" sz="3600" dirty="0" smtClean="0"/>
              <a:t>đượm</a:t>
            </a:r>
            <a:endParaRPr lang="en-US" sz="3600" dirty="0"/>
          </a:p>
        </p:txBody>
      </p:sp>
      <p:sp>
        <p:nvSpPr>
          <p:cNvPr id="15" name="Rectangle 14"/>
          <p:cNvSpPr/>
          <p:nvPr/>
        </p:nvSpPr>
        <p:spPr>
          <a:xfrm>
            <a:off x="9673893" y="3613974"/>
            <a:ext cx="1744180" cy="584775"/>
          </a:xfrm>
          <a:prstGeom prst="rect">
            <a:avLst/>
          </a:prstGeom>
        </p:spPr>
        <p:txBody>
          <a:bodyPr wrap="square">
            <a:spAutoFit/>
          </a:bodyPr>
          <a:lstStyle/>
          <a:p>
            <a:r>
              <a:rPr lang="vi-VN" sz="3200" dirty="0"/>
              <a:t>ư</a:t>
            </a:r>
            <a:r>
              <a:rPr lang="vi-VN" sz="3200" dirty="0" smtClean="0"/>
              <a:t>ớm</a:t>
            </a:r>
            <a:endParaRPr lang="en-US" sz="3200" dirty="0"/>
          </a:p>
        </p:txBody>
      </p:sp>
      <p:sp>
        <p:nvSpPr>
          <p:cNvPr id="16" name="Rectangle 15"/>
          <p:cNvSpPr/>
          <p:nvPr/>
        </p:nvSpPr>
        <p:spPr>
          <a:xfrm>
            <a:off x="7083099" y="3583197"/>
            <a:ext cx="1297150" cy="584775"/>
          </a:xfrm>
          <a:prstGeom prst="rect">
            <a:avLst/>
          </a:prstGeom>
        </p:spPr>
        <p:txBody>
          <a:bodyPr wrap="none">
            <a:spAutoFit/>
          </a:bodyPr>
          <a:lstStyle/>
          <a:p>
            <a:r>
              <a:rPr lang="vi-VN" sz="3200" dirty="0" smtClean="0"/>
              <a:t>gươm</a:t>
            </a:r>
            <a:endParaRPr lang="en-US" sz="3200" dirty="0"/>
          </a:p>
        </p:txBody>
      </p:sp>
      <p:sp>
        <p:nvSpPr>
          <p:cNvPr id="17" name="Rectangle 16"/>
          <p:cNvSpPr/>
          <p:nvPr/>
        </p:nvSpPr>
        <p:spPr>
          <a:xfrm>
            <a:off x="1295544" y="4167971"/>
            <a:ext cx="1160895" cy="584775"/>
          </a:xfrm>
          <a:prstGeom prst="rect">
            <a:avLst/>
          </a:prstGeom>
        </p:spPr>
        <p:txBody>
          <a:bodyPr wrap="none">
            <a:spAutoFit/>
          </a:bodyPr>
          <a:lstStyle/>
          <a:p>
            <a:r>
              <a:rPr lang="vi-VN" sz="3200" dirty="0" smtClean="0"/>
              <a:t>lượm</a:t>
            </a:r>
            <a:endParaRPr lang="en-US" sz="3200" dirty="0"/>
          </a:p>
        </p:txBody>
      </p:sp>
      <p:sp>
        <p:nvSpPr>
          <p:cNvPr id="18" name="Rectangle 17"/>
          <p:cNvSpPr/>
          <p:nvPr/>
        </p:nvSpPr>
        <p:spPr>
          <a:xfrm>
            <a:off x="4272957" y="4167970"/>
            <a:ext cx="1297150" cy="584775"/>
          </a:xfrm>
          <a:prstGeom prst="rect">
            <a:avLst/>
          </a:prstGeom>
        </p:spPr>
        <p:txBody>
          <a:bodyPr wrap="none">
            <a:spAutoFit/>
          </a:bodyPr>
          <a:lstStyle/>
          <a:p>
            <a:r>
              <a:rPr lang="vi-VN" sz="3200" dirty="0" smtClean="0"/>
              <a:t>mướp</a:t>
            </a:r>
            <a:endParaRPr lang="en-US" sz="3200" dirty="0"/>
          </a:p>
        </p:txBody>
      </p:sp>
      <p:sp>
        <p:nvSpPr>
          <p:cNvPr id="19" name="Rectangle 18"/>
          <p:cNvSpPr/>
          <p:nvPr/>
        </p:nvSpPr>
        <p:spPr>
          <a:xfrm>
            <a:off x="7234475" y="4161218"/>
            <a:ext cx="1183337" cy="584775"/>
          </a:xfrm>
          <a:prstGeom prst="rect">
            <a:avLst/>
          </a:prstGeom>
        </p:spPr>
        <p:txBody>
          <a:bodyPr wrap="none">
            <a:spAutoFit/>
          </a:bodyPr>
          <a:lstStyle/>
          <a:p>
            <a:r>
              <a:rPr lang="vi-VN" sz="3200" dirty="0" smtClean="0"/>
              <a:t>nượp</a:t>
            </a:r>
            <a:endParaRPr lang="en-US" sz="3200" dirty="0"/>
          </a:p>
        </p:txBody>
      </p:sp>
      <p:sp>
        <p:nvSpPr>
          <p:cNvPr id="20" name="Rectangle 19"/>
          <p:cNvSpPr/>
          <p:nvPr/>
        </p:nvSpPr>
        <p:spPr>
          <a:xfrm>
            <a:off x="9708357" y="4158229"/>
            <a:ext cx="955711" cy="584775"/>
          </a:xfrm>
          <a:prstGeom prst="rect">
            <a:avLst/>
          </a:prstGeom>
        </p:spPr>
        <p:txBody>
          <a:bodyPr wrap="none">
            <a:spAutoFit/>
          </a:bodyPr>
          <a:lstStyle/>
          <a:p>
            <a:r>
              <a:rPr lang="vi-VN" sz="3200" dirty="0" smtClean="0"/>
              <a:t>ướp</a:t>
            </a:r>
            <a:endParaRPr lang="en-US" sz="3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93" y="4801334"/>
            <a:ext cx="2293013" cy="108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114835" y="5975803"/>
            <a:ext cx="2071401" cy="584775"/>
          </a:xfrm>
          <a:prstGeom prst="rect">
            <a:avLst/>
          </a:prstGeom>
        </p:spPr>
        <p:txBody>
          <a:bodyPr wrap="none">
            <a:spAutoFit/>
          </a:bodyPr>
          <a:lstStyle/>
          <a:p>
            <a:r>
              <a:rPr lang="vi-VN" sz="3200" dirty="0" smtClean="0"/>
              <a:t>con bướm</a:t>
            </a:r>
            <a:endParaRPr lang="en-US" sz="32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700" y="4743003"/>
            <a:ext cx="2615609" cy="120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2758" y="4735627"/>
            <a:ext cx="2697651" cy="120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4903954" y="5943600"/>
            <a:ext cx="2409634" cy="584775"/>
          </a:xfrm>
          <a:prstGeom prst="rect">
            <a:avLst/>
          </a:prstGeom>
        </p:spPr>
        <p:txBody>
          <a:bodyPr wrap="none">
            <a:spAutoFit/>
          </a:bodyPr>
          <a:lstStyle/>
          <a:p>
            <a:r>
              <a:rPr lang="vi-VN" sz="3200" dirty="0" smtClean="0"/>
              <a:t>nườm nượp</a:t>
            </a:r>
            <a:endParaRPr lang="en-US" sz="3200" dirty="0"/>
          </a:p>
        </p:txBody>
      </p:sp>
      <p:sp>
        <p:nvSpPr>
          <p:cNvPr id="23" name="Rectangle 22"/>
          <p:cNvSpPr/>
          <p:nvPr/>
        </p:nvSpPr>
        <p:spPr>
          <a:xfrm>
            <a:off x="8838976" y="5962472"/>
            <a:ext cx="2185214" cy="584775"/>
          </a:xfrm>
          <a:prstGeom prst="rect">
            <a:avLst/>
          </a:prstGeom>
        </p:spPr>
        <p:txBody>
          <a:bodyPr wrap="none">
            <a:spAutoFit/>
          </a:bodyPr>
          <a:lstStyle/>
          <a:p>
            <a:r>
              <a:rPr lang="vi-VN" sz="3200" dirty="0" smtClean="0"/>
              <a:t>giàn mướp</a:t>
            </a:r>
            <a:endParaRPr lang="en-US" sz="3200" dirty="0"/>
          </a:p>
        </p:txBody>
      </p:sp>
    </p:spTree>
    <p:extLst>
      <p:ext uri="{BB962C8B-B14F-4D97-AF65-F5344CB8AC3E}">
        <p14:creationId xmlns:p14="http://schemas.microsoft.com/office/powerpoint/2010/main" val="28010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3075"/>
                                        </p:tgtEl>
                                        <p:attrNameLst>
                                          <p:attrName>style.visibility</p:attrName>
                                        </p:attrNameLst>
                                      </p:cBhvr>
                                      <p:to>
                                        <p:strVal val="visible"/>
                                      </p:to>
                                    </p:set>
                                    <p:animEffect transition="in" filter="barn(inVertical)">
                                      <p:cBhvr>
                                        <p:cTn id="88" dur="500"/>
                                        <p:tgtEl>
                                          <p:spTgt spid="3075"/>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1000"/>
                                        <p:tgtEl>
                                          <p:spTgt spid="21"/>
                                        </p:tgtEl>
                                      </p:cBhvr>
                                    </p:animEffect>
                                    <p:anim calcmode="lin" valueType="num">
                                      <p:cBhvr>
                                        <p:cTn id="94" dur="1000" fill="hold"/>
                                        <p:tgtEl>
                                          <p:spTgt spid="21"/>
                                        </p:tgtEl>
                                        <p:attrNameLst>
                                          <p:attrName>ppt_x</p:attrName>
                                        </p:attrNameLst>
                                      </p:cBhvr>
                                      <p:tavLst>
                                        <p:tav tm="0">
                                          <p:val>
                                            <p:strVal val="#ppt_x"/>
                                          </p:val>
                                        </p:tav>
                                        <p:tav tm="100000">
                                          <p:val>
                                            <p:strVal val="#ppt_x"/>
                                          </p:val>
                                        </p:tav>
                                      </p:tavLst>
                                    </p:anim>
                                    <p:anim calcmode="lin" valueType="num">
                                      <p:cBhvr>
                                        <p:cTn id="9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3077"/>
                                        </p:tgtEl>
                                        <p:attrNameLst>
                                          <p:attrName>style.visibility</p:attrName>
                                        </p:attrNameLst>
                                      </p:cBhvr>
                                      <p:to>
                                        <p:strVal val="visible"/>
                                      </p:to>
                                    </p:set>
                                    <p:animEffect transition="in" filter="barn(inVertical)">
                                      <p:cBhvr>
                                        <p:cTn id="100" dur="500"/>
                                        <p:tgtEl>
                                          <p:spTgt spid="3077"/>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3078"/>
                                        </p:tgtEl>
                                        <p:attrNameLst>
                                          <p:attrName>style.visibility</p:attrName>
                                        </p:attrNameLst>
                                      </p:cBhvr>
                                      <p:to>
                                        <p:strVal val="visible"/>
                                      </p:to>
                                    </p:set>
                                    <p:animEffect transition="in" filter="barn(inVertical)">
                                      <p:cBhvr>
                                        <p:cTn id="112" dur="500"/>
                                        <p:tgtEl>
                                          <p:spTgt spid="3078"/>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0" grpId="0" animBg="1"/>
      <p:bldP spid="13" grpId="0"/>
      <p:bldP spid="14" grpId="0"/>
      <p:bldP spid="15"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22927" y="427704"/>
            <a:ext cx="2229670" cy="609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t>Viết</a:t>
            </a:r>
            <a:endParaRPr lang="en-US" sz="3600" b="1" dirty="0"/>
          </a:p>
        </p:txBody>
      </p:sp>
      <p:sp>
        <p:nvSpPr>
          <p:cNvPr id="5" name="Oval 4"/>
          <p:cNvSpPr/>
          <p:nvPr/>
        </p:nvSpPr>
        <p:spPr>
          <a:xfrm>
            <a:off x="951371" y="403123"/>
            <a:ext cx="1013487" cy="609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tx1"/>
                </a:solidFill>
              </a:rPr>
              <a:t>3</a:t>
            </a:r>
            <a:endParaRPr lang="en-US" sz="4000" b="1" dirty="0">
              <a:solidFill>
                <a:schemeClr val="tx1"/>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91" y="1562471"/>
            <a:ext cx="11351049" cy="282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12701" y="1581755"/>
            <a:ext cx="1704313" cy="1107996"/>
          </a:xfrm>
          <a:prstGeom prst="rect">
            <a:avLst/>
          </a:prstGeom>
        </p:spPr>
        <p:txBody>
          <a:bodyPr wrap="none">
            <a:spAutoFit/>
          </a:bodyPr>
          <a:lstStyle/>
          <a:p>
            <a:r>
              <a:rPr lang="vi-VN" sz="6600" b="1" dirty="0" smtClean="0">
                <a:solidFill>
                  <a:schemeClr val="tx1">
                    <a:lumMod val="95000"/>
                    <a:lumOff val="5000"/>
                  </a:schemeClr>
                </a:solidFill>
                <a:latin typeface="HP001 4 hàng"/>
                <a:ea typeface="HP001" charset="-93"/>
                <a:cs typeface="HP001 5H"/>
              </a:rPr>
              <a:t>ươm</a:t>
            </a:r>
            <a:endParaRPr lang="vi-VN" sz="6600" b="1" dirty="0">
              <a:solidFill>
                <a:schemeClr val="tx1">
                  <a:lumMod val="95000"/>
                  <a:lumOff val="5000"/>
                </a:schemeClr>
              </a:solidFill>
              <a:latin typeface="HP001" charset="-93"/>
              <a:ea typeface="HP001" charset="-93"/>
            </a:endParaRPr>
          </a:p>
        </p:txBody>
      </p:sp>
      <p:sp>
        <p:nvSpPr>
          <p:cNvPr id="9" name="Rectangle 8"/>
          <p:cNvSpPr/>
          <p:nvPr/>
        </p:nvSpPr>
        <p:spPr>
          <a:xfrm>
            <a:off x="5108489" y="1581755"/>
            <a:ext cx="1356462" cy="1107996"/>
          </a:xfrm>
          <a:prstGeom prst="rect">
            <a:avLst/>
          </a:prstGeom>
        </p:spPr>
        <p:txBody>
          <a:bodyPr wrap="none">
            <a:spAutoFit/>
          </a:bodyPr>
          <a:lstStyle/>
          <a:p>
            <a:r>
              <a:rPr lang="vi-VN" sz="6600" b="1" dirty="0" smtClean="0">
                <a:solidFill>
                  <a:schemeClr val="tx1">
                    <a:lumMod val="95000"/>
                    <a:lumOff val="5000"/>
                  </a:schemeClr>
                </a:solidFill>
                <a:latin typeface="HP001 4 hàng"/>
                <a:ea typeface="HP001" charset="-93"/>
                <a:cs typeface="HP001 5H"/>
              </a:rPr>
              <a:t>ươp</a:t>
            </a:r>
            <a:endParaRPr lang="vi-VN" sz="6600" b="1" dirty="0">
              <a:solidFill>
                <a:schemeClr val="tx1">
                  <a:lumMod val="95000"/>
                  <a:lumOff val="5000"/>
                </a:schemeClr>
              </a:solidFill>
              <a:latin typeface="HP001" charset="-93"/>
              <a:ea typeface="HP001" charset="-93"/>
            </a:endParaRPr>
          </a:p>
        </p:txBody>
      </p:sp>
      <p:sp>
        <p:nvSpPr>
          <p:cNvPr id="10" name="Rectangle 9"/>
          <p:cNvSpPr/>
          <p:nvPr/>
        </p:nvSpPr>
        <p:spPr>
          <a:xfrm>
            <a:off x="951371" y="2920010"/>
            <a:ext cx="4347665" cy="1107996"/>
          </a:xfrm>
          <a:prstGeom prst="rect">
            <a:avLst/>
          </a:prstGeom>
        </p:spPr>
        <p:txBody>
          <a:bodyPr wrap="none">
            <a:spAutoFit/>
          </a:bodyPr>
          <a:lstStyle/>
          <a:p>
            <a:r>
              <a:rPr lang="vi-VN" sz="6600" b="1" dirty="0" smtClean="0">
                <a:solidFill>
                  <a:schemeClr val="tx1">
                    <a:lumMod val="95000"/>
                    <a:lumOff val="5000"/>
                  </a:schemeClr>
                </a:solidFill>
                <a:latin typeface="HP001 4 hàng"/>
                <a:ea typeface="HP001" charset="-93"/>
                <a:cs typeface="HP001 5H"/>
              </a:rPr>
              <a:t>nườm nượp</a:t>
            </a:r>
            <a:endParaRPr lang="vi-VN" sz="6600" b="1" dirty="0">
              <a:solidFill>
                <a:schemeClr val="tx1">
                  <a:lumMod val="95000"/>
                  <a:lumOff val="5000"/>
                </a:schemeClr>
              </a:solidFill>
              <a:latin typeface="HP001" charset="-93"/>
              <a:ea typeface="HP001" charset="-93"/>
            </a:endParaRPr>
          </a:p>
        </p:txBody>
      </p:sp>
      <p:sp>
        <p:nvSpPr>
          <p:cNvPr id="11" name="Rectangle 10"/>
          <p:cNvSpPr/>
          <p:nvPr/>
        </p:nvSpPr>
        <p:spPr>
          <a:xfrm>
            <a:off x="6842921" y="2925307"/>
            <a:ext cx="4092787" cy="1107996"/>
          </a:xfrm>
          <a:prstGeom prst="rect">
            <a:avLst/>
          </a:prstGeom>
        </p:spPr>
        <p:txBody>
          <a:bodyPr wrap="none">
            <a:spAutoFit/>
          </a:bodyPr>
          <a:lstStyle/>
          <a:p>
            <a:r>
              <a:rPr lang="vi-VN" sz="6600" b="1" dirty="0" smtClean="0">
                <a:solidFill>
                  <a:schemeClr val="tx1">
                    <a:lumMod val="95000"/>
                    <a:lumOff val="5000"/>
                  </a:schemeClr>
                </a:solidFill>
                <a:latin typeface="HP001 4 hàng"/>
                <a:ea typeface="HP001" charset="-93"/>
                <a:cs typeface="HP001 5H"/>
              </a:rPr>
              <a:t>giàn mướp</a:t>
            </a:r>
            <a:endParaRPr lang="vi-VN" sz="6600" b="1" dirty="0">
              <a:solidFill>
                <a:schemeClr val="tx1">
                  <a:lumMod val="95000"/>
                  <a:lumOff val="5000"/>
                </a:schemeClr>
              </a:solidFill>
              <a:latin typeface="HP001" charset="-93"/>
              <a:ea typeface="HP001" charset="-93"/>
            </a:endParaRPr>
          </a:p>
        </p:txBody>
      </p:sp>
    </p:spTree>
    <p:extLst>
      <p:ext uri="{BB962C8B-B14F-4D97-AF65-F5344CB8AC3E}">
        <p14:creationId xmlns:p14="http://schemas.microsoft.com/office/powerpoint/2010/main" val="2835493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
            <a:ext cx="12161838" cy="435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94519" y="914400"/>
            <a:ext cx="1920081" cy="685800"/>
          </a:xfrm>
          <a:prstGeom prst="round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t>Đọc</a:t>
            </a:r>
            <a:endParaRPr lang="en-US" sz="3600" b="1" dirty="0"/>
          </a:p>
        </p:txBody>
      </p:sp>
      <p:sp>
        <p:nvSpPr>
          <p:cNvPr id="5" name="Oval 4"/>
          <p:cNvSpPr/>
          <p:nvPr/>
        </p:nvSpPr>
        <p:spPr>
          <a:xfrm>
            <a:off x="1" y="914400"/>
            <a:ext cx="838200" cy="685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tx1"/>
                </a:solidFill>
              </a:rPr>
              <a:t>4</a:t>
            </a:r>
            <a:endParaRPr lang="en-US" sz="3600" b="1" dirty="0">
              <a:solidFill>
                <a:schemeClr val="tx1"/>
              </a:solidFill>
            </a:endParaRPr>
          </a:p>
        </p:txBody>
      </p:sp>
      <p:sp>
        <p:nvSpPr>
          <p:cNvPr id="7" name="Title 6"/>
          <p:cNvSpPr>
            <a:spLocks noGrp="1"/>
          </p:cNvSpPr>
          <p:nvPr>
            <p:ph type="title"/>
          </p:nvPr>
        </p:nvSpPr>
        <p:spPr>
          <a:xfrm>
            <a:off x="213519" y="4953000"/>
            <a:ext cx="11734800" cy="1143000"/>
          </a:xfrm>
        </p:spPr>
        <p:txBody>
          <a:bodyPr>
            <a:normAutofit fontScale="90000"/>
          </a:bodyPr>
          <a:lstStyle/>
          <a:p>
            <a:pPr algn="just"/>
            <a:r>
              <a:rPr lang="vi-VN" dirty="0" smtClean="0">
                <a:latin typeface="+mn-lt"/>
              </a:rPr>
              <a:t>     </a:t>
            </a:r>
            <a:r>
              <a:rPr lang="vi-VN" sz="3600" dirty="0" smtClean="0">
                <a:latin typeface="+mn-lt"/>
              </a:rPr>
              <a:t>Nắng vàng </a:t>
            </a:r>
            <a:r>
              <a:rPr lang="vi-VN" sz="3600" dirty="0" smtClean="0">
                <a:solidFill>
                  <a:srgbClr val="FF0000"/>
                </a:solidFill>
                <a:latin typeface="+mn-lt"/>
              </a:rPr>
              <a:t>ươm</a:t>
            </a:r>
            <a:r>
              <a:rPr lang="vi-VN" sz="3600" dirty="0" smtClean="0">
                <a:latin typeface="+mn-lt"/>
              </a:rPr>
              <a:t> như mật trải khắp sân. Chú mèo m</a:t>
            </a:r>
            <a:r>
              <a:rPr lang="vi-VN" sz="3600" dirty="0" smtClean="0">
                <a:solidFill>
                  <a:srgbClr val="FF0000"/>
                </a:solidFill>
                <a:latin typeface="+mn-lt"/>
              </a:rPr>
              <a:t>ướp</a:t>
            </a:r>
            <a:r>
              <a:rPr lang="vi-VN" sz="3600" dirty="0" smtClean="0">
                <a:latin typeface="+mn-lt"/>
              </a:rPr>
              <a:t> thảnh thơi nằm sươi nắng bên thềm. Mắt chú lim dim ra điều thích thú. Mấy sợi ria mép rung rinh. Đừng thấy mèo ta hay nằm dài mà nghĩ chú lười. Sưởi nắng giúp mèo dẻo dai hơn đấy.</a:t>
            </a:r>
            <a:endParaRPr lang="en-US" sz="3600" dirty="0">
              <a:latin typeface="+mn-lt"/>
            </a:endParaRPr>
          </a:p>
        </p:txBody>
      </p:sp>
    </p:spTree>
    <p:extLst>
      <p:ext uri="{BB962C8B-B14F-4D97-AF65-F5344CB8AC3E}">
        <p14:creationId xmlns:p14="http://schemas.microsoft.com/office/powerpoint/2010/main" val="26090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319" y="396240"/>
            <a:ext cx="1569561" cy="76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t>Nói</a:t>
            </a:r>
            <a:endParaRPr lang="en-US" sz="3600" b="1" dirty="0"/>
          </a:p>
        </p:txBody>
      </p:sp>
      <p:sp>
        <p:nvSpPr>
          <p:cNvPr id="5" name="Oval 4"/>
          <p:cNvSpPr/>
          <p:nvPr/>
        </p:nvSpPr>
        <p:spPr>
          <a:xfrm>
            <a:off x="290196" y="381000"/>
            <a:ext cx="838200" cy="762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rPr>
              <a:t>5</a:t>
            </a:r>
            <a:endParaRPr lang="en-US" sz="3200" b="1" dirty="0">
              <a:solidFill>
                <a:schemeClr val="tx1"/>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119" y="1341120"/>
            <a:ext cx="8457406" cy="505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normAutofit/>
          </a:bodyPr>
          <a:lstStyle/>
          <a:p>
            <a:r>
              <a:rPr lang="vi-VN" sz="4000" dirty="0" smtClean="0">
                <a:latin typeface="+mn-lt"/>
              </a:rPr>
              <a:t>Vật nuôi yêu thích</a:t>
            </a:r>
            <a:endParaRPr lang="en-US" sz="4000" dirty="0">
              <a:latin typeface="+mn-lt"/>
            </a:endParaRPr>
          </a:p>
        </p:txBody>
      </p:sp>
    </p:spTree>
    <p:extLst>
      <p:ext uri="{BB962C8B-B14F-4D97-AF65-F5344CB8AC3E}">
        <p14:creationId xmlns:p14="http://schemas.microsoft.com/office/powerpoint/2010/main" val="408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barn(inVertical)">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119" y="685800"/>
            <a:ext cx="8915400" cy="3046988"/>
          </a:xfrm>
          <a:prstGeom prst="rect">
            <a:avLst/>
          </a:prstGeom>
        </p:spPr>
        <p:txBody>
          <a:bodyPr wrap="square">
            <a:spAutoFit/>
          </a:bodyPr>
          <a:lstStyle/>
          <a:p>
            <a:r>
              <a:rPr lang="vi-VN" sz="3600" dirty="0"/>
              <a:t> </a:t>
            </a:r>
            <a:r>
              <a:rPr lang="vi-VN" sz="3600" dirty="0" smtClean="0"/>
              <a:t>       </a:t>
            </a:r>
          </a:p>
          <a:p>
            <a:r>
              <a:rPr lang="vi-VN" sz="3600"/>
              <a:t> </a:t>
            </a:r>
            <a:r>
              <a:rPr lang="vi-VN" sz="3600" smtClean="0"/>
              <a:t>                 </a:t>
            </a:r>
            <a:endParaRPr lang="vi-VN" sz="3600" dirty="0" smtClean="0"/>
          </a:p>
          <a:p>
            <a:r>
              <a:rPr lang="vi-VN" sz="3600" dirty="0" smtClean="0"/>
              <a:t>    </a:t>
            </a:r>
            <a:r>
              <a:rPr lang="vi-VN" sz="4000" b="1" dirty="0" smtClean="0">
                <a:latin typeface="HP001 4 hàng" panose="020B0603050302020204" pitchFamily="34" charset="-93"/>
              </a:rPr>
              <a:t>Nắng </a:t>
            </a:r>
            <a:r>
              <a:rPr lang="vi-VN" sz="4000" b="1" dirty="0">
                <a:latin typeface="HP001 4 hàng" panose="020B0603050302020204" pitchFamily="34" charset="-93"/>
              </a:rPr>
              <a:t>vàng </a:t>
            </a:r>
            <a:r>
              <a:rPr lang="vi-VN" sz="4000" b="1" dirty="0">
                <a:solidFill>
                  <a:srgbClr val="FF0000"/>
                </a:solidFill>
                <a:latin typeface="HP001 4 hàng" panose="020B0603050302020204" pitchFamily="34" charset="-93"/>
              </a:rPr>
              <a:t>ươm</a:t>
            </a:r>
            <a:r>
              <a:rPr lang="vi-VN" sz="4000" b="1" dirty="0">
                <a:latin typeface="HP001 4 hàng" panose="020B0603050302020204" pitchFamily="34" charset="-93"/>
              </a:rPr>
              <a:t> như mật trải khắp sân. Chú mèo m</a:t>
            </a:r>
            <a:r>
              <a:rPr lang="vi-VN" sz="4000" b="1" dirty="0">
                <a:solidFill>
                  <a:srgbClr val="FF0000"/>
                </a:solidFill>
                <a:latin typeface="HP001 4 hàng" panose="020B0603050302020204" pitchFamily="34" charset="-93"/>
              </a:rPr>
              <a:t>ướp</a:t>
            </a:r>
            <a:r>
              <a:rPr lang="vi-VN" sz="4000" b="1" dirty="0">
                <a:latin typeface="HP001 4 hàng" panose="020B0603050302020204" pitchFamily="34" charset="-93"/>
              </a:rPr>
              <a:t> thảnh thơi nằm sươi nắng bên thềm. </a:t>
            </a:r>
          </a:p>
        </p:txBody>
      </p:sp>
    </p:spTree>
    <p:extLst>
      <p:ext uri="{BB962C8B-B14F-4D97-AF65-F5344CB8AC3E}">
        <p14:creationId xmlns:p14="http://schemas.microsoft.com/office/powerpoint/2010/main" val="4291169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145</Words>
  <Application>Microsoft Office PowerPoint</Application>
  <PresentationFormat>Custom</PresentationFormat>
  <Paragraphs>48</Paragraphs>
  <Slides>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HP001</vt:lpstr>
      <vt:lpstr>HP001 4 hàng</vt:lpstr>
      <vt:lpstr>HP001 5H</vt:lpstr>
      <vt:lpstr>Office Theme</vt:lpstr>
      <vt:lpstr>PowerPoint Presentation</vt:lpstr>
      <vt:lpstr>PowerPoint Presentation</vt:lpstr>
      <vt:lpstr>Hoa mướp vàng ươm,bướm bay rập rờn</vt:lpstr>
      <vt:lpstr>ươm</vt:lpstr>
      <vt:lpstr>PowerPoint Presentation</vt:lpstr>
      <vt:lpstr>     Nắng vàng ươm như mật trải khắp sân. Chú mèo mướp thảnh thơi nằm sươi nắng bên thềm. Mắt chú lim dim ra điều thích thú. Mấy sợi ria mép rung rinh. Đừng thấy mèo ta hay nằm dài mà nghĩ chú lười. Sưởi nắng giúp mèo dẻo dai hơn đấy.</vt:lpstr>
      <vt:lpstr>Vật nuôi yêu thích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ecs</cp:lastModifiedBy>
  <cp:revision>19</cp:revision>
  <dcterms:created xsi:type="dcterms:W3CDTF">2021-12-11T02:54:07Z</dcterms:created>
  <dcterms:modified xsi:type="dcterms:W3CDTF">2025-02-26T07:06:18Z</dcterms:modified>
</cp:coreProperties>
</file>