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0" r:id="rId4"/>
    <p:sldId id="279" r:id="rId5"/>
    <p:sldId id="502" r:id="rId6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DBF7D5"/>
    <a:srgbClr val="E2F1F6"/>
    <a:srgbClr val="94E880"/>
    <a:srgbClr val="EE0000"/>
    <a:srgbClr val="E5F2F7"/>
    <a:srgbClr val="DCF0C6"/>
    <a:srgbClr val="A9DA74"/>
    <a:srgbClr val="CAE8AA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6" autoAdjust="0"/>
    <p:restoredTop sz="87722" autoAdjust="0"/>
  </p:normalViewPr>
  <p:slideViewPr>
    <p:cSldViewPr>
      <p:cViewPr varScale="1">
        <p:scale>
          <a:sx n="85" d="100"/>
          <a:sy n="85" d="100"/>
        </p:scale>
        <p:origin x="10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F0000"/>
                </a:solidFill>
              </a:rPr>
              <a:t>GV giáo</a:t>
            </a:r>
            <a:r>
              <a:rPr lang="en-US" baseline="0">
                <a:solidFill>
                  <a:srgbClr val="FF0000"/>
                </a:solidFill>
              </a:rPr>
              <a:t> dục tình yêu với thiên nhiên, cho HS thấy nếu thiếu gió thì điều gì sẽ xảy ra…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Dặn dò HS học thuộc sau giờ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chọn các sự vật là bạn của gió bằng cách lick vào các số. Rồi cho HS nói tên hoặc 1 câu liên quan, vd: gió thổi thì mây sẽ bay…</a:t>
            </a:r>
          </a:p>
          <a:p>
            <a:r>
              <a:rPr lang="en-US"/>
              <a:t>GV gợi ý cho HS hướng tới cách nói:</a:t>
            </a:r>
          </a:p>
          <a:p>
            <a:pPr marL="171450" indent="-171450">
              <a:buFontTx/>
              <a:buChar char="-"/>
            </a:pPr>
            <a:r>
              <a:rPr lang="en-US"/>
              <a:t>Gió thổi, mây bay</a:t>
            </a:r>
          </a:p>
          <a:p>
            <a:pPr marL="171450" indent="-171450">
              <a:buFontTx/>
              <a:buChar char="-"/>
            </a:pPr>
            <a:r>
              <a:rPr lang="en-US"/>
              <a:t>Gió thổi, rung cây</a:t>
            </a:r>
          </a:p>
          <a:p>
            <a:pPr marL="171450" indent="-171450">
              <a:buFontTx/>
              <a:buChar char="-"/>
            </a:pPr>
            <a:r>
              <a:rPr lang="en-US"/>
              <a:t>Gió thổi, chong chóng quay</a:t>
            </a:r>
          </a:p>
          <a:p>
            <a:pPr marL="171450" indent="-171450">
              <a:buFontTx/>
              <a:buChar char="-"/>
            </a:pPr>
            <a:r>
              <a:rPr lang="en-US"/>
              <a:t>Gió thổi, hoa cỏ lung lay</a:t>
            </a:r>
          </a:p>
          <a:p>
            <a:pPr marL="171450" indent="-171450">
              <a:buFontTx/>
              <a:buChar char="-"/>
            </a:pPr>
            <a:r>
              <a:rPr lang="en-US"/>
              <a:t>Gió thổi, cánh diều bay cao</a:t>
            </a:r>
          </a:p>
          <a:p>
            <a:pPr marL="171450" indent="-171450">
              <a:buFontTx/>
              <a:buChar char="-"/>
            </a:pPr>
            <a:r>
              <a:rPr lang="en-US"/>
              <a:t>Còn ô tô, máy bay là đáp án nhiều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0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fld id="{7C21DAE0-76D8-4576-970A-3F850C270859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  <a:defRPr/>
              </a:pPr>
              <a:t>5</a:t>
            </a:fld>
            <a:endParaRPr lang="en-US" altLang="en-US" smtClean="0">
              <a:solidFill>
                <a:srgbClr val="000000"/>
              </a:solidFill>
              <a:ea typeface="Microsoft YaHei" pitchFamily="34" charset="-122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32" y="3339679"/>
            <a:ext cx="2530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228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 CỦA GIÓ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"/>
          <a:stretch/>
        </p:blipFill>
        <p:spPr>
          <a:xfrm>
            <a:off x="506121" y="1694440"/>
            <a:ext cx="3966742" cy="3153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 b="4983"/>
          <a:stretch/>
        </p:blipFill>
        <p:spPr bwMode="auto">
          <a:xfrm>
            <a:off x="5057775" y="1694440"/>
            <a:ext cx="3619500" cy="3153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4708" y="210661"/>
            <a:ext cx="2438400" cy="584775"/>
          </a:xfrm>
          <a:prstGeom prst="rect">
            <a:avLst/>
          </a:prstGeom>
          <a:solidFill>
            <a:srgbClr val="CAE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 rộng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800" y="987891"/>
            <a:ext cx="2438400" cy="523220"/>
          </a:xfrm>
          <a:prstGeom prst="rect">
            <a:avLst/>
          </a:prstGeom>
          <a:solidFill>
            <a:srgbClr val="DCF0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Lợi ích của gió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998301"/>
            <a:ext cx="2438400" cy="523220"/>
          </a:xfrm>
          <a:prstGeom prst="rect">
            <a:avLst/>
          </a:prstGeom>
          <a:solidFill>
            <a:srgbClr val="DCF0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 hại của gió</a:t>
            </a:r>
          </a:p>
        </p:txBody>
      </p:sp>
    </p:spTree>
    <p:extLst>
      <p:ext uri="{BB962C8B-B14F-4D97-AF65-F5344CB8AC3E}">
        <p14:creationId xmlns:p14="http://schemas.microsoft.com/office/powerpoint/2010/main" val="6191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17737" y="227746"/>
            <a:ext cx="425263" cy="425263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610" y="209550"/>
            <a:ext cx="66224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1 khổ thơ em thích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F25B21-0A34-4223-BAC4-DD0D1DF3801E}"/>
              </a:ext>
            </a:extLst>
          </p:cNvPr>
          <p:cNvGrpSpPr/>
          <p:nvPr/>
        </p:nvGrpSpPr>
        <p:grpSpPr>
          <a:xfrm>
            <a:off x="1236518" y="666750"/>
            <a:ext cx="7452013" cy="4396594"/>
            <a:chOff x="1236518" y="194661"/>
            <a:chExt cx="7452013" cy="43965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0005F6-B5C8-44DA-96FD-2A1BFC755A43}"/>
                </a:ext>
              </a:extLst>
            </p:cNvPr>
            <p:cNvSpPr txBox="1"/>
            <p:nvPr/>
          </p:nvSpPr>
          <p:spPr>
            <a:xfrm>
              <a:off x="1236518" y="194661"/>
              <a:ext cx="5947064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8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 của gió</a:t>
              </a:r>
              <a:endParaRPr lang="en-US" sz="2800" b="1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053E09-1DC7-414B-8D2A-4BB19A07F11E}"/>
                </a:ext>
              </a:extLst>
            </p:cNvPr>
            <p:cNvSpPr txBox="1"/>
            <p:nvPr/>
          </p:nvSpPr>
          <p:spPr>
            <a:xfrm>
              <a:off x="1820835" y="887751"/>
              <a:ext cx="3886199" cy="156964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Ai là bạn gió?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Mà gió đi tìm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theo cánh chim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Lùa trong tán lá…</a:t>
              </a:r>
              <a:endParaRPr lang="en-US" sz="200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8C644-4249-4E26-B9C7-3993ED610BC8}"/>
                </a:ext>
              </a:extLst>
            </p:cNvPr>
            <p:cNvSpPr txBox="1"/>
            <p:nvPr/>
          </p:nvSpPr>
          <p:spPr>
            <a:xfrm>
              <a:off x="1815639" y="2592834"/>
              <a:ext cx="3896591" cy="156964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Gió nhớ bạn quá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Nên gõ cửa hoài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Đẩy sóng dâng cao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Thổi căng buồm lớn.</a:t>
              </a:r>
              <a:endParaRPr lang="en-US" sz="200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663A93-2B2F-4814-A035-55E06E0AA0A6}"/>
                </a:ext>
              </a:extLst>
            </p:cNvPr>
            <p:cNvSpPr txBox="1"/>
            <p:nvPr/>
          </p:nvSpPr>
          <p:spPr>
            <a:xfrm>
              <a:off x="4802332" y="887751"/>
              <a:ext cx="3886199" cy="156964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 gió đi vắng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Lá buồn lặng im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Vắng cả cánh chim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 ai gõ cửa.</a:t>
              </a:r>
              <a:endParaRPr lang="en-US" sz="200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977B09-0D5A-41EB-99EE-0FA94277AB96}"/>
                </a:ext>
              </a:extLst>
            </p:cNvPr>
            <p:cNvSpPr txBox="1"/>
            <p:nvPr/>
          </p:nvSpPr>
          <p:spPr>
            <a:xfrm>
              <a:off x="4791940" y="2592835"/>
              <a:ext cx="3896591" cy="156964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Sóng ngủ trong nước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Buồm chẳng ra khơi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Ai gọi: Gió ơi</a:t>
              </a:r>
            </a:p>
            <a:p>
              <a:pPr algn="just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 vòm lá biếc.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5D15E3-87A1-44C0-B336-5FF0A0431611}"/>
                </a:ext>
              </a:extLst>
            </p:cNvPr>
            <p:cNvSpPr txBox="1"/>
            <p:nvPr/>
          </p:nvSpPr>
          <p:spPr>
            <a:xfrm>
              <a:off x="6135830" y="4129602"/>
              <a:ext cx="2552701" cy="46165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(Ngân Hà)</a:t>
              </a:r>
              <a:endParaRPr lang="en-US" sz="240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91C5456-A2E2-4109-9971-89AADDFB866F}"/>
              </a:ext>
            </a:extLst>
          </p:cNvPr>
          <p:cNvSpPr/>
          <p:nvPr/>
        </p:nvSpPr>
        <p:spPr>
          <a:xfrm>
            <a:off x="2405349" y="1359840"/>
            <a:ext cx="2286000" cy="156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0D29A6-D0D9-4C94-8A71-FAFD2B399215}"/>
              </a:ext>
            </a:extLst>
          </p:cNvPr>
          <p:cNvSpPr/>
          <p:nvPr/>
        </p:nvSpPr>
        <p:spPr>
          <a:xfrm>
            <a:off x="2434590" y="3064923"/>
            <a:ext cx="2286000" cy="156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3D1BDE-9645-450D-B040-4E9842E3B121}"/>
              </a:ext>
            </a:extLst>
          </p:cNvPr>
          <p:cNvSpPr/>
          <p:nvPr/>
        </p:nvSpPr>
        <p:spPr>
          <a:xfrm>
            <a:off x="5562600" y="1342616"/>
            <a:ext cx="2286000" cy="120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35BAB-4D9C-4749-AB39-C561B9D6926E}"/>
              </a:ext>
            </a:extLst>
          </p:cNvPr>
          <p:cNvSpPr/>
          <p:nvPr/>
        </p:nvSpPr>
        <p:spPr>
          <a:xfrm>
            <a:off x="5783580" y="2490727"/>
            <a:ext cx="2286000" cy="45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E14BB-418B-4CC0-83B9-508F122389B7}"/>
              </a:ext>
            </a:extLst>
          </p:cNvPr>
          <p:cNvSpPr/>
          <p:nvPr/>
        </p:nvSpPr>
        <p:spPr>
          <a:xfrm>
            <a:off x="5707034" y="3032043"/>
            <a:ext cx="2286000" cy="156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1570" y="322511"/>
            <a:ext cx="449686" cy="449686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8354" y="285750"/>
            <a:ext cx="2583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bạn cho gió</a:t>
            </a:r>
            <a:endParaRPr lang="en-US" sz="2800" b="1" i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322511"/>
            <a:ext cx="2619674" cy="449686"/>
            <a:chOff x="886344" y="436620"/>
            <a:chExt cx="2619674" cy="449686"/>
          </a:xfrm>
        </p:grpSpPr>
        <p:sp>
          <p:nvSpPr>
            <p:cNvPr id="5" name="Oval 4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55" y="933400"/>
            <a:ext cx="55483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12499D-4509-4FAE-92F8-84074AE8EAFC}"/>
              </a:ext>
            </a:extLst>
          </p:cNvPr>
          <p:cNvSpPr/>
          <p:nvPr/>
        </p:nvSpPr>
        <p:spPr>
          <a:xfrm>
            <a:off x="1100890" y="1158497"/>
            <a:ext cx="1326035" cy="4088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bay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D0A545-332B-4549-9F5E-3F04255F231C}"/>
              </a:ext>
            </a:extLst>
          </p:cNvPr>
          <p:cNvSpPr/>
          <p:nvPr/>
        </p:nvSpPr>
        <p:spPr>
          <a:xfrm>
            <a:off x="862317" y="1851945"/>
            <a:ext cx="1803180" cy="4088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xào xạc rơi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3B1820-FD75-4655-9ABF-127030E58FCF}"/>
              </a:ext>
            </a:extLst>
          </p:cNvPr>
          <p:cNvSpPr/>
          <p:nvPr/>
        </p:nvSpPr>
        <p:spPr>
          <a:xfrm>
            <a:off x="625487" y="2557797"/>
            <a:ext cx="2276840" cy="4088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 xoay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106F48-6BDF-4AB7-B068-761026AE68AA}"/>
              </a:ext>
            </a:extLst>
          </p:cNvPr>
          <p:cNvSpPr/>
          <p:nvPr/>
        </p:nvSpPr>
        <p:spPr>
          <a:xfrm>
            <a:off x="490161" y="3257447"/>
            <a:ext cx="2547492" cy="4088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bồ công anh bay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95C4E6-AA78-4BB6-981A-C1CD4A944F62}"/>
              </a:ext>
            </a:extLst>
          </p:cNvPr>
          <p:cNvSpPr/>
          <p:nvPr/>
        </p:nvSpPr>
        <p:spPr>
          <a:xfrm>
            <a:off x="605956" y="3953031"/>
            <a:ext cx="2315902" cy="4088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bay trong gió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7D2271-3CB8-464F-BDD8-FEAD8B58140A}"/>
              </a:ext>
            </a:extLst>
          </p:cNvPr>
          <p:cNvSpPr/>
          <p:nvPr/>
        </p:nvSpPr>
        <p:spPr>
          <a:xfrm>
            <a:off x="4376462" y="1138332"/>
            <a:ext cx="314876" cy="2030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76C64F-08CF-4308-B119-F28E373EFB30}"/>
              </a:ext>
            </a:extLst>
          </p:cNvPr>
          <p:cNvSpPr/>
          <p:nvPr/>
        </p:nvSpPr>
        <p:spPr>
          <a:xfrm>
            <a:off x="4086996" y="2665688"/>
            <a:ext cx="314876" cy="2030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BA0EE7-6030-4612-B4E6-2B1646189371}"/>
              </a:ext>
            </a:extLst>
          </p:cNvPr>
          <p:cNvSpPr/>
          <p:nvPr/>
        </p:nvSpPr>
        <p:spPr>
          <a:xfrm>
            <a:off x="7543800" y="2966602"/>
            <a:ext cx="314876" cy="2030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26911B-1D96-4BC3-9118-7EE218898751}"/>
              </a:ext>
            </a:extLst>
          </p:cNvPr>
          <p:cNvSpPr/>
          <p:nvPr/>
        </p:nvSpPr>
        <p:spPr>
          <a:xfrm>
            <a:off x="7701238" y="1848479"/>
            <a:ext cx="314876" cy="2030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B9385A-91AC-411E-B484-6E17A95F1CD1}"/>
              </a:ext>
            </a:extLst>
          </p:cNvPr>
          <p:cNvSpPr/>
          <p:nvPr/>
        </p:nvSpPr>
        <p:spPr>
          <a:xfrm>
            <a:off x="5757351" y="1465779"/>
            <a:ext cx="314876" cy="2030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ECA8BA-9223-48D3-AF9A-A2BECFB6D4D5}"/>
              </a:ext>
            </a:extLst>
          </p:cNvPr>
          <p:cNvSpPr/>
          <p:nvPr/>
        </p:nvSpPr>
        <p:spPr>
          <a:xfrm>
            <a:off x="6072227" y="3564729"/>
            <a:ext cx="314876" cy="2030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377AA8-EE6C-47D3-86BA-223851E655D9}"/>
              </a:ext>
            </a:extLst>
          </p:cNvPr>
          <p:cNvSpPr/>
          <p:nvPr/>
        </p:nvSpPr>
        <p:spPr>
          <a:xfrm>
            <a:off x="6387103" y="2736716"/>
            <a:ext cx="314876" cy="20304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8" name="Hieu-ung-am-thanh-oh-noo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831BEA7-CF52-4543-8282-000A841EC7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51.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187037" y="630254"/>
            <a:ext cx="609600" cy="609600"/>
          </a:xfrm>
          <a:prstGeom prst="rect">
            <a:avLst/>
          </a:prstGeom>
        </p:spPr>
      </p:pic>
      <p:pic>
        <p:nvPicPr>
          <p:cNvPr id="26" name="Hieu-ung-am-thanh-oh-noo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5CB7F6-2775-4257-AB82-9DA31732B5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51.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217517" y="1160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2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2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34925"/>
            <a:ext cx="922496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 txBox="1">
            <a:spLocks/>
          </p:cNvSpPr>
          <p:nvPr/>
        </p:nvSpPr>
        <p:spPr bwMode="auto">
          <a:xfrm>
            <a:off x="957262" y="2636838"/>
            <a:ext cx="73485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698" rIns="91398" bIns="45698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bài: 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thưởng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bạn</a:t>
            </a:r>
            <a:r>
              <a:rPr lang="vi-VN" sz="28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(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Trang </a:t>
            </a:r>
            <a:r>
              <a:rPr lang="en-US" sz="2800" dirty="0" smtClean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14</a:t>
            </a:r>
            <a:r>
              <a:rPr lang="vi-VN" sz="2800" dirty="0" smtClean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-Rounded" pitchFamily="34" charset="0"/>
              <a:cs typeface="Arial-Rounded" pitchFamily="34" charset="0"/>
              <a:sym typeface="Arial" pitchFamily="34" charset="0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968375" y="1898650"/>
            <a:ext cx="69881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698" rIns="91398" bIns="45698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- </a:t>
            </a:r>
            <a:r>
              <a:rPr lang="vi-VN" sz="280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Đọc lại bài, trả lời các câu hỏi và các bài tập.</a:t>
            </a:r>
            <a:endParaRPr lang="en-US" sz="2800">
              <a:solidFill>
                <a:srgbClr val="002060"/>
              </a:solidFill>
              <a:latin typeface="Arial-Rounded" pitchFamily="34" charset="0"/>
              <a:cs typeface="Arial-Rounded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292</Words>
  <Application>Microsoft Office PowerPoint</Application>
  <PresentationFormat>On-screen Show (16:9)</PresentationFormat>
  <Paragraphs>65</Paragraphs>
  <Slides>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Microsoft YaHei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197</cp:revision>
  <dcterms:created xsi:type="dcterms:W3CDTF">2020-12-08T15:48:47Z</dcterms:created>
  <dcterms:modified xsi:type="dcterms:W3CDTF">2025-04-05T13:49:04Z</dcterms:modified>
</cp:coreProperties>
</file>