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7"/>
  </p:notesMasterIdLst>
  <p:sldIdLst>
    <p:sldId id="257" r:id="rId2"/>
    <p:sldId id="270" r:id="rId3"/>
    <p:sldId id="258" r:id="rId4"/>
    <p:sldId id="259" r:id="rId5"/>
    <p:sldId id="264" r:id="rId6"/>
  </p:sldIdLst>
  <p:sldSz cx="12192000" cy="6858000"/>
  <p:notesSz cx="6858000" cy="9144000"/>
  <p:embeddedFontLst>
    <p:embeddedFont>
      <p:font typeface="Calibri" panose="020F0502020204030204" pitchFamily="34" charset="0"/>
      <p:regular r:id="rId8"/>
      <p:bold r:id="rId9"/>
      <p:italic r:id="rId10"/>
      <p:boldItalic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2160" userDrawn="1">
          <p15:clr>
            <a:srgbClr val="000000"/>
          </p15:clr>
        </p15:guide>
        <p15:guide id="2" pos="3840" userDrawn="1">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69" d="100"/>
          <a:sy n="69" d="100"/>
        </p:scale>
        <p:origin x="756"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rgbClr val="000000"/>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panose="020F0502020204030204"/>
              <a:buNone/>
            </a:pPr>
            <a:fld id="{00000000-1234-1234-1234-123412341234}" type="slidenum">
              <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rPr>
              <a:t>‹#›</a:t>
            </a:fld>
            <a:endParaRPr lang="en-US" sz="12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3" name="Google Shape;113;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8" name="Google Shape;128;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74" name="Google Shape;174;p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5" name="Google Shape;175;p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1" name="Google Shape;21;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2" name="Google Shape;2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1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60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7" name="Google Shape;27;p1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1"/>
        <p:cNvGrpSpPr/>
        <p:nvPr/>
      </p:nvGrpSpPr>
      <p:grpSpPr>
        <a:xfrm>
          <a:off x="0" y="0"/>
          <a:ext cx="0" cy="0"/>
          <a:chOff x="0" y="0"/>
          <a:chExt cx="0" cy="0"/>
        </a:xfrm>
      </p:grpSpPr>
      <p:sp>
        <p:nvSpPr>
          <p:cNvPr id="32" name="Google Shape;32;p19"/>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3" name="Google Shape;33;p19"/>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37"/>
        <p:cNvGrpSpPr/>
        <p:nvPr/>
      </p:nvGrpSpPr>
      <p:grpSpPr>
        <a:xfrm>
          <a:off x="0" y="0"/>
          <a:ext cx="0" cy="0"/>
          <a:chOff x="0" y="0"/>
          <a:chExt cx="0" cy="0"/>
        </a:xfrm>
      </p:grpSpPr>
      <p:sp>
        <p:nvSpPr>
          <p:cNvPr id="38" name="Google Shape;38;p2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9" name="Google Shape;39;p2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43"/>
        <p:cNvGrpSpPr/>
        <p:nvPr/>
      </p:nvGrpSpPr>
      <p:grpSpPr>
        <a:xfrm>
          <a:off x="0" y="0"/>
          <a:ext cx="0" cy="0"/>
          <a:chOff x="0" y="0"/>
          <a:chExt cx="0" cy="0"/>
        </a:xfrm>
      </p:grpSpPr>
      <p:sp>
        <p:nvSpPr>
          <p:cNvPr id="44" name="Google Shape;44;p21"/>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5" name="Google Shape;45;p21"/>
          <p:cNvSpPr txBox="1">
            <a:spLocks noGrp="1"/>
          </p:cNvSpPr>
          <p:nvPr>
            <p:ph type="body" idx="1"/>
          </p:nvPr>
        </p:nvSpPr>
        <p:spPr>
          <a:xfrm rot="5400000">
            <a:off x="3920332" y="-1256506"/>
            <a:ext cx="4351337"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6"/>
        <p:cNvGrpSpPr/>
        <p:nvPr/>
      </p:nvGrpSpPr>
      <p:grpSpPr>
        <a:xfrm>
          <a:off x="0" y="0"/>
          <a:ext cx="0" cy="0"/>
          <a:chOff x="0" y="0"/>
          <a:chExt cx="0" cy="0"/>
        </a:xfrm>
      </p:grpSpPr>
      <p:sp>
        <p:nvSpPr>
          <p:cNvPr id="57" name="Google Shape;57;p2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32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8" name="Google Shape;58;p2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9" name="Google Shape;59;p2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0" name="Google Shape;60;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3"/>
        <p:cNvGrpSpPr/>
        <p:nvPr/>
      </p:nvGrpSpPr>
      <p:grpSpPr>
        <a:xfrm>
          <a:off x="0" y="0"/>
          <a:ext cx="0" cy="0"/>
          <a:chOff x="0" y="0"/>
          <a:chExt cx="0" cy="0"/>
        </a:xfrm>
      </p:grpSpPr>
      <p:sp>
        <p:nvSpPr>
          <p:cNvPr id="64" name="Google Shape;64;p24"/>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5" name="Google Shape;65;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68"/>
        <p:cNvGrpSpPr/>
        <p:nvPr/>
      </p:nvGrpSpPr>
      <p:grpSpPr>
        <a:xfrm>
          <a:off x="0" y="0"/>
          <a:ext cx="0" cy="0"/>
          <a:chOff x="0" y="0"/>
          <a:chExt cx="0" cy="0"/>
        </a:xfrm>
      </p:grpSpPr>
      <p:sp>
        <p:nvSpPr>
          <p:cNvPr id="69" name="Google Shape;69;p2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0" name="Google Shape;70;p2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1" name="Google Shape;71;p2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2" name="Google Shape;72;p2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2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7"/>
        <p:cNvGrpSpPr/>
        <p:nvPr/>
      </p:nvGrpSpPr>
      <p:grpSpPr>
        <a:xfrm>
          <a:off x="0" y="0"/>
          <a:ext cx="0" cy="0"/>
          <a:chOff x="0" y="0"/>
          <a:chExt cx="0" cy="0"/>
        </a:xfrm>
      </p:grpSpPr>
      <p:sp>
        <p:nvSpPr>
          <p:cNvPr id="78" name="Google Shape;78;p26"/>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9" name="Google Shape;79;p2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2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sz="1200">
                <a:solidFill>
                  <a:srgbClr val="898989"/>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a:lnSpc>
                <a:spcPct val="100000"/>
              </a:lnSpc>
              <a:spcBef>
                <a:spcPts val="0"/>
              </a:spcBef>
              <a:spcAft>
                <a:spcPts val="0"/>
              </a:spcAft>
              <a:buClr>
                <a:srgbClr val="898989"/>
              </a:buClr>
              <a:buSzPts val="1200"/>
              <a:buFont typeface="Calibri" panose="020F0502020204030204"/>
              <a:buNone/>
              <a:defRPr sz="1200" b="0" i="0" u="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5"/>
          <p:cNvSpPr txBox="1">
            <a:spLocks noGrp="1"/>
          </p:cNvSpPr>
          <p:nvPr>
            <p:ph type="title"/>
          </p:nvPr>
        </p:nvSpPr>
        <p:spPr>
          <a:xfrm>
            <a:off x="838200" y="365125"/>
            <a:ext cx="10515600" cy="1325562"/>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90000"/>
              </a:lnSpc>
              <a:spcBef>
                <a:spcPts val="0"/>
              </a:spcBef>
              <a:spcAft>
                <a:spcPts val="0"/>
              </a:spcAft>
              <a:buSzPts val="1400"/>
              <a:buNone/>
              <a:defRPr sz="4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1" name="Google Shape;11;p15"/>
          <p:cNvSpPr txBox="1">
            <a:spLocks noGrp="1"/>
          </p:cNvSpPr>
          <p:nvPr>
            <p:ph type="body" idx="1"/>
          </p:nvPr>
        </p:nvSpPr>
        <p:spPr>
          <a:xfrm>
            <a:off x="838200" y="1825625"/>
            <a:ext cx="10515600" cy="4351337"/>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panose="020B0604020202020204"/>
              <a:buChar char="•"/>
              <a:defRPr sz="2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L="914400" marR="0" lvl="1" indent="-381000" algn="l" rtl="0">
              <a:lnSpc>
                <a:spcPct val="90000"/>
              </a:lnSpc>
              <a:spcBef>
                <a:spcPts val="500"/>
              </a:spcBef>
              <a:spcAft>
                <a:spcPts val="0"/>
              </a:spcAft>
              <a:buClr>
                <a:schemeClr val="dk1"/>
              </a:buClr>
              <a:buSzPts val="2400"/>
              <a:buFont typeface="Arial" panose="020B0604020202020204"/>
              <a:buChar char="•"/>
              <a:defRPr sz="24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L="1371600" marR="0" lvl="2"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L="1828800" marR="0" lvl="3"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L="2286000" marR="0" lvl="4" indent="-355600" algn="l" rtl="0">
              <a:lnSpc>
                <a:spcPct val="90000"/>
              </a:lnSpc>
              <a:spcBef>
                <a:spcPts val="500"/>
              </a:spcBef>
              <a:spcAft>
                <a:spcPts val="0"/>
              </a:spcAft>
              <a:buClr>
                <a:schemeClr val="dk1"/>
              </a:buClr>
              <a:buSzPts val="2000"/>
              <a:buFont typeface="Arial" panose="020B0604020202020204"/>
              <a:buChar char="•"/>
              <a:defRPr sz="20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L="2743200" marR="0" lvl="5"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L="3200400" marR="0" lvl="6"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L="3657600" marR="0" lvl="7"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L="4114800" marR="0" lvl="8" indent="-342900" algn="l" rtl="0">
              <a:lnSpc>
                <a:spcPct val="90000"/>
              </a:lnSpc>
              <a:spcBef>
                <a:spcPts val="500"/>
              </a:spcBef>
              <a:spcAft>
                <a:spcPts val="0"/>
              </a:spcAft>
              <a:buClr>
                <a:schemeClr val="dk1"/>
              </a:buClr>
              <a:buSzPts val="1800"/>
              <a:buFont typeface="Arial" panose="020B0604020202020204"/>
              <a:buChar char="•"/>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2" name="Google Shape;1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3" name="Google Shape;1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1pPr>
            <a:lvl2pPr marR="0" lvl="1"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2pPr>
            <a:lvl3pPr marR="0" lvl="2"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3pPr>
            <a:lvl4pPr marR="0" lvl="3"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4pPr>
            <a:lvl5pPr marR="0" lvl="4"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5pPr>
            <a:lvl6pPr marR="0" lvl="5"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6pPr>
            <a:lvl7pPr marR="0" lvl="6"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7pPr>
            <a:lvl8pPr marR="0" lvl="7"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8pPr>
            <a:lvl9pPr marR="0" lvl="8" algn="l" rtl="0">
              <a:lnSpc>
                <a:spcPct val="100000"/>
              </a:lnSpc>
              <a:spcBef>
                <a:spcPts val="0"/>
              </a:spcBef>
              <a:spcAft>
                <a:spcPts val="0"/>
              </a:spcAft>
              <a:buSzPts val="1400"/>
              <a:buNone/>
              <a:defRPr sz="1800" b="0" i="0" u="none" strike="noStrike" cap="none">
                <a:solidFill>
                  <a:schemeClr val="dk1"/>
                </a:solidFill>
                <a:latin typeface="Calibri" panose="020F0502020204030204"/>
                <a:ea typeface="Calibri" panose="020F0502020204030204"/>
                <a:cs typeface="Calibri" panose="020F0502020204030204"/>
                <a:sym typeface="Calibri" panose="020F0502020204030204"/>
              </a:defRPr>
            </a:lvl9pPr>
          </a:lstStyle>
          <a:p>
            <a:endParaRPr/>
          </a:p>
        </p:txBody>
      </p:sp>
      <p:sp>
        <p:nvSpPr>
          <p:cNvPr id="14" name="Google Shape;1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1pPr>
            <a:lvl2pPr marL="0" marR="0" lvl="1"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2pPr>
            <a:lvl3pPr marL="0" marR="0" lvl="2"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3pPr>
            <a:lvl4pPr marL="0" marR="0" lvl="3"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4pPr>
            <a:lvl5pPr marL="0" marR="0" lvl="4"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5pPr>
            <a:lvl6pPr marL="0" marR="0" lvl="5"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6pPr>
            <a:lvl7pPr marL="0" marR="0" lvl="6"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7pPr>
            <a:lvl8pPr marL="0" marR="0" lvl="7"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8pPr>
            <a:lvl9pPr marL="0" marR="0" lvl="8" indent="0" algn="r" rtl="0">
              <a:lnSpc>
                <a:spcPct val="100000"/>
              </a:lnSpc>
              <a:spcBef>
                <a:spcPts val="0"/>
              </a:spcBef>
              <a:spcAft>
                <a:spcPts val="0"/>
              </a:spcAft>
              <a:buClr>
                <a:srgbClr val="898989"/>
              </a:buClr>
              <a:buSzPts val="1200"/>
              <a:buFont typeface="Calibri" panose="020F0502020204030204"/>
              <a:buNone/>
              <a:defRPr sz="1200" b="0" i="0" u="none" strike="noStrike" cap="none">
                <a:solidFill>
                  <a:srgbClr val="898989"/>
                </a:solidFill>
                <a:latin typeface="Calibri" panose="020F0502020204030204"/>
                <a:ea typeface="Calibri" panose="020F0502020204030204"/>
                <a:cs typeface="Calibri" panose="020F0502020204030204"/>
                <a:sym typeface="Calibri" panose="020F0502020204030204"/>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panose="020B0604020202020204"/>
              <a:ea typeface="Arial" panose="020B0604020202020204"/>
              <a:cs typeface="Arial" panose="020B0604020202020204"/>
              <a:sym typeface="Arial" panose="020B0604020202020204"/>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
          <p:cNvSpPr txBox="1">
            <a:spLocks noGrp="1"/>
          </p:cNvSpPr>
          <p:nvPr>
            <p:ph type="title"/>
          </p:nvPr>
        </p:nvSpPr>
        <p:spPr>
          <a:xfrm>
            <a:off x="795337" y="27940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
        <p:nvSpPr>
          <p:cNvPr id="105" name="Google Shape;105;p2"/>
          <p:cNvSpPr txBox="1"/>
          <p:nvPr/>
        </p:nvSpPr>
        <p:spPr>
          <a:xfrm>
            <a:off x="241300" y="2233612"/>
            <a:ext cx="8753475" cy="52387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1. Quan sát tranh</a:t>
            </a:r>
          </a:p>
        </p:txBody>
      </p:sp>
      <p:sp>
        <p:nvSpPr>
          <p:cNvPr id="106" name="Google Shape;106;p2"/>
          <p:cNvSpPr/>
          <p:nvPr/>
        </p:nvSpPr>
        <p:spPr>
          <a:xfrm>
            <a:off x="415925" y="1500187"/>
            <a:ext cx="3375025" cy="68103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1. Khởi động</a:t>
            </a:r>
          </a:p>
        </p:txBody>
      </p:sp>
      <p:sp>
        <p:nvSpPr>
          <p:cNvPr id="107" name="Google Shape;107;p2"/>
          <p:cNvSpPr txBox="1"/>
          <p:nvPr/>
        </p:nvSpPr>
        <p:spPr>
          <a:xfrm>
            <a:off x="190500" y="2922587"/>
            <a:ext cx="57404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2060"/>
              </a:buClr>
              <a:buSzPts val="2800"/>
              <a:buFont typeface="Times New Roman" panose="02020603050405020304"/>
              <a:buNone/>
            </a:pPr>
            <a:r>
              <a:rPr lang="en-US" sz="28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Thảo luận nhóm đôi chia sẻ với bạn về các câu hỏi sau:</a:t>
            </a:r>
          </a:p>
        </p:txBody>
      </p:sp>
      <p:sp>
        <p:nvSpPr>
          <p:cNvPr id="108" name="Google Shape;108;p2"/>
          <p:cNvSpPr txBox="1"/>
          <p:nvPr/>
        </p:nvSpPr>
        <p:spPr>
          <a:xfrm>
            <a:off x="214312" y="4017962"/>
            <a:ext cx="5443537"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1. Nói về việc làm của cô giáo trong tranh.</a:t>
            </a:r>
          </a:p>
        </p:txBody>
      </p:sp>
      <p:sp>
        <p:nvSpPr>
          <p:cNvPr id="109" name="Google Shape;109;p2"/>
          <p:cNvSpPr txBox="1"/>
          <p:nvPr/>
        </p:nvSpPr>
        <p:spPr>
          <a:xfrm>
            <a:off x="209550" y="5068887"/>
            <a:ext cx="5410200" cy="9540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0000"/>
              </a:buClr>
              <a:buSzPts val="2800"/>
              <a:buFont typeface="Times New Roman" panose="02020603050405020304"/>
              <a:buNone/>
            </a:pPr>
            <a:r>
              <a:rPr lang="en-US" sz="28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2. Nói về thầy giáo hoặc cô giáo của em.</a:t>
            </a:r>
          </a:p>
        </p:txBody>
      </p:sp>
      <p:pic>
        <p:nvPicPr>
          <p:cNvPr id="110" name="Google Shape;110;p2" descr="Không có mô tả."/>
          <p:cNvPicPr preferRelativeResize="0"/>
          <p:nvPr/>
        </p:nvPicPr>
        <p:blipFill rotWithShape="1">
          <a:blip r:embed="rId3"/>
          <a:srcRect/>
          <a:stretch>
            <a:fillRect/>
          </a:stretch>
        </p:blipFill>
        <p:spPr>
          <a:xfrm>
            <a:off x="5746750" y="2108200"/>
            <a:ext cx="6396037" cy="4554537"/>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0"/>
                                        </p:tgtEl>
                                        <p:attrNameLst>
                                          <p:attrName>style.visibility</p:attrName>
                                        </p:attrNameLst>
                                      </p:cBhvr>
                                      <p:to>
                                        <p:strVal val="visible"/>
                                      </p:to>
                                    </p:set>
                                    <p:animEffect transition="in" filter="fade">
                                      <p:cBhvr>
                                        <p:cTn id="15" dur="2000"/>
                                        <p:tgtEl>
                                          <p:spTgt spid="11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10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108"/>
                                        </p:tgtEl>
                                        <p:attrNameLst>
                                          <p:attrName>style.visibility</p:attrName>
                                        </p:attrNameLst>
                                      </p:cBhvr>
                                      <p:to>
                                        <p:strVal val="visible"/>
                                      </p:to>
                                    </p:set>
                                    <p:animEffect transition="in" filter="fade">
                                      <p:cBhvr>
                                        <p:cTn id="24" dur="500"/>
                                        <p:tgtEl>
                                          <p:spTgt spid="108"/>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424815" y="2338705"/>
            <a:ext cx="11425555" cy="5281295"/>
          </a:xfrm>
          <a:prstGeom prst="rect">
            <a:avLst/>
          </a:prstGeom>
          <a:noFill/>
          <a:ln>
            <a:noFill/>
          </a:ln>
        </p:spPr>
        <p:txBody>
          <a:bodyPr spcFirstLastPara="1" wrap="square" lIns="91425" tIns="45700" rIns="91425" bIns="45700" anchor="t" anchorCtr="0">
            <a:no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04" name="Google Shape;104;p2"/>
          <p:cNvSpPr txBox="1">
            <a:spLocks noGrp="1"/>
          </p:cNvSpPr>
          <p:nvPr>
            <p:ph type="title"/>
          </p:nvPr>
        </p:nvSpPr>
        <p:spPr>
          <a:xfrm>
            <a:off x="795337" y="419735"/>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3"/>
          <p:cNvSpPr txBox="1">
            <a:spLocks noGrp="1"/>
          </p:cNvSpPr>
          <p:nvPr>
            <p:ph type="subTitle" idx="1"/>
          </p:nvPr>
        </p:nvSpPr>
        <p:spPr>
          <a:xfrm>
            <a:off x="1030287" y="3679825"/>
            <a:ext cx="2012950" cy="7620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F0000"/>
              </a:buClr>
              <a:buSzPts val="4000"/>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yêu</a:t>
            </a:r>
          </a:p>
        </p:txBody>
      </p:sp>
      <p:sp>
        <p:nvSpPr>
          <p:cNvPr id="116" name="Google Shape;116;p3"/>
          <p:cNvSpPr txBox="1"/>
          <p:nvPr/>
        </p:nvSpPr>
        <p:spPr>
          <a:xfrm>
            <a:off x="3113087" y="3689350"/>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hí hoáy</a:t>
            </a:r>
          </a:p>
        </p:txBody>
      </p:sp>
      <p:sp>
        <p:nvSpPr>
          <p:cNvPr id="117" name="Google Shape;117;p3"/>
          <p:cNvSpPr/>
          <p:nvPr/>
        </p:nvSpPr>
        <p:spPr>
          <a:xfrm>
            <a:off x="206375" y="2587625"/>
            <a:ext cx="1646237" cy="712787"/>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cxnSp>
        <p:nvCxnSpPr>
          <p:cNvPr id="118" name="Google Shape;118;p3"/>
          <p:cNvCxnSpPr/>
          <p:nvPr/>
        </p:nvCxnSpPr>
        <p:spPr>
          <a:xfrm flipH="1">
            <a:off x="2809875" y="5430837"/>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19" name="Google Shape;119;p3"/>
          <p:cNvSpPr txBox="1"/>
          <p:nvPr/>
        </p:nvSpPr>
        <p:spPr>
          <a:xfrm>
            <a:off x="5575300" y="3687762"/>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nhụy</a:t>
            </a:r>
          </a:p>
        </p:txBody>
      </p:sp>
      <p:sp>
        <p:nvSpPr>
          <p:cNvPr id="120" name="Google Shape;120;p3"/>
          <p:cNvSpPr txBox="1"/>
          <p:nvPr/>
        </p:nvSpPr>
        <p:spPr>
          <a:xfrm>
            <a:off x="7781925" y="3717925"/>
            <a:ext cx="1998662" cy="760412"/>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thích</a:t>
            </a:r>
          </a:p>
        </p:txBody>
      </p:sp>
      <p:sp>
        <p:nvSpPr>
          <p:cNvPr id="121" name="Google Shape;121;p3"/>
          <p:cNvSpPr txBox="1"/>
          <p:nvPr/>
        </p:nvSpPr>
        <p:spPr>
          <a:xfrm>
            <a:off x="504825" y="5386387"/>
            <a:ext cx="11591925" cy="132238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Chúng tôi  treo bức tranh  ở góc sáng tạo của lớp.</a:t>
            </a:r>
          </a:p>
          <a:p>
            <a:pPr marL="0" marR="0" lvl="0" indent="0" algn="l" rtl="0">
              <a:lnSpc>
                <a:spcPct val="100000"/>
              </a:lnSpc>
              <a:spcBef>
                <a:spcPts val="0"/>
              </a:spcBef>
              <a:spcAft>
                <a:spcPts val="0"/>
              </a:spcAft>
              <a:buNone/>
            </a:pPr>
            <a:endParaRPr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cxnSp>
        <p:nvCxnSpPr>
          <p:cNvPr id="122" name="Google Shape;122;p3"/>
          <p:cNvCxnSpPr/>
          <p:nvPr/>
        </p:nvCxnSpPr>
        <p:spPr>
          <a:xfrm flipH="1">
            <a:off x="6311900" y="5318125"/>
            <a:ext cx="92075" cy="642937"/>
          </a:xfrm>
          <a:prstGeom prst="straightConnector1">
            <a:avLst/>
          </a:prstGeom>
          <a:noFill/>
          <a:ln w="38100" cap="flat" cmpd="sng">
            <a:solidFill>
              <a:srgbClr val="FF0000"/>
            </a:solidFill>
            <a:prstDash val="solid"/>
            <a:miter lim="800000"/>
            <a:headEnd type="none" w="med" len="med"/>
            <a:tailEnd type="none" w="med" len="med"/>
          </a:ln>
        </p:spPr>
      </p:cxnSp>
      <p:cxnSp>
        <p:nvCxnSpPr>
          <p:cNvPr id="123" name="Google Shape;123;p3"/>
          <p:cNvCxnSpPr/>
          <p:nvPr/>
        </p:nvCxnSpPr>
        <p:spPr>
          <a:xfrm flipH="1">
            <a:off x="11499850"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24" name="Google Shape;124;p3"/>
          <p:cNvSpPr txBox="1"/>
          <p:nvPr/>
        </p:nvSpPr>
        <p:spPr>
          <a:xfrm>
            <a:off x="10007600" y="3687762"/>
            <a:ext cx="1127125" cy="646112"/>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Clr>
                <a:srgbClr val="FF0000"/>
              </a:buClr>
              <a:buSzPts val="4000"/>
              <a:buFont typeface="Times New Roman" panose="02020603050405020304"/>
              <a:buNone/>
            </a:pPr>
            <a:r>
              <a:rPr lang="en-US" sz="4000" b="1" i="0" u="none">
                <a:solidFill>
                  <a:srgbClr val="FF0000"/>
                </a:solidFill>
                <a:latin typeface="Times New Roman" panose="02020603050405020304"/>
                <a:ea typeface="Times New Roman" panose="02020603050405020304"/>
                <a:cs typeface="Times New Roman" panose="02020603050405020304"/>
                <a:sym typeface="Times New Roman" panose="02020603050405020304"/>
              </a:rPr>
              <a:t>Huy</a:t>
            </a:r>
          </a:p>
        </p:txBody>
      </p:sp>
      <p:cxnSp>
        <p:nvCxnSpPr>
          <p:cNvPr id="125" name="Google Shape;125;p3"/>
          <p:cNvCxnSpPr/>
          <p:nvPr/>
        </p:nvCxnSpPr>
        <p:spPr>
          <a:xfrm flipH="1">
            <a:off x="11606212" y="5262562"/>
            <a:ext cx="92075" cy="642937"/>
          </a:xfrm>
          <a:prstGeom prst="straightConnector1">
            <a:avLst/>
          </a:prstGeom>
          <a:noFill/>
          <a:ln w="38100" cap="flat" cmpd="sng">
            <a:solidFill>
              <a:srgbClr val="FF0000"/>
            </a:solidFill>
            <a:prstDash val="solid"/>
            <a:miter lim="800000"/>
            <a:headEnd type="none" w="med" len="med"/>
            <a:tailEnd type="none" w="med" len="med"/>
          </a:ln>
        </p:spPr>
      </p:cxnSp>
      <p:sp>
        <p:nvSpPr>
          <p:cNvPr id="104" name="Google Shape;104;p2"/>
          <p:cNvSpPr txBox="1">
            <a:spLocks noGrp="1"/>
          </p:cNvSpPr>
          <p:nvPr>
            <p:ph type="title"/>
          </p:nvPr>
        </p:nvSpPr>
        <p:spPr>
          <a:xfrm>
            <a:off x="795337" y="419735"/>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7"/>
                                        </p:tgtEl>
                                        <p:attrNameLst>
                                          <p:attrName>style.visibility</p:attrName>
                                        </p:attrNameLst>
                                      </p:cBhvr>
                                      <p:to>
                                        <p:strVal val="visible"/>
                                      </p:to>
                                    </p:set>
                                    <p:animEffect transition="in" filter="fade">
                                      <p:cBhvr>
                                        <p:cTn id="7" dur="500"/>
                                        <p:tgtEl>
                                          <p:spTgt spid="1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5">
                                            <p:txEl>
                                              <p:pRg st="0" end="0"/>
                                            </p:txEl>
                                          </p:spTgt>
                                        </p:tgtEl>
                                        <p:attrNameLst>
                                          <p:attrName>style.visibility</p:attrName>
                                        </p:attrNameLst>
                                      </p:cBhvr>
                                      <p:to>
                                        <p:strVal val="visible"/>
                                      </p:to>
                                    </p:set>
                                    <p:animEffect transition="in" filter="fade">
                                      <p:cBhvr>
                                        <p:cTn id="12" dur="500"/>
                                        <p:tgtEl>
                                          <p:spTgt spid="1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
                                        </p:tgtEl>
                                        <p:attrNameLst>
                                          <p:attrName>style.visibility</p:attrName>
                                        </p:attrNameLst>
                                      </p:cBhvr>
                                      <p:to>
                                        <p:strVal val="visible"/>
                                      </p:to>
                                    </p:set>
                                    <p:animEffect transition="in" filter="fade">
                                      <p:cBhvr>
                                        <p:cTn id="17" dur="500"/>
                                        <p:tgtEl>
                                          <p:spTgt spid="1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9"/>
                                        </p:tgtEl>
                                        <p:attrNameLst>
                                          <p:attrName>style.visibility</p:attrName>
                                        </p:attrNameLst>
                                      </p:cBhvr>
                                      <p:to>
                                        <p:strVal val="visible"/>
                                      </p:to>
                                    </p:set>
                                    <p:animEffect transition="in" filter="fade">
                                      <p:cBhvr>
                                        <p:cTn id="22" dur="500"/>
                                        <p:tgtEl>
                                          <p:spTgt spid="1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0"/>
                                        </p:tgtEl>
                                        <p:attrNameLst>
                                          <p:attrName>style.visibility</p:attrName>
                                        </p:attrNameLst>
                                      </p:cBhvr>
                                      <p:to>
                                        <p:strVal val="visible"/>
                                      </p:to>
                                    </p:set>
                                    <p:animEffect transition="in" filter="fade">
                                      <p:cBhvr>
                                        <p:cTn id="27" dur="500"/>
                                        <p:tgtEl>
                                          <p:spTgt spid="12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4"/>
                                        </p:tgtEl>
                                        <p:attrNameLst>
                                          <p:attrName>style.visibility</p:attrName>
                                        </p:attrNameLst>
                                      </p:cBhvr>
                                      <p:to>
                                        <p:strVal val="visible"/>
                                      </p:to>
                                    </p:set>
                                    <p:animEffect transition="in" filter="fade">
                                      <p:cBhvr>
                                        <p:cTn id="32" dur="500"/>
                                        <p:tgtEl>
                                          <p:spTgt spid="12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1"/>
                                        </p:tgtEl>
                                        <p:attrNameLst>
                                          <p:attrName>style.visibility</p:attrName>
                                        </p:attrNameLst>
                                      </p:cBhvr>
                                      <p:to>
                                        <p:strVal val="visible"/>
                                      </p:to>
                                    </p:set>
                                    <p:animEffect transition="in" filter="fade">
                                      <p:cBhvr>
                                        <p:cTn id="37" dur="2000"/>
                                        <p:tgtEl>
                                          <p:spTgt spid="12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8"/>
                                        </p:tgtEl>
                                        <p:attrNameLst>
                                          <p:attrName>style.visibility</p:attrName>
                                        </p:attrNameLst>
                                      </p:cBhvr>
                                      <p:to>
                                        <p:strVal val="visible"/>
                                      </p:to>
                                    </p:set>
                                    <p:animEffect transition="in" filter="fade">
                                      <p:cBhvr>
                                        <p:cTn id="42" dur="2000"/>
                                        <p:tgtEl>
                                          <p:spTgt spid="118"/>
                                        </p:tgtEl>
                                      </p:cBhvr>
                                    </p:animEffect>
                                  </p:childTnLst>
                                </p:cTn>
                              </p:par>
                              <p:par>
                                <p:cTn id="43" presetID="10" presetClass="entr" presetSubtype="0" fill="hold" nodeType="withEffect">
                                  <p:stCondLst>
                                    <p:cond delay="0"/>
                                  </p:stCondLst>
                                  <p:childTnLst>
                                    <p:set>
                                      <p:cBhvr>
                                        <p:cTn id="44" dur="1" fill="hold">
                                          <p:stCondLst>
                                            <p:cond delay="0"/>
                                          </p:stCondLst>
                                        </p:cTn>
                                        <p:tgtEl>
                                          <p:spTgt spid="122"/>
                                        </p:tgtEl>
                                        <p:attrNameLst>
                                          <p:attrName>style.visibility</p:attrName>
                                        </p:attrNameLst>
                                      </p:cBhvr>
                                      <p:to>
                                        <p:strVal val="visible"/>
                                      </p:to>
                                    </p:set>
                                    <p:animEffect transition="in" filter="fade">
                                      <p:cBhvr>
                                        <p:cTn id="45" dur="2000"/>
                                        <p:tgtEl>
                                          <p:spTgt spid="122"/>
                                        </p:tgtEl>
                                      </p:cBhvr>
                                    </p:animEffect>
                                  </p:childTnLst>
                                </p:cTn>
                              </p:par>
                              <p:par>
                                <p:cTn id="46" presetID="10" presetClass="entr" presetSubtype="0" fill="hold" nodeType="withEffect">
                                  <p:stCondLst>
                                    <p:cond delay="0"/>
                                  </p:stCondLst>
                                  <p:childTnLst>
                                    <p:set>
                                      <p:cBhvr>
                                        <p:cTn id="47" dur="1" fill="hold">
                                          <p:stCondLst>
                                            <p:cond delay="0"/>
                                          </p:stCondLst>
                                        </p:cTn>
                                        <p:tgtEl>
                                          <p:spTgt spid="125"/>
                                        </p:tgtEl>
                                        <p:attrNameLst>
                                          <p:attrName>style.visibility</p:attrName>
                                        </p:attrNameLst>
                                      </p:cBhvr>
                                      <p:to>
                                        <p:strVal val="visible"/>
                                      </p:to>
                                    </p:set>
                                    <p:animEffect transition="in" filter="fade">
                                      <p:cBhvr>
                                        <p:cTn id="48" dur="2000"/>
                                        <p:tgtEl>
                                          <p:spTgt spid="125"/>
                                        </p:tgtEl>
                                      </p:cBhvr>
                                    </p:animEffect>
                                  </p:childTnLst>
                                </p:cTn>
                              </p:par>
                              <p:par>
                                <p:cTn id="49" presetID="10" presetClass="entr" presetSubtype="0" fill="hold" nodeType="withEffect">
                                  <p:stCondLst>
                                    <p:cond delay="0"/>
                                  </p:stCondLst>
                                  <p:childTnLst>
                                    <p:set>
                                      <p:cBhvr>
                                        <p:cTn id="50" dur="1" fill="hold">
                                          <p:stCondLst>
                                            <p:cond delay="0"/>
                                          </p:stCondLst>
                                        </p:cTn>
                                        <p:tgtEl>
                                          <p:spTgt spid="123"/>
                                        </p:tgtEl>
                                        <p:attrNameLst>
                                          <p:attrName>style.visibility</p:attrName>
                                        </p:attrNameLst>
                                      </p:cBhvr>
                                      <p:to>
                                        <p:strVal val="visible"/>
                                      </p:to>
                                    </p:set>
                                    <p:animEffect transition="in" filter="fade">
                                      <p:cBhvr>
                                        <p:cTn id="51" dur="2000"/>
                                        <p:tgtEl>
                                          <p:spTgt spid="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4"/>
          <p:cNvSpPr/>
          <p:nvPr/>
        </p:nvSpPr>
        <p:spPr>
          <a:xfrm>
            <a:off x="1558925" y="2667635"/>
            <a:ext cx="391160" cy="1168400"/>
          </a:xfrm>
          <a:prstGeom prst="leftBrace">
            <a:avLst>
              <a:gd name="adj1" fmla="val 577"/>
              <a:gd name="adj2" fmla="val 11847"/>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31" name="Google Shape;131;p4"/>
          <p:cNvSpPr txBox="1"/>
          <p:nvPr/>
        </p:nvSpPr>
        <p:spPr>
          <a:xfrm>
            <a:off x="146050" y="278320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1</a:t>
            </a:r>
          </a:p>
        </p:txBody>
      </p:sp>
      <p:sp>
        <p:nvSpPr>
          <p:cNvPr id="132" name="Google Shape;132;p4"/>
          <p:cNvSpPr txBox="1"/>
          <p:nvPr/>
        </p:nvSpPr>
        <p:spPr>
          <a:xfrm>
            <a:off x="96520" y="4923155"/>
            <a:ext cx="1863090" cy="58229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3200"/>
              <a:buFont typeface="Times New Roman" panose="02020603050405020304"/>
              <a:buNone/>
            </a:pPr>
            <a:r>
              <a:rPr lang="en-US" sz="32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Đoạn 2</a:t>
            </a:r>
          </a:p>
        </p:txBody>
      </p:sp>
      <p:sp>
        <p:nvSpPr>
          <p:cNvPr id="133" name="Google Shape;133;p4"/>
          <p:cNvSpPr/>
          <p:nvPr/>
        </p:nvSpPr>
        <p:spPr>
          <a:xfrm>
            <a:off x="425450" y="1404620"/>
            <a:ext cx="1750695" cy="787400"/>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2. Đọc</a:t>
            </a:r>
          </a:p>
        </p:txBody>
      </p:sp>
      <p:sp>
        <p:nvSpPr>
          <p:cNvPr id="134" name="Google Shape;134;p4"/>
          <p:cNvSpPr txBox="1"/>
          <p:nvPr/>
        </p:nvSpPr>
        <p:spPr>
          <a:xfrm>
            <a:off x="1860550" y="2477135"/>
            <a:ext cx="9989820" cy="482981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a:t>
            </a: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Hôm nay cô giáo cho lớp vẽ những gì yêu thích. Tuệ An hí hoáy vẽ siêu nhân áo đỏ, thắt lưng vàng. Gia Huy say sưa vẽ mèo máy, tỉ mỉ tô cái ria cong cong.</a:t>
            </a:r>
          </a:p>
          <a:p>
            <a:pPr marL="0" marR="0" lvl="0" indent="0" algn="just" rtl="0">
              <a:lnSpc>
                <a:spcPct val="100000"/>
              </a:lnSpc>
              <a:spcBef>
                <a:spcPts val="0"/>
              </a:spcBef>
              <a:spcAft>
                <a:spcPts val="0"/>
              </a:spcAft>
              <a:buClr>
                <a:schemeClr val="dk1"/>
              </a:buClr>
              <a:buSzPts val="2800"/>
              <a:buFont typeface="Calibri" panose="020F0502020204030204"/>
              <a:buNone/>
            </a:pPr>
            <a:endParaRPr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a:p>
            <a:pPr marL="0" marR="0" lvl="0" indent="0" algn="just" rtl="0">
              <a:lnSpc>
                <a:spcPct val="100000"/>
              </a:lnSpc>
              <a:spcBef>
                <a:spcPts val="0"/>
              </a:spcBef>
              <a:spcAft>
                <a:spcPts val="0"/>
              </a:spcAft>
              <a:buClr>
                <a:schemeClr val="dk1"/>
              </a:buClr>
              <a:buSzPts val="2800"/>
              <a:buFont typeface="Times New Roman" panose="02020603050405020304"/>
              <a:buNone/>
            </a:pPr>
            <a:r>
              <a:rPr lang="en-US" sz="2800" b="0"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     Cuối giờ, chúng tôi mang tranh đính lên bảng. Mọi ánh mắt đều hướng về bức tranh bông hoa bốn cánh của Hà. Trên mỗi bông hoa ghi tên một tổ trong lớp. Giữa nhụy hoa là cô giáo cười rất tươi. Bên dưới có dòng chữ nắn nót “Hoa yêu thương”. Ai cũng thấy có mình trong tranh. Chúng tôi treo bức tranh ở góc sáng tạo của lớp.</a:t>
            </a:r>
          </a:p>
          <a:p>
            <a:pPr marL="0" marR="0" lvl="0" indent="0" algn="r" rtl="0">
              <a:lnSpc>
                <a:spcPct val="100000"/>
              </a:lnSpc>
              <a:spcBef>
                <a:spcPts val="0"/>
              </a:spcBef>
              <a:spcAft>
                <a:spcPts val="0"/>
              </a:spcAft>
              <a:buClr>
                <a:schemeClr val="dk1"/>
              </a:buClr>
              <a:buSzPts val="2800"/>
              <a:buFont typeface="Times New Roman" panose="02020603050405020304"/>
              <a:buNone/>
            </a:pPr>
            <a:r>
              <a:rPr lang="en-US"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(Phạm Thủy)</a:t>
            </a:r>
          </a:p>
          <a:p>
            <a:pPr marL="0" marR="0" lvl="0" indent="0" algn="l" rtl="0">
              <a:lnSpc>
                <a:spcPct val="100000"/>
              </a:lnSpc>
              <a:spcBef>
                <a:spcPts val="0"/>
              </a:spcBef>
              <a:spcAft>
                <a:spcPts val="0"/>
              </a:spcAft>
              <a:buNone/>
            </a:pPr>
            <a:endParaRPr sz="28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endParaRPr>
          </a:p>
        </p:txBody>
      </p:sp>
      <p:sp>
        <p:nvSpPr>
          <p:cNvPr id="135" name="Google Shape;135;p4"/>
          <p:cNvSpPr/>
          <p:nvPr/>
        </p:nvSpPr>
        <p:spPr>
          <a:xfrm>
            <a:off x="1568450" y="4248785"/>
            <a:ext cx="391160" cy="2260600"/>
          </a:xfrm>
          <a:prstGeom prst="leftBrace">
            <a:avLst>
              <a:gd name="adj1" fmla="val 298"/>
              <a:gd name="adj2" fmla="val 10969"/>
            </a:avLst>
          </a:prstGeom>
          <a:noFill/>
          <a:ln w="28575" cap="flat" cmpd="sng">
            <a:solidFill>
              <a:schemeClr val="dk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04" name="Google Shape;104;p2"/>
          <p:cNvSpPr txBox="1">
            <a:spLocks noGrp="1"/>
          </p:cNvSpPr>
          <p:nvPr>
            <p:ph type="title"/>
          </p:nvPr>
        </p:nvSpPr>
        <p:spPr>
          <a:xfrm>
            <a:off x="795337" y="53848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4"/>
                                        </p:tgtEl>
                                        <p:attrNameLst>
                                          <p:attrName>style.visibility</p:attrName>
                                        </p:attrNameLst>
                                      </p:cBhvr>
                                      <p:to>
                                        <p:strVal val="visible"/>
                                      </p:to>
                                    </p:set>
                                    <p:animEffect transition="in" filter="fade">
                                      <p:cBhvr>
                                        <p:cTn id="12" dur="500"/>
                                        <p:tgtEl>
                                          <p:spTgt spid="1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0"/>
                                        </p:tgtEl>
                                        <p:attrNameLst>
                                          <p:attrName>style.visibility</p:attrName>
                                        </p:attrNameLst>
                                      </p:cBhvr>
                                      <p:to>
                                        <p:strVal val="visible"/>
                                      </p:to>
                                    </p:set>
                                    <p:animEffect transition="in" filter="fade">
                                      <p:cBhvr>
                                        <p:cTn id="17" dur="500"/>
                                        <p:tgtEl>
                                          <p:spTgt spid="130"/>
                                        </p:tgtEl>
                                      </p:cBhvr>
                                    </p:animEffect>
                                  </p:childTnLst>
                                </p:cTn>
                              </p:par>
                              <p:par>
                                <p:cTn id="18" presetID="10" presetClass="entr" presetSubtype="0" fill="hold" nodeType="withEffect">
                                  <p:stCondLst>
                                    <p:cond delay="0"/>
                                  </p:stCondLst>
                                  <p:childTnLst>
                                    <p:set>
                                      <p:cBhvr>
                                        <p:cTn id="19" dur="1" fill="hold">
                                          <p:stCondLst>
                                            <p:cond delay="0"/>
                                          </p:stCondLst>
                                        </p:cTn>
                                        <p:tgtEl>
                                          <p:spTgt spid="131"/>
                                        </p:tgtEl>
                                        <p:attrNameLst>
                                          <p:attrName>style.visibility</p:attrName>
                                        </p:attrNameLst>
                                      </p:cBhvr>
                                      <p:to>
                                        <p:strVal val="visible"/>
                                      </p:to>
                                    </p:set>
                                    <p:animEffect transition="in" filter="fade">
                                      <p:cBhvr>
                                        <p:cTn id="20" dur="500"/>
                                        <p:tgtEl>
                                          <p:spTgt spid="131"/>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35"/>
                                        </p:tgtEl>
                                        <p:attrNameLst>
                                          <p:attrName>style.visibility</p:attrName>
                                        </p:attrNameLst>
                                      </p:cBhvr>
                                      <p:to>
                                        <p:strVal val="visible"/>
                                      </p:to>
                                    </p:set>
                                    <p:animEffect transition="in" filter="fade">
                                      <p:cBhvr>
                                        <p:cTn id="25" dur="500"/>
                                        <p:tgtEl>
                                          <p:spTgt spid="135"/>
                                        </p:tgtEl>
                                      </p:cBhvr>
                                    </p:animEffect>
                                  </p:childTnLst>
                                </p:cTn>
                              </p:par>
                              <p:par>
                                <p:cTn id="26" presetID="10" presetClass="entr" presetSubtype="0" fill="hold" nodeType="withEffect">
                                  <p:stCondLst>
                                    <p:cond delay="0"/>
                                  </p:stCondLst>
                                  <p:childTnLst>
                                    <p:set>
                                      <p:cBhvr>
                                        <p:cTn id="27" dur="1" fill="hold">
                                          <p:stCondLst>
                                            <p:cond delay="0"/>
                                          </p:stCondLst>
                                        </p:cTn>
                                        <p:tgtEl>
                                          <p:spTgt spid="132"/>
                                        </p:tgtEl>
                                        <p:attrNameLst>
                                          <p:attrName>style.visibility</p:attrName>
                                        </p:attrNameLst>
                                      </p:cBhvr>
                                      <p:to>
                                        <p:strVal val="visible"/>
                                      </p:to>
                                    </p:set>
                                    <p:animEffect transition="in" filter="fade">
                                      <p:cBhvr>
                                        <p:cTn id="28" dur="500"/>
                                        <p:tgtEl>
                                          <p:spTgt spid="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9"/>
          <p:cNvSpPr/>
          <p:nvPr/>
        </p:nvSpPr>
        <p:spPr>
          <a:xfrm>
            <a:off x="635" y="2195830"/>
            <a:ext cx="5770245" cy="2188845"/>
          </a:xfrm>
          <a:prstGeom prst="roundRect">
            <a:avLst>
              <a:gd name="adj" fmla="val 16667"/>
            </a:avLst>
          </a:prstGeom>
          <a:solidFill>
            <a:srgbClr val="70AD47"/>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chemeClr val="lt1"/>
              </a:buClr>
              <a:buSzPts val="4000"/>
              <a:buFont typeface="Times New Roman" panose="02020603050405020304"/>
              <a:buNone/>
            </a:pPr>
            <a:r>
              <a:rPr lang="en-US" sz="4000" b="1" i="0" u="none">
                <a:solidFill>
                  <a:schemeClr val="lt1"/>
                </a:solidFill>
                <a:latin typeface="Times New Roman" panose="02020603050405020304"/>
                <a:ea typeface="Times New Roman" panose="02020603050405020304"/>
                <a:cs typeface="Times New Roman" panose="02020603050405020304"/>
                <a:sym typeface="Times New Roman" panose="02020603050405020304"/>
              </a:rPr>
              <a:t>6. Quan sát tranh và dùng từ ngữ trong khung để nói theo tranh </a:t>
            </a:r>
          </a:p>
        </p:txBody>
      </p:sp>
      <p:sp>
        <p:nvSpPr>
          <p:cNvPr id="178" name="Google Shape;178;p9"/>
          <p:cNvSpPr txBox="1"/>
          <p:nvPr/>
        </p:nvSpPr>
        <p:spPr>
          <a:xfrm>
            <a:off x="73025" y="5181282"/>
            <a:ext cx="5364162" cy="1060450"/>
          </a:xfrm>
          <a:prstGeom prst="rect">
            <a:avLst/>
          </a:prstGeom>
          <a:solidFill>
            <a:schemeClr val="accent1"/>
          </a:solidFill>
          <a:ln w="12700" cap="flat" cmpd="sng">
            <a:solidFill>
              <a:srgbClr val="41719C"/>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800" b="0" i="0" u="none">
              <a:solidFill>
                <a:schemeClr val="dk1"/>
              </a:solidFill>
              <a:latin typeface="Calibri" panose="020F0502020204030204"/>
              <a:ea typeface="Calibri" panose="020F0502020204030204"/>
              <a:cs typeface="Calibri" panose="020F0502020204030204"/>
              <a:sym typeface="Calibri" panose="020F0502020204030204"/>
            </a:endParaRPr>
          </a:p>
        </p:txBody>
      </p:sp>
      <p:sp>
        <p:nvSpPr>
          <p:cNvPr id="179" name="Google Shape;179;p9"/>
          <p:cNvSpPr txBox="1"/>
          <p:nvPr/>
        </p:nvSpPr>
        <p:spPr>
          <a:xfrm>
            <a:off x="207962" y="5314315"/>
            <a:ext cx="5562600" cy="70802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4000"/>
              <a:buFont typeface="Times New Roman" panose="02020603050405020304"/>
              <a:buNone/>
            </a:pPr>
            <a:r>
              <a:rPr lang="en-US" sz="40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âu yếm       chúc mừng      </a:t>
            </a:r>
          </a:p>
        </p:txBody>
      </p:sp>
      <p:pic>
        <p:nvPicPr>
          <p:cNvPr id="180" name="Google Shape;180;p9" descr="Không có mô tả."/>
          <p:cNvPicPr preferRelativeResize="0"/>
          <p:nvPr/>
        </p:nvPicPr>
        <p:blipFill rotWithShape="1">
          <a:blip r:embed="rId3"/>
          <a:srcRect/>
          <a:stretch>
            <a:fillRect/>
          </a:stretch>
        </p:blipFill>
        <p:spPr>
          <a:xfrm>
            <a:off x="5770562" y="1708467"/>
            <a:ext cx="6378575" cy="5249862"/>
          </a:xfrm>
          <a:prstGeom prst="rect">
            <a:avLst/>
          </a:prstGeom>
          <a:noFill/>
          <a:ln>
            <a:noFill/>
          </a:ln>
        </p:spPr>
      </p:pic>
      <p:sp>
        <p:nvSpPr>
          <p:cNvPr id="104" name="Google Shape;104;p2"/>
          <p:cNvSpPr txBox="1">
            <a:spLocks noGrp="1"/>
          </p:cNvSpPr>
          <p:nvPr>
            <p:ph type="title"/>
          </p:nvPr>
        </p:nvSpPr>
        <p:spPr>
          <a:xfrm>
            <a:off x="795337" y="516890"/>
            <a:ext cx="10515600" cy="1223962"/>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3200"/>
              <a:buFont typeface="Times New Roman" panose="02020603050405020304"/>
              <a:buNone/>
            </a:pPr>
            <a: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t>Thứ  Năm ngày 22  tháng  2 năm 2024</a:t>
            </a:r>
            <a:br>
              <a:rPr lang="en-US" sz="3200" b="1" i="0" u="none">
                <a:solidFill>
                  <a:schemeClr val="dk1"/>
                </a:solidFill>
                <a:latin typeface="Times New Roman" panose="02020603050405020304"/>
                <a:ea typeface="Times New Roman" panose="02020603050405020304"/>
                <a:cs typeface="Times New Roman" panose="02020603050405020304"/>
                <a:sym typeface="Times New Roman" panose="02020603050405020304"/>
              </a:rPr>
            </a:br>
            <a: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t>Tiếng Việt</a:t>
            </a:r>
            <a:br>
              <a:rPr lang="en-US" sz="3600" b="1" i="0" u="none">
                <a:solidFill>
                  <a:srgbClr val="002060"/>
                </a:solidFill>
                <a:latin typeface="Times New Roman" panose="02020603050405020304"/>
                <a:ea typeface="Times New Roman" panose="02020603050405020304"/>
                <a:cs typeface="Times New Roman" panose="02020603050405020304"/>
                <a:sym typeface="Times New Roman" panose="02020603050405020304"/>
              </a:rPr>
            </a:br>
            <a:r>
              <a:rPr lang="en-US" sz="4000" b="1" i="0" u="sng">
                <a:solidFill>
                  <a:srgbClr val="C00000"/>
                </a:solidFill>
                <a:latin typeface="Times New Roman" panose="02020603050405020304"/>
                <a:ea typeface="Times New Roman" panose="02020603050405020304"/>
                <a:cs typeface="Times New Roman" panose="02020603050405020304"/>
                <a:sym typeface="Times New Roman" panose="02020603050405020304"/>
              </a:rPr>
              <a:t>Bài 3</a:t>
            </a:r>
            <a:r>
              <a:rPr lang="en-US" sz="4000" b="1" i="0" u="none">
                <a:solidFill>
                  <a:srgbClr val="C00000"/>
                </a:solidFill>
                <a:latin typeface="Times New Roman" panose="02020603050405020304"/>
                <a:ea typeface="Times New Roman" panose="02020603050405020304"/>
                <a:cs typeface="Times New Roman" panose="02020603050405020304"/>
                <a:sym typeface="Times New Roman" panose="02020603050405020304"/>
              </a:rPr>
              <a:t>: Hoa yêu thương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77"/>
                                        </p:tgtEl>
                                        <p:attrNameLst>
                                          <p:attrName>style.visibility</p:attrName>
                                        </p:attrNameLst>
                                      </p:cBhvr>
                                      <p:to>
                                        <p:strVal val="visible"/>
                                      </p:to>
                                    </p:set>
                                    <p:animEffect transition="in" filter="fade">
                                      <p:cBhvr>
                                        <p:cTn id="7" dur="500"/>
                                        <p:tgtEl>
                                          <p:spTgt spid="177"/>
                                        </p:tgtEl>
                                      </p:cBhvr>
                                    </p:animEffect>
                                  </p:childTnLst>
                                </p:cTn>
                              </p:par>
                              <p:par>
                                <p:cTn id="8" presetID="10" presetClass="entr" presetSubtype="0" fill="hold" nodeType="withEffect">
                                  <p:stCondLst>
                                    <p:cond delay="0"/>
                                  </p:stCondLst>
                                  <p:childTnLst>
                                    <p:set>
                                      <p:cBhvr>
                                        <p:cTn id="9" dur="1" fill="hold">
                                          <p:stCondLst>
                                            <p:cond delay="0"/>
                                          </p:stCondLst>
                                        </p:cTn>
                                        <p:tgtEl>
                                          <p:spTgt spid="180"/>
                                        </p:tgtEl>
                                        <p:attrNameLst>
                                          <p:attrName>style.visibility</p:attrName>
                                        </p:attrNameLst>
                                      </p:cBhvr>
                                      <p:to>
                                        <p:strVal val="visible"/>
                                      </p:to>
                                    </p:set>
                                    <p:animEffect transition="in" filter="fade">
                                      <p:cBhvr>
                                        <p:cTn id="10" dur="500"/>
                                        <p:tgtEl>
                                          <p:spTgt spid="18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79"/>
                                        </p:tgtEl>
                                        <p:attrNameLst>
                                          <p:attrName>style.visibility</p:attrName>
                                        </p:attrNameLst>
                                      </p:cBhvr>
                                      <p:to>
                                        <p:strVal val="visible"/>
                                      </p:to>
                                    </p:set>
                                    <p:animEffect transition="in" filter="fade">
                                      <p:cBhvr>
                                        <p:cTn id="15" dur="500"/>
                                        <p:tgtEl>
                                          <p:spTgt spid="179"/>
                                        </p:tgtEl>
                                      </p:cBhvr>
                                    </p:animEffect>
                                  </p:childTnLst>
                                </p:cTn>
                              </p:par>
                              <p:par>
                                <p:cTn id="16" presetID="10" presetClass="entr" presetSubtype="0" fill="hold" nodeType="withEffect">
                                  <p:stCondLst>
                                    <p:cond delay="0"/>
                                  </p:stCondLst>
                                  <p:childTnLst>
                                    <p:set>
                                      <p:cBhvr>
                                        <p:cTn id="17" dur="1" fill="hold">
                                          <p:stCondLst>
                                            <p:cond delay="0"/>
                                          </p:stCondLst>
                                        </p:cTn>
                                        <p:tgtEl>
                                          <p:spTgt spid="178"/>
                                        </p:tgtEl>
                                        <p:attrNameLst>
                                          <p:attrName>style.visibility</p:attrName>
                                        </p:attrNameLst>
                                      </p:cBhvr>
                                      <p:to>
                                        <p:strVal val="visible"/>
                                      </p:to>
                                    </p:set>
                                    <p:animEffect transition="in" filter="fade">
                                      <p:cBhvr>
                                        <p:cTn id="18" dur="500"/>
                                        <p:tgtEl>
                                          <p:spTgt spid="1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391</Words>
  <Application>Microsoft Office PowerPoint</Application>
  <PresentationFormat>Widescreen</PresentationFormat>
  <Paragraphs>31</Paragraphs>
  <Slides>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Times New Roman</vt:lpstr>
      <vt:lpstr>Calibri</vt:lpstr>
      <vt:lpstr>Arial</vt:lpstr>
      <vt:lpstr>Office Theme</vt:lpstr>
      <vt:lpstr>Thứ  Năm ngày 22  tháng  2 năm 2024 Tiếng Việt Bài 3: Hoa yêu thương</vt:lpstr>
      <vt:lpstr>Thứ  Năm ngày 22  tháng  2 năm 2024 Tiếng Việt Bài 3: Hoa yêu thương</vt:lpstr>
      <vt:lpstr>Thứ  Năm ngày 22  tháng  2 năm 2024 Tiếng Việt Bài 3: Hoa yêu thương</vt:lpstr>
      <vt:lpstr>Thứ  Năm ngày 22  tháng  2 năm 2024 Tiếng Việt Bài 3: Hoa yêu thương</vt:lpstr>
      <vt:lpstr>Thứ  Năm ngày 22  tháng  2 năm 2024 Tiếng Việt Bài 3: Hoa yêu thương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Thứ  Năm ngày 22  tháng  2 năm 2024 Tiếng Việt Bài 3: Hoa yêu thương</dc:title>
  <dc:creator>AutoBVT</dc:creator>
  <cp:lastModifiedBy>Admin</cp:lastModifiedBy>
  <cp:revision>5</cp:revision>
  <dcterms:created xsi:type="dcterms:W3CDTF">2024-02-20T01:45:00Z</dcterms:created>
  <dcterms:modified xsi:type="dcterms:W3CDTF">2025-04-05T15:29:19Z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2A7530D555234415A945243D6AFE7D71_12</vt:lpwstr>
  </property>
  <property fmtid="{D5CDD505-2E9C-101B-9397-08002B2CF9AE}" pid="3" name="KSOProductBuildVer">
    <vt:lpwstr>1033-12.2.0.13489</vt:lpwstr>
  </property>
</Properties>
</file>