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7" r:id="rId2"/>
    <p:sldId id="322" r:id="rId3"/>
    <p:sldId id="302" r:id="rId4"/>
    <p:sldId id="307" r:id="rId5"/>
  </p:sldIdLst>
  <p:sldSz cx="9144000" cy="5143500" type="screen16x9"/>
  <p:notesSz cx="9144000" cy="6858000"/>
  <p:defaultTextStyle>
    <a:defPPr>
      <a:defRPr lang="en-US"/>
    </a:defPPr>
    <a:lvl1pPr marL="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8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18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76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35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94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53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12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717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DFF"/>
    <a:srgbClr val="AFEAFF"/>
    <a:srgbClr val="FFFF01"/>
    <a:srgbClr val="FFFF37"/>
    <a:srgbClr val="F3CEF6"/>
    <a:srgbClr val="ECB2F0"/>
    <a:srgbClr val="E496EA"/>
    <a:srgbClr val="A521AF"/>
    <a:srgbClr val="D24CDC"/>
    <a:srgbClr val="DD7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72" autoAdjust="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5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30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955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606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258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91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56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21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vi-VN" smtClean="0"/>
              <a:t>- GV đọc mẫu – gọi HS đọc lại</a:t>
            </a: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6A1316A0-1EA7-40BB-B356-B110497CD787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2741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6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7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7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8">
  <p:cSld name="Title only 18"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Google Shape;2059;p28"/>
          <p:cNvSpPr txBox="1">
            <a:spLocks noGrp="1"/>
          </p:cNvSpPr>
          <p:nvPr>
            <p:ph type="title"/>
          </p:nvPr>
        </p:nvSpPr>
        <p:spPr>
          <a:xfrm>
            <a:off x="720000" y="552625"/>
            <a:ext cx="7560000" cy="1025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495657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8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5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2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0" tIns="45666" rIns="91330" bIns="45666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0" tIns="45666" rIns="91330" bIns="45666"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-659633" y="-848744"/>
            <a:ext cx="2469633" cy="2296731"/>
            <a:chOff x="-2957976" y="-1125796"/>
            <a:chExt cx="2469633" cy="2296731"/>
          </a:xfrm>
        </p:grpSpPr>
        <p:sp>
          <p:nvSpPr>
            <p:cNvPr id="26" name="Oval 25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FF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 rot="2150288">
              <a:off x="-2598949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902" y="-187919"/>
            <a:ext cx="1524000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342" y="2119844"/>
            <a:ext cx="987425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1"/>
          <p:cNvGrpSpPr>
            <a:grpSpLocks/>
          </p:cNvGrpSpPr>
          <p:nvPr/>
        </p:nvGrpSpPr>
        <p:grpSpPr bwMode="auto">
          <a:xfrm>
            <a:off x="1257300" y="2178050"/>
            <a:ext cx="7581900" cy="1612900"/>
            <a:chOff x="9566064" y="964372"/>
            <a:chExt cx="5446164" cy="698253"/>
          </a:xfrm>
        </p:grpSpPr>
        <p:sp>
          <p:nvSpPr>
            <p:cNvPr id="24" name="Rectangle 10"/>
            <p:cNvSpPr/>
            <p:nvPr/>
          </p:nvSpPr>
          <p:spPr>
            <a:xfrm rot="416356">
              <a:off x="13065704" y="966434"/>
              <a:ext cx="1946524" cy="6961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8" name="Rectangle 10"/>
            <p:cNvSpPr/>
            <p:nvPr/>
          </p:nvSpPr>
          <p:spPr>
            <a:xfrm>
              <a:off x="9566064" y="964372"/>
              <a:ext cx="5333273" cy="647396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9" name="Rectangle 10"/>
            <p:cNvSpPr/>
            <p:nvPr/>
          </p:nvSpPr>
          <p:spPr>
            <a:xfrm>
              <a:off x="9617379" y="1022102"/>
              <a:ext cx="5049333" cy="543620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</p:grpSp>
      <p:grpSp>
        <p:nvGrpSpPr>
          <p:cNvPr id="30" name="Group 9"/>
          <p:cNvGrpSpPr>
            <a:grpSpLocks/>
          </p:cNvGrpSpPr>
          <p:nvPr/>
        </p:nvGrpSpPr>
        <p:grpSpPr bwMode="auto">
          <a:xfrm>
            <a:off x="234950" y="2041525"/>
            <a:ext cx="1670050" cy="1722438"/>
            <a:chOff x="1212273" y="1084984"/>
            <a:chExt cx="992332" cy="992332"/>
          </a:xfrm>
          <a:solidFill>
            <a:srgbClr val="A521AF"/>
          </a:solidFill>
        </p:grpSpPr>
        <p:sp>
          <p:nvSpPr>
            <p:cNvPr id="31" name="Oval 30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253488" y="1096097"/>
              <a:ext cx="914657" cy="912946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4" name="TextBox 32"/>
          <p:cNvSpPr txBox="1">
            <a:spLocks noChangeArrowheads="1"/>
          </p:cNvSpPr>
          <p:nvPr/>
        </p:nvSpPr>
        <p:spPr bwMode="auto">
          <a:xfrm>
            <a:off x="536575" y="2266950"/>
            <a:ext cx="1063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ctr" eaLnBrk="1" hangingPunct="1"/>
            <a:r>
              <a:rPr lang="vi-VN" sz="3600" b="1" dirty="0" smtClean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Arial-Rounded" pitchFamily="34" charset="0"/>
              </a:rPr>
              <a:t>4</a:t>
            </a:r>
            <a:endParaRPr lang="en-US" sz="3600" b="1" dirty="0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5" name="TextBox 14"/>
          <p:cNvSpPr txBox="1">
            <a:spLocks noChangeArrowheads="1"/>
          </p:cNvSpPr>
          <p:nvPr/>
        </p:nvSpPr>
        <p:spPr bwMode="auto">
          <a:xfrm>
            <a:off x="1435100" y="2314575"/>
            <a:ext cx="6848475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vi-VN" sz="3600" b="1" dirty="0" smtClean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 KHÔNG MAY BỊ LẠC</a:t>
            </a:r>
          </a:p>
          <a:p>
            <a:pPr algn="ctr" eaLnBrk="1" hangingPunct="1"/>
            <a:r>
              <a:rPr lang="vi-VN" sz="3600" b="1" dirty="0" smtClean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(Tiết </a:t>
            </a:r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434445" y="3948759"/>
            <a:ext cx="3217863" cy="523875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S</a:t>
            </a:r>
            <a:r>
              <a:rPr lang="vi-VN" sz="2800" b="1" dirty="0">
                <a:solidFill>
                  <a:srgbClr val="0070C0"/>
                </a:solidFill>
                <a:latin typeface="Arial-Rounded" pitchFamily="34" charset="0"/>
                <a:cs typeface="Arial-Rounded" pitchFamily="34" charset="0"/>
              </a:rPr>
              <a:t>ách Tiếng việt </a:t>
            </a: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/</a:t>
            </a:r>
            <a:r>
              <a:rPr lang="vi-VN" sz="2800" b="1" dirty="0" smtClean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74</a:t>
            </a:r>
            <a:endParaRPr lang="vi-VN" sz="2800" b="1" dirty="0">
              <a:solidFill>
                <a:srgbClr val="0070C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05000" y="437713"/>
            <a:ext cx="7086600" cy="923245"/>
          </a:xfrm>
          <a:prstGeom prst="rect">
            <a:avLst/>
          </a:prstGeom>
          <a:noFill/>
        </p:spPr>
        <p:txBody>
          <a:bodyPr lIns="91354" tIns="45678" rIns="91354" bIns="45678">
            <a:spAutoFit/>
          </a:bodyPr>
          <a:lstStyle/>
          <a:p>
            <a:pPr algn="ctr" defTabSz="91354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 smtClean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ĐIỀU EM CẦN BIẾT</a:t>
            </a:r>
            <a:endParaRPr lang="en-US" sz="54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29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0638" y="664389"/>
            <a:ext cx="8977746" cy="4154862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: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cẩn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ậ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kẻo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kìa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trên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to”.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đẹp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cứ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mải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mê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Lúc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Hoảng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hốt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suýt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khóc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Chợt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hướng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“A,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kia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mừng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đang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		          </a:t>
            </a:r>
            <a:endParaRPr lang="en-US" sz="2400" dirty="0" smtClean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                                        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Phạm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Thúy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Tuấn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Đọc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161925"/>
            <a:ext cx="9144000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4408741"/>
            <a:ext cx="4881130" cy="4603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vi-VN" sz="2400" dirty="0">
                <a:latin typeface="+mj-lt"/>
                <a:cs typeface="Arial-Rounded" pitchFamily="34" charset="0"/>
              </a:rPr>
              <a:t>Tìm </a:t>
            </a:r>
            <a:r>
              <a:rPr lang="vi-VN" sz="2400" dirty="0" smtClean="0">
                <a:latin typeface="+mj-lt"/>
                <a:cs typeface="Arial-Rounded" pitchFamily="34" charset="0"/>
              </a:rPr>
              <a:t>tiếng </a:t>
            </a:r>
            <a:r>
              <a:rPr lang="vi-VN" sz="2400" dirty="0">
                <a:latin typeface="+mj-lt"/>
                <a:cs typeface="Arial-Rounded" pitchFamily="34" charset="0"/>
              </a:rPr>
              <a:t>có chứa vần mới trong bài.</a:t>
            </a:r>
            <a:endParaRPr lang="en-US" sz="2400" dirty="0">
              <a:latin typeface="+mj-lt"/>
              <a:cs typeface="Arial-Rounded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447800" y="2510987"/>
            <a:ext cx="1752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endParaRPr lang="en-US" sz="2400" dirty="0">
              <a:solidFill>
                <a:srgbClr val="FF0000"/>
              </a:solidFill>
              <a:latin typeface="+mj-lt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84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175" y="1638300"/>
            <a:ext cx="899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175" y="2895600"/>
            <a:ext cx="899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Nam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cứ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mải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mê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xem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hết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đến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khác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cxnSp>
        <p:nvCxnSpPr>
          <p:cNvPr id="22" name="Straight Connector 21">
            <a:extLst/>
          </p:cNvPr>
          <p:cNvCxnSpPr/>
          <p:nvPr/>
        </p:nvCxnSpPr>
        <p:spPr>
          <a:xfrm flipH="1">
            <a:off x="2667000" y="1687185"/>
            <a:ext cx="38100" cy="425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7467600" y="1638300"/>
            <a:ext cx="127000" cy="425450"/>
            <a:chOff x="1524000" y="2410731"/>
            <a:chExt cx="107372" cy="425225"/>
          </a:xfrm>
        </p:grpSpPr>
        <p:cxnSp>
          <p:nvCxnSpPr>
            <p:cNvPr id="25" name="Straight Connector 24">
              <a:extLst/>
            </p:cNvPr>
            <p:cNvCxnSpPr/>
            <p:nvPr/>
          </p:nvCxnSpPr>
          <p:spPr>
            <a:xfrm flipH="1">
              <a:off x="1524000" y="2410731"/>
              <a:ext cx="3758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/>
            </p:cNvPr>
            <p:cNvCxnSpPr/>
            <p:nvPr/>
          </p:nvCxnSpPr>
          <p:spPr>
            <a:xfrm flipH="1">
              <a:off x="1593792" y="2410731"/>
              <a:ext cx="3758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>
            <a:extLst/>
          </p:cNvPr>
          <p:cNvCxnSpPr/>
          <p:nvPr/>
        </p:nvCxnSpPr>
        <p:spPr>
          <a:xfrm flipH="1">
            <a:off x="3124200" y="2988175"/>
            <a:ext cx="38100" cy="425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8153400" y="2911186"/>
            <a:ext cx="115888" cy="425450"/>
            <a:chOff x="2225388" y="3725155"/>
            <a:chExt cx="98712" cy="425225"/>
          </a:xfrm>
        </p:grpSpPr>
        <p:cxnSp>
          <p:nvCxnSpPr>
            <p:cNvPr id="51" name="Straight Connector 50">
              <a:extLst/>
            </p:cNvPr>
            <p:cNvCxnSpPr/>
            <p:nvPr/>
          </p:nvCxnSpPr>
          <p:spPr>
            <a:xfrm flipH="1">
              <a:off x="2225388" y="3725155"/>
              <a:ext cx="37862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/>
            </p:cNvPr>
            <p:cNvCxnSpPr/>
            <p:nvPr/>
          </p:nvCxnSpPr>
          <p:spPr>
            <a:xfrm flipH="1">
              <a:off x="2286238" y="3725155"/>
              <a:ext cx="37862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Connector 53">
            <a:extLst/>
          </p:cNvPr>
          <p:cNvCxnSpPr/>
          <p:nvPr/>
        </p:nvCxnSpPr>
        <p:spPr>
          <a:xfrm flipH="1">
            <a:off x="5791200" y="2911186"/>
            <a:ext cx="38100" cy="425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600200" y="209550"/>
            <a:ext cx="5276850" cy="584200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CÂU DÀI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>
            <a:extLst/>
          </p:cNvPr>
          <p:cNvCxnSpPr/>
          <p:nvPr/>
        </p:nvCxnSpPr>
        <p:spPr>
          <a:xfrm flipH="1">
            <a:off x="5470525" y="1692565"/>
            <a:ext cx="38100" cy="425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42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910" y="749298"/>
            <a:ext cx="8977746" cy="3785531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chủ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nhật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như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hội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: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cẩn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</a:t>
            </a:r>
            <a:r>
              <a:rPr lang="vi-VN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ậ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kẻo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may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kìa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trên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rất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to”.</a:t>
            </a: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đẹp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cứ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mải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mê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xem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hết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đến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Lúc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ngoảnh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thì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vừa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chạy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tìm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vừa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gọi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!”.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Hoảng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hốt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suýt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khóc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Chợt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”.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lời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hướng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chỉ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đường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“A,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kia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rồi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!”.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mừng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đang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ở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đó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		           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</a:t>
            </a:r>
            <a:r>
              <a:rPr lang="en-US" sz="2400" i="1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Phạm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Thúy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–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Tuấn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  <a:endParaRPr lang="en-US" sz="24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Đọc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161925"/>
            <a:ext cx="9144000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6997827" y="11458"/>
            <a:ext cx="2120646" cy="803296"/>
          </a:xfrm>
          <a:prstGeom prst="cloud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7" tIns="45684" rIns="91367" bIns="45684" rtlCol="0" anchor="ctr"/>
          <a:lstStyle/>
          <a:p>
            <a:pPr algn="ctr" defTabSz="9142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b="1" dirty="0">
                <a:solidFill>
                  <a:srgbClr val="7030A0"/>
                </a:solidFill>
                <a:latin typeface="Arial-Rounded" pitchFamily="34" charset="0"/>
                <a:cs typeface="Arial-Rounded" pitchFamily="34" charset="0"/>
              </a:rPr>
              <a:t>ĐỌC NỐI TIẾP ĐOẠN LẦN </a:t>
            </a:r>
            <a:r>
              <a:rPr lang="vi-VN" sz="1600" b="1" dirty="0" smtClean="0">
                <a:solidFill>
                  <a:srgbClr val="7030A0"/>
                </a:solidFill>
                <a:latin typeface="Arial-Rounded" pitchFamily="34" charset="0"/>
                <a:cs typeface="Arial-Rounded" pitchFamily="34" charset="0"/>
              </a:rPr>
              <a:t>2</a:t>
            </a:r>
            <a:endParaRPr lang="en-US" sz="1600" b="1" dirty="0">
              <a:solidFill>
                <a:srgbClr val="7030A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8615" y="705521"/>
            <a:ext cx="457200" cy="515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712860" y="2163020"/>
            <a:ext cx="457200" cy="515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0588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1694</TotalTime>
  <Words>93</Words>
  <Application>Microsoft Office PowerPoint</Application>
  <PresentationFormat>On-screen Show (16:9)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Rounded MT Bold</vt:lpstr>
      <vt:lpstr>Arial-Rounded</vt:lpstr>
      <vt:lpstr>Calibri</vt:lpstr>
      <vt:lpstr>Coming Soon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248</cp:revision>
  <dcterms:created xsi:type="dcterms:W3CDTF">2020-12-08T15:48:47Z</dcterms:created>
  <dcterms:modified xsi:type="dcterms:W3CDTF">2025-04-05T15:55:56Z</dcterms:modified>
</cp:coreProperties>
</file>