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322" r:id="rId2"/>
    <p:sldId id="307" r:id="rId3"/>
  </p:sldIdLst>
  <p:sldSz cx="9144000" cy="5143500" type="screen16x9"/>
  <p:notesSz cx="9144000" cy="6858000"/>
  <p:defaultTextStyle>
    <a:defPPr>
      <a:defRPr lang="en-US"/>
    </a:defPPr>
    <a:lvl1pPr marL="0" algn="l" defTabSz="91318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6589" algn="l" defTabSz="91318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3180" algn="l" defTabSz="91318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69769" algn="l" defTabSz="91318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6359" algn="l" defTabSz="91318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2948" algn="l" defTabSz="91318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39538" algn="l" defTabSz="91318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6128" algn="l" defTabSz="91318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2717" algn="l" defTabSz="91318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EDFF"/>
    <a:srgbClr val="AFEAFF"/>
    <a:srgbClr val="FFFF01"/>
    <a:srgbClr val="FFFF37"/>
    <a:srgbClr val="F3CEF6"/>
    <a:srgbClr val="ECB2F0"/>
    <a:srgbClr val="E496EA"/>
    <a:srgbClr val="A521AF"/>
    <a:srgbClr val="D24CDC"/>
    <a:srgbClr val="DD77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772" autoAdjust="0"/>
  </p:normalViewPr>
  <p:slideViewPr>
    <p:cSldViewPr>
      <p:cViewPr varScale="1">
        <p:scale>
          <a:sx n="91" d="100"/>
          <a:sy n="91" d="100"/>
        </p:scale>
        <p:origin x="786" y="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1BC2AF-ECAD-4B64-9E5E-57F7F29CBAD2}" type="datetimeFigureOut">
              <a:rPr lang="en-US" smtClean="0"/>
              <a:pPr/>
              <a:t>5/4/2025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FEA3F6-B450-4284-BB2C-4DA94784FD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2722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33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6651" algn="l" defTabSz="9133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3302" algn="l" defTabSz="9133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69955" algn="l" defTabSz="9133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6606" algn="l" defTabSz="9133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3258" algn="l" defTabSz="9133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39910" algn="l" defTabSz="9133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6561" algn="l" defTabSz="9133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3212" algn="l" defTabSz="9133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667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3744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2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2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677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54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882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5/4/2025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557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5/4/2025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777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5/4/2025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59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5/4/2025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638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5/4/2025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721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5/4/2025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70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EF851F-4C9B-4ED8-A706-7687066F5A2C}" type="datetimeFigureOut">
              <a:rPr lang="en-US" smtClean="0"/>
              <a:pPr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704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60638" y="664389"/>
            <a:ext cx="8977746" cy="4154862"/>
          </a:xfrm>
          <a:prstGeom prst="rect">
            <a:avLst/>
          </a:prstGeom>
          <a:noFill/>
        </p:spPr>
        <p:txBody>
          <a:bodyPr wrap="square" lIns="91317" tIns="45660" rIns="91317" bIns="45660" rtlCol="0">
            <a:spAutoFit/>
          </a:bodyPr>
          <a:lstStyle/>
          <a:p>
            <a:pPr algn="just"/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	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Sáng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chủ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nhật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bố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cho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Nam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em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đi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công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viên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.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Công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viên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đông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như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hội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.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Khi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vào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cổng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bố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dặn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: “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Các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con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cẩn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th</a:t>
            </a:r>
            <a:r>
              <a:rPr lang="vi-VN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ậ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kẻo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bị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lạc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.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Nếu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không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may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bị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lạc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các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con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nhớ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vi-VN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đi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ra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cổng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này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.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Nhìn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kìa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, </a:t>
            </a:r>
            <a:r>
              <a:rPr lang="vi-VN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trên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cổng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lá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cờ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rất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to”.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	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Công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viên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đẹp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quá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. Nam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cứ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mải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mê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xem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hết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chỗ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này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đến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chỗ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khác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.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Lúc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ngoảnh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lại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thì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không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thấy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bố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em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đâu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. Nam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vừa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chạy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tìm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vừa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gọi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“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Bố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ơi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!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Bố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ơi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!”.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Hoảng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hốt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, Nam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suýt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khóc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.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Chợt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Nam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nhìn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thấy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tấm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biển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“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Lối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ra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cổng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”.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Nhớ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lời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bố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dặn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, Nam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đi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theo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hướng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tấm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biển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chỉ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đường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. “A,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lá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cờ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kia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rồi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!”. Nam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mừng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rỡ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khi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thấy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bố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em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đang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chờ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ở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đó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.</a:t>
            </a:r>
            <a:r>
              <a:rPr lang="vi-VN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		          </a:t>
            </a:r>
            <a:endParaRPr lang="en-US" sz="2400" dirty="0" smtClean="0"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  <a:p>
            <a:pPr algn="just"/>
            <a:r>
              <a:rPr lang="en-US" sz="24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                                              </a:t>
            </a:r>
            <a:r>
              <a:rPr lang="vi-VN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 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(</a:t>
            </a:r>
            <a:r>
              <a:rPr lang="en-US" sz="2400" i="1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Theo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Phạm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Thị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Thúy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–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Tuấn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Hiển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)</a:t>
            </a:r>
            <a:endParaRPr lang="en-US" sz="2400" dirty="0">
              <a:latin typeface="Times New Roman" panose="02020603050405020304" pitchFamily="18" charset="0"/>
              <a:ea typeface="Arial-Rounded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6" name="Group 1"/>
          <p:cNvGrpSpPr>
            <a:grpSpLocks/>
          </p:cNvGrpSpPr>
          <p:nvPr/>
        </p:nvGrpSpPr>
        <p:grpSpPr bwMode="auto">
          <a:xfrm>
            <a:off x="104775" y="104775"/>
            <a:ext cx="8963025" cy="609600"/>
            <a:chOff x="209550" y="361950"/>
            <a:chExt cx="8963757" cy="609600"/>
          </a:xfrm>
        </p:grpSpPr>
        <p:sp>
          <p:nvSpPr>
            <p:cNvPr id="7" name="Oval 6"/>
            <p:cNvSpPr/>
            <p:nvPr/>
          </p:nvSpPr>
          <p:spPr>
            <a:xfrm>
              <a:off x="209550" y="361950"/>
              <a:ext cx="609650" cy="609600"/>
            </a:xfrm>
            <a:prstGeom prst="ellips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03" tIns="45702" rIns="91403" bIns="45702" anchor="ctr"/>
            <a:lstStyle/>
            <a:p>
              <a:pPr algn="ctr" defTabSz="91391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vi-VN" sz="2400" b="1" dirty="0">
                  <a:solidFill>
                    <a:schemeClr val="bg1"/>
                  </a:solidFill>
                  <a:latin typeface="Arial Rounded MT Bold" pitchFamily="34" charset="0"/>
                  <a:cs typeface="Times New Roman" pitchFamily="18" charset="0"/>
                </a:rPr>
                <a:t>2</a:t>
              </a:r>
              <a:endParaRPr lang="en-US" sz="2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endParaRPr>
            </a:p>
          </p:txBody>
        </p:sp>
        <p:sp>
          <p:nvSpPr>
            <p:cNvPr id="8" name="TextBox 4"/>
            <p:cNvSpPr txBox="1">
              <a:spLocks noChangeArrowheads="1"/>
            </p:cNvSpPr>
            <p:nvPr/>
          </p:nvSpPr>
          <p:spPr bwMode="auto">
            <a:xfrm>
              <a:off x="817685" y="439524"/>
              <a:ext cx="8355622" cy="4616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391" tIns="45696" rIns="91391" bIns="45696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9pPr>
            </a:lstStyle>
            <a:p>
              <a:pPr algn="just"/>
              <a:r>
                <a:rPr lang="vi-VN" sz="2400" b="1">
                  <a:latin typeface="Arial-Rounded" pitchFamily="34" charset="0"/>
                  <a:cs typeface="Arial-Rounded" pitchFamily="34" charset="0"/>
                </a:rPr>
                <a:t>Đọc</a:t>
              </a:r>
              <a:endParaRPr lang="en-US" sz="2400" b="1">
                <a:latin typeface="Arial-Rounded" pitchFamily="34" charset="0"/>
                <a:cs typeface="Arial-Rounded" pitchFamily="34" charset="0"/>
              </a:endParaRPr>
            </a:p>
          </p:txBody>
        </p:sp>
      </p:grpSp>
      <p:sp>
        <p:nvSpPr>
          <p:cNvPr id="10" name="TextBox 3"/>
          <p:cNvSpPr txBox="1">
            <a:spLocks noChangeArrowheads="1"/>
          </p:cNvSpPr>
          <p:nvPr/>
        </p:nvSpPr>
        <p:spPr bwMode="auto">
          <a:xfrm>
            <a:off x="0" y="161925"/>
            <a:ext cx="9144000" cy="5231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91" tIns="45696" rIns="91391" bIns="4569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/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Nếu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không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may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bị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lạc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Arial-Rounded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0" y="4408741"/>
            <a:ext cx="4881130" cy="46037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r>
              <a:rPr lang="vi-VN" sz="2400" dirty="0">
                <a:latin typeface="+mj-lt"/>
                <a:cs typeface="Arial-Rounded" pitchFamily="34" charset="0"/>
              </a:rPr>
              <a:t>Tìm </a:t>
            </a:r>
            <a:r>
              <a:rPr lang="vi-VN" sz="2400" dirty="0" smtClean="0">
                <a:latin typeface="+mj-lt"/>
                <a:cs typeface="Arial-Rounded" pitchFamily="34" charset="0"/>
              </a:rPr>
              <a:t>tiếng </a:t>
            </a:r>
            <a:r>
              <a:rPr lang="vi-VN" sz="2400" dirty="0">
                <a:latin typeface="+mj-lt"/>
                <a:cs typeface="Arial-Rounded" pitchFamily="34" charset="0"/>
              </a:rPr>
              <a:t>có chứa vần mới trong bài.</a:t>
            </a:r>
            <a:endParaRPr lang="en-US" sz="2400" dirty="0">
              <a:latin typeface="+mj-lt"/>
              <a:cs typeface="Arial-Rounded" pitchFamily="34" charset="0"/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1447800" y="2510987"/>
            <a:ext cx="1752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ngoảnh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lại</a:t>
            </a:r>
            <a:endParaRPr lang="en-US" sz="2400" dirty="0">
              <a:solidFill>
                <a:srgbClr val="FF0000"/>
              </a:solidFill>
              <a:latin typeface="+mj-lt"/>
              <a:cs typeface="Arial-Rounde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846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1910" y="749298"/>
            <a:ext cx="8977746" cy="3785531"/>
          </a:xfrm>
          <a:prstGeom prst="rect">
            <a:avLst/>
          </a:prstGeom>
          <a:noFill/>
        </p:spPr>
        <p:txBody>
          <a:bodyPr wrap="square" lIns="91317" tIns="45660" rIns="91317" bIns="45660" rtlCol="0">
            <a:spAutoFit/>
          </a:bodyPr>
          <a:lstStyle/>
          <a:p>
            <a:pPr algn="just"/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	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Sáng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chủ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nhật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,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bố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cho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Nam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và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em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đi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công</a:t>
            </a:r>
            <a:r>
              <a:rPr lang="en-US" sz="2400" dirty="0" smtClean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vi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ên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.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Công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viên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đông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như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hội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.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Khi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vào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cổng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,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bố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dặn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: “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Các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con </a:t>
            </a:r>
            <a:r>
              <a:rPr lang="en-US" sz="2400" dirty="0" err="1" smtClean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cẩn</a:t>
            </a:r>
            <a:r>
              <a:rPr lang="en-US" sz="2400" dirty="0" smtClean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th</a:t>
            </a:r>
            <a:r>
              <a:rPr lang="vi-VN" sz="2400" dirty="0" smtClean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ậ</a:t>
            </a:r>
            <a:r>
              <a:rPr lang="en-US" sz="2400" dirty="0" smtClean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kẻo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bị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lạc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.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Nếu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không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may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bị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lạc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,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các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con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nhớ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vi-VN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đi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ra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cổng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này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.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Nhìn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kìa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, </a:t>
            </a:r>
            <a:r>
              <a:rPr lang="vi-VN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trên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cổng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có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lá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cờ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rất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to”.</a:t>
            </a:r>
          </a:p>
          <a:p>
            <a:pPr algn="just"/>
            <a:r>
              <a:rPr lang="en-US" sz="24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	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Công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viên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đẹp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quá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. Nam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cứ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mải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mê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xem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hết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chỗ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này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đến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chỗ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khác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.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Lúc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ngoảnh</a:t>
            </a:r>
            <a:r>
              <a:rPr lang="en-US" sz="2400" dirty="0" smtClean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lại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thì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không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thấy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bố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và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em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đâu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. Nam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vừa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chạy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tìm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vừa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gọi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“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Bố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ơi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!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Bố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ơi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!”. </a:t>
            </a:r>
            <a:r>
              <a:rPr lang="en-US" sz="2400" dirty="0" err="1" smtClean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Hoảng</a:t>
            </a:r>
            <a:r>
              <a:rPr lang="en-US" sz="2400" dirty="0" smtClean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hốt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, Nam </a:t>
            </a:r>
            <a:r>
              <a:rPr lang="en-US" sz="2400" dirty="0" err="1" smtClean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suýt</a:t>
            </a:r>
            <a:r>
              <a:rPr lang="en-US" sz="2400" dirty="0" smtClean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khóc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.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Chợt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Nam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nhìn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thấy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tấm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biển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“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Lối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ra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cổng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”.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Nhớ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lời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bố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dặn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, Nam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đi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theo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hướng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tấm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biển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chỉ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đường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. “A,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lá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cờ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kia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rồi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!”. Nam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mừng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rỡ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khi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thấy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bố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và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em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đang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chờ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ở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đó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.</a:t>
            </a:r>
            <a:r>
              <a:rPr lang="vi-VN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		            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(</a:t>
            </a:r>
            <a:r>
              <a:rPr lang="en-US" sz="2400" i="1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Theo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Phạm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Thị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Thúy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–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Tuấn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Hiển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)</a:t>
            </a:r>
            <a:endParaRPr lang="en-US" sz="2400" dirty="0"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</p:txBody>
      </p:sp>
      <p:grpSp>
        <p:nvGrpSpPr>
          <p:cNvPr id="6" name="Group 1"/>
          <p:cNvGrpSpPr>
            <a:grpSpLocks/>
          </p:cNvGrpSpPr>
          <p:nvPr/>
        </p:nvGrpSpPr>
        <p:grpSpPr bwMode="auto">
          <a:xfrm>
            <a:off x="104775" y="104775"/>
            <a:ext cx="8963025" cy="609600"/>
            <a:chOff x="209550" y="361950"/>
            <a:chExt cx="8963757" cy="609600"/>
          </a:xfrm>
        </p:grpSpPr>
        <p:sp>
          <p:nvSpPr>
            <p:cNvPr id="7" name="Oval 6"/>
            <p:cNvSpPr/>
            <p:nvPr/>
          </p:nvSpPr>
          <p:spPr>
            <a:xfrm>
              <a:off x="209550" y="361950"/>
              <a:ext cx="609650" cy="609600"/>
            </a:xfrm>
            <a:prstGeom prst="ellips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03" tIns="45702" rIns="91403" bIns="45702" anchor="ctr"/>
            <a:lstStyle/>
            <a:p>
              <a:pPr algn="ctr" defTabSz="91391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vi-VN" sz="2400" b="1" dirty="0">
                  <a:solidFill>
                    <a:schemeClr val="bg1"/>
                  </a:solidFill>
                  <a:latin typeface="Arial Rounded MT Bold" pitchFamily="34" charset="0"/>
                  <a:cs typeface="Times New Roman" pitchFamily="18" charset="0"/>
                </a:rPr>
                <a:t>2</a:t>
              </a:r>
              <a:endParaRPr lang="en-US" sz="2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endParaRPr>
            </a:p>
          </p:txBody>
        </p:sp>
        <p:sp>
          <p:nvSpPr>
            <p:cNvPr id="8" name="TextBox 4"/>
            <p:cNvSpPr txBox="1">
              <a:spLocks noChangeArrowheads="1"/>
            </p:cNvSpPr>
            <p:nvPr/>
          </p:nvSpPr>
          <p:spPr bwMode="auto">
            <a:xfrm>
              <a:off x="817685" y="439524"/>
              <a:ext cx="8355622" cy="4616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391" tIns="45696" rIns="91391" bIns="45696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9pPr>
            </a:lstStyle>
            <a:p>
              <a:pPr algn="just"/>
              <a:r>
                <a:rPr lang="vi-VN" sz="2400" b="1">
                  <a:latin typeface="Arial-Rounded" pitchFamily="34" charset="0"/>
                  <a:cs typeface="Arial-Rounded" pitchFamily="34" charset="0"/>
                </a:rPr>
                <a:t>Đọc</a:t>
              </a:r>
              <a:endParaRPr lang="en-US" sz="2400" b="1">
                <a:latin typeface="Arial-Rounded" pitchFamily="34" charset="0"/>
                <a:cs typeface="Arial-Rounded" pitchFamily="34" charset="0"/>
              </a:endParaRPr>
            </a:p>
          </p:txBody>
        </p:sp>
      </p:grpSp>
      <p:sp>
        <p:nvSpPr>
          <p:cNvPr id="10" name="TextBox 3"/>
          <p:cNvSpPr txBox="1">
            <a:spLocks noChangeArrowheads="1"/>
          </p:cNvSpPr>
          <p:nvPr/>
        </p:nvSpPr>
        <p:spPr bwMode="auto">
          <a:xfrm>
            <a:off x="0" y="161925"/>
            <a:ext cx="9144000" cy="5231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91" tIns="45696" rIns="91391" bIns="4569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/>
            <a:r>
              <a:rPr lang="en-US" sz="2800" b="1" dirty="0" err="1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Nếu</a:t>
            </a:r>
            <a:r>
              <a:rPr lang="en-US" sz="2800" b="1" dirty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không</a:t>
            </a:r>
            <a:r>
              <a:rPr lang="en-US" sz="2800" b="1" dirty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may </a:t>
            </a:r>
            <a:r>
              <a:rPr lang="en-US" sz="2800" b="1" dirty="0" err="1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bị</a:t>
            </a:r>
            <a:r>
              <a:rPr lang="en-US" sz="2800" b="1" dirty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lạc</a:t>
            </a:r>
            <a:endParaRPr lang="en-US" sz="2800" b="1" dirty="0">
              <a:solidFill>
                <a:srgbClr val="FF0000"/>
              </a:solidFill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</p:txBody>
      </p:sp>
      <p:sp>
        <p:nvSpPr>
          <p:cNvPr id="13" name="Cloud 12"/>
          <p:cNvSpPr/>
          <p:nvPr/>
        </p:nvSpPr>
        <p:spPr>
          <a:xfrm>
            <a:off x="6997827" y="11458"/>
            <a:ext cx="2120646" cy="803296"/>
          </a:xfrm>
          <a:prstGeom prst="cloud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67" tIns="45684" rIns="91367" bIns="45684" rtlCol="0" anchor="ctr"/>
          <a:lstStyle/>
          <a:p>
            <a:pPr algn="ctr" defTabSz="914276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1600" b="1" dirty="0">
                <a:solidFill>
                  <a:srgbClr val="7030A0"/>
                </a:solidFill>
                <a:latin typeface="Arial-Rounded" pitchFamily="34" charset="0"/>
                <a:cs typeface="Arial-Rounded" pitchFamily="34" charset="0"/>
              </a:rPr>
              <a:t>ĐỌC NỐI TIẾP ĐOẠN LẦN </a:t>
            </a:r>
            <a:r>
              <a:rPr lang="vi-VN" sz="1600" b="1" dirty="0" smtClean="0">
                <a:solidFill>
                  <a:srgbClr val="7030A0"/>
                </a:solidFill>
                <a:latin typeface="Arial-Rounded" pitchFamily="34" charset="0"/>
                <a:cs typeface="Arial-Rounded" pitchFamily="34" charset="0"/>
              </a:rPr>
              <a:t>2</a:t>
            </a:r>
            <a:endParaRPr lang="en-US" sz="1600" b="1" dirty="0">
              <a:solidFill>
                <a:srgbClr val="7030A0"/>
              </a:solidFill>
              <a:latin typeface="Arial-Rounded" pitchFamily="34" charset="0"/>
              <a:cs typeface="Arial-Rounded" pitchFamily="34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688615" y="705521"/>
            <a:ext cx="457200" cy="515053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712860" y="2163020"/>
            <a:ext cx="457200" cy="515053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905881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1695</TotalTime>
  <Words>33</Words>
  <Application>Microsoft Office PowerPoint</Application>
  <PresentationFormat>On-screen Show (16:9)</PresentationFormat>
  <Paragraphs>16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Arial Rounded MT Bold</vt:lpstr>
      <vt:lpstr>Arial-Rounded</vt:lpstr>
      <vt:lpstr>Calibri</vt:lpstr>
      <vt:lpstr>Times New Roman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Admin</cp:lastModifiedBy>
  <cp:revision>250</cp:revision>
  <dcterms:created xsi:type="dcterms:W3CDTF">2020-12-08T15:48:47Z</dcterms:created>
  <dcterms:modified xsi:type="dcterms:W3CDTF">2025-04-05T15:56:21Z</dcterms:modified>
</cp:coreProperties>
</file>