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495" r:id="rId2"/>
    <p:sldId id="417" r:id="rId3"/>
    <p:sldId id="562" r:id="rId4"/>
    <p:sldId id="563" r:id="rId5"/>
    <p:sldId id="536" r:id="rId6"/>
  </p:sldIdLst>
  <p:sldSz cx="9144000" cy="5143500" type="screen16x9"/>
  <p:notesSz cx="6858000" cy="9144000"/>
  <p:embeddedFontLst>
    <p:embeddedFont>
      <p:font typeface="Lato" panose="020B0604020202020204" charset="0"/>
      <p:regular r:id="rId8"/>
      <p:bold r:id="rId9"/>
      <p:italic r:id="rId10"/>
      <p:boldItalic r:id="rId11"/>
    </p:embeddedFont>
    <p:embeddedFont>
      <p:font typeface="Arial-Rounded"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507">
          <p15:clr>
            <a:srgbClr val="A4A3A4"/>
          </p15:clr>
        </p15:guide>
        <p15:guide id="2" pos="2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D50D8E"/>
    <a:srgbClr val="0418AC"/>
    <a:srgbClr val="FFD1FF"/>
    <a:srgbClr val="007434"/>
    <a:srgbClr val="F446B6"/>
    <a:srgbClr val="E80888"/>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8" autoAdjust="0"/>
    <p:restoredTop sz="95552" autoAdjust="0"/>
  </p:normalViewPr>
  <p:slideViewPr>
    <p:cSldViewPr snapToGrid="0">
      <p:cViewPr varScale="1">
        <p:scale>
          <a:sx n="92" d="100"/>
          <a:sy n="92" d="100"/>
        </p:scale>
        <p:origin x="612" y="78"/>
      </p:cViewPr>
      <p:guideLst>
        <p:guide orient="horz" pos="1507"/>
        <p:guide pos="28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rot="5400000" flipH="1">
            <a:off x="6216626" y="2028287"/>
            <a:ext cx="3131596" cy="313311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892287" y="1709530"/>
            <a:ext cx="4125201" cy="1630018"/>
          </a:xfrm>
          <a:prstGeom prst="roundRect">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Arial" panose="020B0604020202020204" pitchFamily="34" charset="0"/>
                <a:cs typeface="Arial" panose="020B0604020202020204" pitchFamily="34" charset="0"/>
              </a:rPr>
              <a:t>Đọc</a:t>
            </a:r>
          </a:p>
        </p:txBody>
      </p:sp>
      <p:sp>
        <p:nvSpPr>
          <p:cNvPr id="3" name="Oval 2"/>
          <p:cNvSpPr/>
          <p:nvPr/>
        </p:nvSpPr>
        <p:spPr>
          <a:xfrm>
            <a:off x="2064103" y="1953039"/>
            <a:ext cx="1212574" cy="1143000"/>
          </a:xfrm>
          <a:prstGeom prst="ellipse">
            <a:avLst/>
          </a:prstGeom>
          <a:solidFill>
            <a:srgbClr val="00B050"/>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bg1"/>
                </a:solidFill>
                <a:latin typeface="Arial" panose="020B0604020202020204" pitchFamily="34" charset="0"/>
                <a:cs typeface="Arial" panose="020B0604020202020204" pitchFamily="34" charset="0"/>
              </a:rPr>
              <a:t>2</a:t>
            </a:r>
          </a:p>
        </p:txBody>
      </p:sp>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a:fillRect/>
          </a:stretch>
        </p:blipFill>
        <p:spPr bwMode="auto">
          <a:xfrm>
            <a:off x="0" y="0"/>
            <a:ext cx="2064103" cy="2065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2670390" y="-35406"/>
            <a:ext cx="1746607" cy="198844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4954887" y="164387"/>
            <a:ext cx="3901437"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6324" y="164387"/>
            <a:ext cx="0" cy="1900719"/>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432" y="4911048"/>
            <a:ext cx="632702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8090" y="1709530"/>
            <a:ext cx="0" cy="3143391"/>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3030"/>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a:t>
            </a:r>
            <a:r>
              <a:rPr lang="en-US" sz="2500">
                <a:ea typeface="Arial-Rounded" panose="020B0604020202020204" pitchFamily="34" charset="0"/>
                <a:cs typeface="Arial-Rounded" panose="020B0604020202020204" pitchFamily="34" charset="0"/>
                <a:sym typeface="+mn-ea"/>
              </a:rPr>
              <a:t>Đúng như </a:t>
            </a:r>
            <a:r>
              <a:rPr lang="vi-VN" altLang="en-US" sz="2500">
                <a:ea typeface="Arial-Rounded" panose="020B0604020202020204" pitchFamily="34" charset="0"/>
                <a:cs typeface="Arial-Rounded" panose="020B0604020202020204" pitchFamily="34" charset="0"/>
                <a:sym typeface="+mn-ea"/>
              </a:rPr>
              <a:t>dự kiến</a:t>
            </a:r>
            <a:r>
              <a:rPr lang="en-US" sz="2500">
                <a:latin typeface="+mn-lt"/>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210588" cy="400110"/>
          </a:xfrm>
          <a:prstGeom prst="rect">
            <a:avLst/>
          </a:prstGeom>
          <a:solidFill>
            <a:srgbClr val="92D050"/>
          </a:solidFill>
        </p:spPr>
        <p:txBody>
          <a:bodyPr wrap="none" rtlCol="0">
            <a:spAutoFit/>
          </a:bodyPr>
          <a:lstStyle/>
          <a:p>
            <a:r>
              <a:rPr lang="en-US" sz="2000">
                <a:solidFill>
                  <a:schemeClr val="tx1"/>
                </a:solidFill>
              </a:rPr>
              <a:t>Đọc mẫu</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116" y="542261"/>
            <a:ext cx="8614335" cy="3924151"/>
          </a:xfrm>
          <a:prstGeom prst="rect">
            <a:avLst/>
          </a:prstGeom>
          <a:solidFill>
            <a:schemeClr val="bg1"/>
          </a:solidFill>
        </p:spPr>
        <p:txBody>
          <a:bodyPr wrap="square" rtlCol="0">
            <a:spAutoFit/>
          </a:bodyPr>
          <a:lstStyle/>
          <a:p>
            <a:pPr lvl="1" algn="just"/>
            <a:r>
              <a:rPr lang="en-US" sz="2500">
                <a:latin typeface="+mn-lt"/>
              </a:rPr>
              <a:t>    </a:t>
            </a:r>
            <a:r>
              <a:rPr lang="en-US" sz="2500">
                <a:latin typeface="+mn-lt"/>
                <a:ea typeface="Arial-Rounded" panose="020B0604020202020204" pitchFamily="34" charset="0"/>
                <a:cs typeface="Arial-Rounded" panose="020B0604020202020204" pitchFamily="34" charset="0"/>
              </a:rPr>
              <a:t>Mùa xuân, các con vật trong rừng tổ chức một cuộc thi tài năng. Đúng như chương trình đã niêm yết,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latin typeface="+mn-lt"/>
                <a:cs typeface="Arial-Rounded" panose="020B0604020202020204" pitchFamily="34" charset="0"/>
              </a:rPr>
              <a:t>      Các con vật đều xứng đáng nhận phần thưởng.</a:t>
            </a:r>
            <a:endParaRPr lang="en-US" sz="2500">
              <a:latin typeface="+mn-lt"/>
            </a:endParaRPr>
          </a:p>
          <a:p>
            <a:pPr lvl="1" algn="r"/>
            <a:r>
              <a:rPr lang="en-US" sz="2400">
                <a:latin typeface="+mn-lt"/>
              </a:rPr>
              <a:t>(</a:t>
            </a:r>
            <a:r>
              <a:rPr lang="en-US" sz="2400">
                <a:latin typeface="+mn-lt"/>
                <a:ea typeface="Arial-Rounded" panose="020B0604020202020204" pitchFamily="34" charset="0"/>
                <a:cs typeface="Arial-Rounded" panose="020B0604020202020204" pitchFamily="34" charset="0"/>
              </a:rPr>
              <a:t>Lâm Anh</a:t>
            </a:r>
            <a:r>
              <a:rPr lang="en-US" sz="2400">
                <a:latin typeface="+mn-lt"/>
              </a:rPr>
              <a:t>)</a:t>
            </a:r>
          </a:p>
        </p:txBody>
      </p:sp>
      <p:sp>
        <p:nvSpPr>
          <p:cNvPr id="9" name="TextBox 8"/>
          <p:cNvSpPr txBox="1"/>
          <p:nvPr/>
        </p:nvSpPr>
        <p:spPr>
          <a:xfrm>
            <a:off x="0" y="0"/>
            <a:ext cx="1851789" cy="400110"/>
          </a:xfrm>
          <a:prstGeom prst="rect">
            <a:avLst/>
          </a:prstGeom>
          <a:solidFill>
            <a:srgbClr val="92D050"/>
          </a:solidFill>
        </p:spPr>
        <p:txBody>
          <a:bodyPr wrap="none" rtlCol="0">
            <a:spAutoFit/>
          </a:bodyPr>
          <a:lstStyle/>
          <a:p>
            <a:r>
              <a:rPr lang="en-US" sz="2000">
                <a:solidFill>
                  <a:schemeClr val="tx1"/>
                </a:solidFill>
              </a:rPr>
              <a:t>Luyện đọc vần</a:t>
            </a:r>
          </a:p>
        </p:txBody>
      </p:sp>
      <p:sp>
        <p:nvSpPr>
          <p:cNvPr id="6" name="TextBox 5"/>
          <p:cNvSpPr txBox="1"/>
          <p:nvPr/>
        </p:nvSpPr>
        <p:spPr>
          <a:xfrm>
            <a:off x="2259611" y="18395"/>
            <a:ext cx="4977645" cy="523220"/>
          </a:xfrm>
          <a:prstGeom prst="rect">
            <a:avLst/>
          </a:prstGeom>
          <a:noFill/>
        </p:spPr>
        <p:txBody>
          <a:bodyPr wrap="none" rtlCol="0">
            <a:spAutoFit/>
          </a:bodyPr>
          <a:lstStyle/>
          <a:p>
            <a:pPr algn="ctr"/>
            <a:r>
              <a:rPr lang="en-US" sz="2800" b="1">
                <a:solidFill>
                  <a:srgbClr val="FF0000"/>
                </a:solidFill>
                <a:latin typeface="+mn-lt"/>
                <a:ea typeface="Arial-Rounded" panose="020B0604020202020204" pitchFamily="34" charset="0"/>
                <a:cs typeface="Arial-Rounded" panose="020B0604020202020204" pitchFamily="34" charset="0"/>
              </a:rPr>
              <a:t>Cuộc thi tài năng rừng xanh</a:t>
            </a:r>
            <a:endParaRPr lang="en-US" sz="2800" b="1" dirty="0">
              <a:solidFill>
                <a:srgbClr val="FF0000"/>
              </a:solidFill>
              <a:latin typeface="+mn-lt"/>
              <a:ea typeface="Arial-Rounded" panose="020B0604020202020204" pitchFamily="34" charset="0"/>
              <a:cs typeface="Arial-Rounded" panose="020B0604020202020204" pitchFamily="34" charset="0"/>
            </a:endParaRPr>
          </a:p>
        </p:txBody>
      </p:sp>
      <p:sp>
        <p:nvSpPr>
          <p:cNvPr id="2" name="TextBox 1"/>
          <p:cNvSpPr txBox="1"/>
          <p:nvPr/>
        </p:nvSpPr>
        <p:spPr>
          <a:xfrm>
            <a:off x="6407409" y="922912"/>
            <a:ext cx="612668" cy="477054"/>
          </a:xfrm>
          <a:prstGeom prst="rect">
            <a:avLst/>
          </a:prstGeom>
          <a:noFill/>
        </p:spPr>
        <p:txBody>
          <a:bodyPr wrap="none" rtlCol="0">
            <a:spAutoFit/>
          </a:bodyPr>
          <a:lstStyle/>
          <a:p>
            <a:r>
              <a:rPr lang="en-US" sz="2500">
                <a:solidFill>
                  <a:srgbClr val="FF0000"/>
                </a:solidFill>
              </a:rPr>
              <a:t>yêt</a:t>
            </a:r>
          </a:p>
        </p:txBody>
      </p:sp>
      <p:sp>
        <p:nvSpPr>
          <p:cNvPr id="7" name="TextBox 6"/>
          <p:cNvSpPr txBox="1"/>
          <p:nvPr/>
        </p:nvSpPr>
        <p:spPr>
          <a:xfrm>
            <a:off x="4370090" y="1299322"/>
            <a:ext cx="878767" cy="477054"/>
          </a:xfrm>
          <a:prstGeom prst="rect">
            <a:avLst/>
          </a:prstGeom>
          <a:noFill/>
        </p:spPr>
        <p:txBody>
          <a:bodyPr wrap="none" rtlCol="0">
            <a:spAutoFit/>
          </a:bodyPr>
          <a:lstStyle/>
          <a:p>
            <a:r>
              <a:rPr lang="en-US" sz="2500">
                <a:solidFill>
                  <a:srgbClr val="FF0000"/>
                </a:solidFill>
              </a:rPr>
              <a:t>yêng</a:t>
            </a:r>
          </a:p>
        </p:txBody>
      </p:sp>
      <p:sp>
        <p:nvSpPr>
          <p:cNvPr id="8" name="TextBox 7"/>
          <p:cNvSpPr txBox="1"/>
          <p:nvPr/>
        </p:nvSpPr>
        <p:spPr>
          <a:xfrm>
            <a:off x="6454992" y="1306422"/>
            <a:ext cx="718466" cy="477054"/>
          </a:xfrm>
          <a:prstGeom prst="rect">
            <a:avLst/>
          </a:prstGeom>
          <a:noFill/>
        </p:spPr>
        <p:txBody>
          <a:bodyPr wrap="none" rtlCol="0">
            <a:spAutoFit/>
          </a:bodyPr>
          <a:lstStyle/>
          <a:p>
            <a:r>
              <a:rPr lang="en-US" sz="2500">
                <a:solidFill>
                  <a:srgbClr val="FF0000"/>
                </a:solidFill>
              </a:rPr>
              <a:t>oen</a:t>
            </a:r>
          </a:p>
        </p:txBody>
      </p:sp>
      <p:sp>
        <p:nvSpPr>
          <p:cNvPr id="10" name="TextBox 9"/>
          <p:cNvSpPr txBox="1"/>
          <p:nvPr/>
        </p:nvSpPr>
        <p:spPr>
          <a:xfrm>
            <a:off x="756019" y="2059178"/>
            <a:ext cx="718466" cy="477054"/>
          </a:xfrm>
          <a:prstGeom prst="rect">
            <a:avLst/>
          </a:prstGeom>
          <a:noFill/>
        </p:spPr>
        <p:txBody>
          <a:bodyPr wrap="none" rtlCol="0">
            <a:spAutoFit/>
          </a:bodyPr>
          <a:lstStyle/>
          <a:p>
            <a:r>
              <a:rPr lang="en-US" sz="2500">
                <a:solidFill>
                  <a:srgbClr val="FF0000"/>
                </a:solidFill>
              </a:rPr>
              <a:t>oao</a:t>
            </a:r>
          </a:p>
        </p:txBody>
      </p:sp>
      <p:sp>
        <p:nvSpPr>
          <p:cNvPr id="11" name="TextBox 10"/>
          <p:cNvSpPr txBox="1"/>
          <p:nvPr/>
        </p:nvSpPr>
        <p:spPr>
          <a:xfrm>
            <a:off x="1104619" y="2437863"/>
            <a:ext cx="630301" cy="477054"/>
          </a:xfrm>
          <a:prstGeom prst="rect">
            <a:avLst/>
          </a:prstGeom>
          <a:noFill/>
        </p:spPr>
        <p:txBody>
          <a:bodyPr wrap="none" rtlCol="0">
            <a:spAutoFit/>
          </a:bodyPr>
          <a:lstStyle/>
          <a:p>
            <a:r>
              <a:rPr lang="en-US" sz="2500">
                <a:solidFill>
                  <a:srgbClr val="FF0000"/>
                </a:solidFill>
              </a:rPr>
              <a:t>oet</a:t>
            </a:r>
          </a:p>
        </p:txBody>
      </p:sp>
      <p:sp>
        <p:nvSpPr>
          <p:cNvPr id="12" name="TextBox 11"/>
          <p:cNvSpPr txBox="1"/>
          <p:nvPr/>
        </p:nvSpPr>
        <p:spPr>
          <a:xfrm>
            <a:off x="1883981" y="2824747"/>
            <a:ext cx="896399" cy="477054"/>
          </a:xfrm>
          <a:prstGeom prst="rect">
            <a:avLst/>
          </a:prstGeom>
          <a:noFill/>
        </p:spPr>
        <p:txBody>
          <a:bodyPr wrap="none" rtlCol="0">
            <a:spAutoFit/>
          </a:bodyPr>
          <a:lstStyle/>
          <a:p>
            <a:r>
              <a:rPr lang="en-US" sz="2500">
                <a:solidFill>
                  <a:srgbClr val="FF0000"/>
                </a:solidFill>
              </a:rPr>
              <a:t>uênh</a:t>
            </a:r>
          </a:p>
        </p:txBody>
      </p:sp>
      <p:sp>
        <p:nvSpPr>
          <p:cNvPr id="13" name="TextBox 12"/>
          <p:cNvSpPr txBox="1"/>
          <p:nvPr/>
        </p:nvSpPr>
        <p:spPr>
          <a:xfrm>
            <a:off x="7466074" y="2819823"/>
            <a:ext cx="700833" cy="477054"/>
          </a:xfrm>
          <a:prstGeom prst="rect">
            <a:avLst/>
          </a:prstGeom>
          <a:noFill/>
        </p:spPr>
        <p:txBody>
          <a:bodyPr wrap="none" rtlCol="0">
            <a:spAutoFit/>
          </a:bodyPr>
          <a:lstStyle/>
          <a:p>
            <a:r>
              <a:rPr lang="en-US" sz="2500">
                <a:solidFill>
                  <a:srgbClr val="FF0000"/>
                </a:solidFill>
              </a:rPr>
              <a:t>ooc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4158" y="45720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yêt</a:t>
            </a:r>
          </a:p>
        </p:txBody>
      </p:sp>
      <p:sp>
        <p:nvSpPr>
          <p:cNvPr id="5" name="TextBox 4"/>
          <p:cNvSpPr txBox="1"/>
          <p:nvPr/>
        </p:nvSpPr>
        <p:spPr>
          <a:xfrm>
            <a:off x="723014" y="1254642"/>
            <a:ext cx="1762125" cy="521970"/>
          </a:xfrm>
          <a:prstGeom prst="rect">
            <a:avLst/>
          </a:prstGeom>
          <a:noFill/>
        </p:spPr>
        <p:txBody>
          <a:bodyPr wrap="none" rtlCol="0">
            <a:spAutoFit/>
          </a:bodyPr>
          <a:lstStyle/>
          <a:p>
            <a:r>
              <a:rPr lang="en-US" sz="2800"/>
              <a:t>(n</a:t>
            </a:r>
            <a:r>
              <a:rPr lang="vi-VN" altLang="en-US" sz="2800"/>
              <a:t>i</a:t>
            </a:r>
            <a:r>
              <a:rPr lang="en-US" sz="2800"/>
              <a:t>êm yết)</a:t>
            </a:r>
          </a:p>
        </p:txBody>
      </p:sp>
      <p:sp>
        <p:nvSpPr>
          <p:cNvPr id="6" name="Rounded Rectangle 5"/>
          <p:cNvSpPr/>
          <p:nvPr/>
        </p:nvSpPr>
        <p:spPr>
          <a:xfrm>
            <a:off x="2721934"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yêng</a:t>
            </a:r>
          </a:p>
        </p:txBody>
      </p:sp>
      <p:sp>
        <p:nvSpPr>
          <p:cNvPr id="7" name="TextBox 6"/>
          <p:cNvSpPr txBox="1"/>
          <p:nvPr/>
        </p:nvSpPr>
        <p:spPr>
          <a:xfrm>
            <a:off x="2996230" y="1254641"/>
            <a:ext cx="1205779" cy="523220"/>
          </a:xfrm>
          <a:prstGeom prst="rect">
            <a:avLst/>
          </a:prstGeom>
          <a:noFill/>
        </p:spPr>
        <p:txBody>
          <a:bodyPr wrap="none" rtlCol="0">
            <a:spAutoFit/>
          </a:bodyPr>
          <a:lstStyle/>
          <a:p>
            <a:r>
              <a:rPr lang="en-US" sz="2800"/>
              <a:t>(yểng)</a:t>
            </a:r>
          </a:p>
        </p:txBody>
      </p:sp>
      <p:sp>
        <p:nvSpPr>
          <p:cNvPr id="8" name="Rounded Rectangle 7"/>
          <p:cNvSpPr/>
          <p:nvPr/>
        </p:nvSpPr>
        <p:spPr>
          <a:xfrm>
            <a:off x="4837813"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oen</a:t>
            </a:r>
          </a:p>
        </p:txBody>
      </p:sp>
      <p:sp>
        <p:nvSpPr>
          <p:cNvPr id="9" name="TextBox 8"/>
          <p:cNvSpPr txBox="1"/>
          <p:nvPr/>
        </p:nvSpPr>
        <p:spPr>
          <a:xfrm>
            <a:off x="5112109" y="1254641"/>
            <a:ext cx="1426994" cy="523220"/>
          </a:xfrm>
          <a:prstGeom prst="rect">
            <a:avLst/>
          </a:prstGeom>
          <a:noFill/>
        </p:spPr>
        <p:txBody>
          <a:bodyPr wrap="none" rtlCol="0">
            <a:spAutoFit/>
          </a:bodyPr>
          <a:lstStyle/>
          <a:p>
            <a:r>
              <a:rPr lang="en-US" sz="2800"/>
              <a:t>(nhoẻn)</a:t>
            </a:r>
          </a:p>
        </p:txBody>
      </p:sp>
      <p:sp>
        <p:nvSpPr>
          <p:cNvPr id="10" name="Rounded Rectangle 9"/>
          <p:cNvSpPr/>
          <p:nvPr/>
        </p:nvSpPr>
        <p:spPr>
          <a:xfrm>
            <a:off x="6847367" y="45719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oao</a:t>
            </a:r>
          </a:p>
        </p:txBody>
      </p:sp>
      <p:sp>
        <p:nvSpPr>
          <p:cNvPr id="11" name="TextBox 10"/>
          <p:cNvSpPr txBox="1"/>
          <p:nvPr/>
        </p:nvSpPr>
        <p:spPr>
          <a:xfrm>
            <a:off x="6615744" y="1254642"/>
            <a:ext cx="2528256" cy="523220"/>
          </a:xfrm>
          <a:prstGeom prst="rect">
            <a:avLst/>
          </a:prstGeom>
          <a:noFill/>
        </p:spPr>
        <p:txBody>
          <a:bodyPr wrap="none" rtlCol="0">
            <a:spAutoFit/>
          </a:bodyPr>
          <a:lstStyle/>
          <a:p>
            <a:r>
              <a:rPr lang="en-US" sz="2800"/>
              <a:t>(ngoao ngoao)</a:t>
            </a:r>
          </a:p>
        </p:txBody>
      </p:sp>
      <p:sp>
        <p:nvSpPr>
          <p:cNvPr id="12" name="Rounded Rectangle 11"/>
          <p:cNvSpPr/>
          <p:nvPr/>
        </p:nvSpPr>
        <p:spPr>
          <a:xfrm>
            <a:off x="418839" y="2413591"/>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oet</a:t>
            </a:r>
          </a:p>
        </p:txBody>
      </p:sp>
      <p:sp>
        <p:nvSpPr>
          <p:cNvPr id="13" name="TextBox 12"/>
          <p:cNvSpPr txBox="1"/>
          <p:nvPr/>
        </p:nvSpPr>
        <p:spPr>
          <a:xfrm>
            <a:off x="567695" y="3211033"/>
            <a:ext cx="1305165" cy="523220"/>
          </a:xfrm>
          <a:prstGeom prst="rect">
            <a:avLst/>
          </a:prstGeom>
          <a:noFill/>
        </p:spPr>
        <p:txBody>
          <a:bodyPr wrap="none" rtlCol="0">
            <a:spAutoFit/>
          </a:bodyPr>
          <a:lstStyle/>
          <a:p>
            <a:r>
              <a:rPr lang="en-US" sz="2800"/>
              <a:t>(khoét)</a:t>
            </a:r>
          </a:p>
        </p:txBody>
      </p:sp>
      <p:sp>
        <p:nvSpPr>
          <p:cNvPr id="14" name="Rounded Rectangle 13"/>
          <p:cNvSpPr/>
          <p:nvPr/>
        </p:nvSpPr>
        <p:spPr>
          <a:xfrm>
            <a:off x="3599120" y="2413589"/>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uênh</a:t>
            </a:r>
          </a:p>
        </p:txBody>
      </p:sp>
      <p:sp>
        <p:nvSpPr>
          <p:cNvPr id="15" name="TextBox 14"/>
          <p:cNvSpPr txBox="1"/>
          <p:nvPr/>
        </p:nvSpPr>
        <p:spPr>
          <a:xfrm>
            <a:off x="3125969" y="3189768"/>
            <a:ext cx="2887329" cy="523220"/>
          </a:xfrm>
          <a:prstGeom prst="rect">
            <a:avLst/>
          </a:prstGeom>
          <a:noFill/>
        </p:spPr>
        <p:txBody>
          <a:bodyPr wrap="none" rtlCol="0">
            <a:spAutoFit/>
          </a:bodyPr>
          <a:lstStyle/>
          <a:p>
            <a:r>
              <a:rPr lang="en-US" sz="2800"/>
              <a:t>(chuếnh choáng)</a:t>
            </a:r>
          </a:p>
        </p:txBody>
      </p:sp>
      <p:sp>
        <p:nvSpPr>
          <p:cNvPr id="18" name="Rounded Rectangle 17"/>
          <p:cNvSpPr/>
          <p:nvPr/>
        </p:nvSpPr>
        <p:spPr>
          <a:xfrm>
            <a:off x="6692048" y="2413590"/>
            <a:ext cx="1754372" cy="659219"/>
          </a:xfrm>
          <a:prstGeom prst="round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bg1"/>
                </a:solidFill>
              </a:rPr>
              <a:t>ooc</a:t>
            </a:r>
          </a:p>
        </p:txBody>
      </p:sp>
      <p:sp>
        <p:nvSpPr>
          <p:cNvPr id="19" name="TextBox 18"/>
          <p:cNvSpPr txBox="1"/>
          <p:nvPr/>
        </p:nvSpPr>
        <p:spPr>
          <a:xfrm>
            <a:off x="6976764" y="3211033"/>
            <a:ext cx="1184940" cy="523220"/>
          </a:xfrm>
          <a:prstGeom prst="rect">
            <a:avLst/>
          </a:prstGeom>
          <a:noFill/>
        </p:spPr>
        <p:txBody>
          <a:bodyPr wrap="none" rtlCol="0">
            <a:spAutoFit/>
          </a:bodyPr>
          <a:lstStyle/>
          <a:p>
            <a:r>
              <a:rPr lang="en-US" sz="2800"/>
              <a:t>(voọc)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85116" y="542261"/>
            <a:ext cx="8614335" cy="3938270"/>
          </a:xfrm>
          <a:prstGeom prst="rect">
            <a:avLst/>
          </a:prstGeom>
          <a:solidFill>
            <a:schemeClr val="bg1"/>
          </a:solidFill>
        </p:spPr>
        <p:txBody>
          <a:bodyPr wrap="square" rtlCol="0">
            <a:spAutoFit/>
          </a:bodyPr>
          <a:lstStyle/>
          <a:p>
            <a:pPr lvl="1" algn="just"/>
            <a:r>
              <a:rPr lang="en-US" sz="2500">
                <a:latin typeface="+mn-lt"/>
              </a:rPr>
              <a:t>    </a:t>
            </a:r>
            <a:r>
              <a:rPr lang="en-US" sz="2500">
                <a:ea typeface="Arial-Rounded" panose="020B0604020202020204" pitchFamily="34" charset="0"/>
                <a:cs typeface="Arial-Rounded" panose="020B0604020202020204" pitchFamily="34" charset="0"/>
              </a:rPr>
              <a:t>Mùa xuân, các con vật trong rừng tổ chức một cuộc thi tài năng. Đúng như </a:t>
            </a:r>
            <a:r>
              <a:rPr lang="vi-VN" altLang="en-US" sz="2500">
                <a:ea typeface="Arial-Rounded" panose="020B0604020202020204" pitchFamily="34" charset="0"/>
                <a:cs typeface="Arial-Rounded" panose="020B0604020202020204" pitchFamily="34" charset="0"/>
              </a:rPr>
              <a:t>dự kiến</a:t>
            </a:r>
            <a:r>
              <a:rPr lang="en-US" sz="2500">
                <a:ea typeface="Arial-Rounded" panose="020B0604020202020204" pitchFamily="34" charset="0"/>
                <a:cs typeface="Arial-Rounded" panose="020B0604020202020204" pitchFamily="34" charset="0"/>
              </a:rPr>
              <a:t>, cuộc thi mở đầu bằng tiết mục của chim yểng. Yểng nhoẻn miệng cười rồi bắt chước tiếng một số loài vật. Tiếp theo là ca khúc “ngoao ngoao” của mèo rừng. Gõ kiến chỉ trong nháy mắt đã khoét được cái tổ xinh xắn. Chim công khiến khán giả say mê, chuếnh choáng vì điệu múa tuyệt đẹp. Voọc xám với tiết mục đu cây điêu luyện làm tất cả trầm trồ thích thú.</a:t>
            </a:r>
          </a:p>
          <a:p>
            <a:pPr lvl="1" algn="just"/>
            <a:r>
              <a:rPr lang="en-US" sz="2500">
                <a:cs typeface="Arial-Rounded" panose="020B0604020202020204" pitchFamily="34" charset="0"/>
              </a:rPr>
              <a:t>      Các con vật đều xứng đáng nhận phần thưởng.</a:t>
            </a:r>
            <a:endParaRPr lang="en-US" sz="2500"/>
          </a:p>
          <a:p>
            <a:pPr lvl="1" algn="r"/>
            <a:r>
              <a:rPr lang="en-US" sz="2500"/>
              <a:t>(</a:t>
            </a:r>
            <a:r>
              <a:rPr lang="en-US" sz="2500">
                <a:ea typeface="Arial-Rounded" panose="020B0604020202020204" pitchFamily="34" charset="0"/>
                <a:cs typeface="Arial-Rounded" panose="020B0604020202020204" pitchFamily="34" charset="0"/>
              </a:rPr>
              <a:t>Lâm Anh</a:t>
            </a:r>
            <a:r>
              <a:rPr lang="en-US" sz="2500"/>
              <a:t>)</a:t>
            </a:r>
          </a:p>
        </p:txBody>
      </p:sp>
      <p:sp>
        <p:nvSpPr>
          <p:cNvPr id="18" name="TextBox 17"/>
          <p:cNvSpPr txBox="1"/>
          <p:nvPr/>
        </p:nvSpPr>
        <p:spPr>
          <a:xfrm>
            <a:off x="2259606" y="18395"/>
            <a:ext cx="4977645" cy="523220"/>
          </a:xfrm>
          <a:prstGeom prst="rect">
            <a:avLst/>
          </a:prstGeom>
          <a:noFill/>
        </p:spPr>
        <p:txBody>
          <a:bodyPr wrap="none" rtlCol="0">
            <a:spAutoFit/>
          </a:bodyPr>
          <a:lstStyle/>
          <a:p>
            <a:pPr algn="ctr"/>
            <a:r>
              <a:rPr lang="en-US" sz="2800" b="1">
                <a:solidFill>
                  <a:srgbClr val="FF0000"/>
                </a:solidFill>
                <a:ea typeface="Arial-Rounded" panose="020B0604020202020204" pitchFamily="34" charset="0"/>
                <a:cs typeface="Arial-Rounded" panose="020B0604020202020204" pitchFamily="34" charset="0"/>
              </a:rPr>
              <a:t>Cuộc thi tài năng rừng xanh</a:t>
            </a:r>
            <a:endParaRPr lang="en-US" sz="2800" b="1" dirty="0">
              <a:solidFill>
                <a:srgbClr val="FF0000"/>
              </a:solidFill>
              <a:ea typeface="Arial-Rounded" panose="020B0604020202020204" pitchFamily="34" charset="0"/>
              <a:cs typeface="Arial-Rounded" panose="020B0604020202020204" pitchFamily="34" charset="0"/>
            </a:endParaRPr>
          </a:p>
        </p:txBody>
      </p:sp>
      <p:sp>
        <p:nvSpPr>
          <p:cNvPr id="5" name="TextBox 4"/>
          <p:cNvSpPr txBox="1"/>
          <p:nvPr/>
        </p:nvSpPr>
        <p:spPr>
          <a:xfrm>
            <a:off x="0" y="0"/>
            <a:ext cx="1539204" cy="400110"/>
          </a:xfrm>
          <a:prstGeom prst="rect">
            <a:avLst/>
          </a:prstGeom>
          <a:solidFill>
            <a:srgbClr val="92D050"/>
          </a:solidFill>
        </p:spPr>
        <p:txBody>
          <a:bodyPr wrap="none" rtlCol="0">
            <a:spAutoFit/>
          </a:bodyPr>
          <a:lstStyle/>
          <a:p>
            <a:r>
              <a:rPr lang="en-US" sz="2000">
                <a:solidFill>
                  <a:schemeClr val="tx1"/>
                </a:solidFill>
              </a:rPr>
              <a:t>Đọc NT câu</a:t>
            </a:r>
          </a:p>
        </p:txBody>
      </p:sp>
      <p:cxnSp>
        <p:nvCxnSpPr>
          <p:cNvPr id="7" name="Straight Connector 6"/>
          <p:cNvCxnSpPr/>
          <p:nvPr/>
        </p:nvCxnSpPr>
        <p:spPr>
          <a:xfrm flipH="1">
            <a:off x="1647464" y="996108"/>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67462" y="1336133"/>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40122" y="1814366"/>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873418" y="215431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873276" y="249664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16631" y="2925352"/>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553788" y="3265634"/>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983" y="4368960"/>
            <a:ext cx="7354970" cy="461665"/>
          </a:xfrm>
          <a:prstGeom prst="rect">
            <a:avLst/>
          </a:prstGeom>
          <a:noFill/>
        </p:spPr>
        <p:txBody>
          <a:bodyPr wrap="square" rtlCol="0">
            <a:spAutoFit/>
          </a:bodyPr>
          <a:lstStyle/>
          <a:p>
            <a:r>
              <a:rPr lang="en-US" sz="2400"/>
              <a:t>Từ khó: </a:t>
            </a:r>
            <a:r>
              <a:rPr lang="en-US" sz="2400">
                <a:solidFill>
                  <a:srgbClr val="FF0000"/>
                </a:solidFill>
              </a:rPr>
              <a:t>xinh xắn,nháy mắt, điệu múa, điêu luyện.. </a:t>
            </a:r>
          </a:p>
        </p:txBody>
      </p:sp>
      <p:cxnSp>
        <p:nvCxnSpPr>
          <p:cNvPr id="20" name="Straight Connector 19"/>
          <p:cNvCxnSpPr/>
          <p:nvPr/>
        </p:nvCxnSpPr>
        <p:spPr>
          <a:xfrm flipH="1">
            <a:off x="7696803" y="3605770"/>
            <a:ext cx="72965" cy="34013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447</Words>
  <Application>Microsoft Office PowerPoint</Application>
  <PresentationFormat>On-screen Show (16:9)</PresentationFormat>
  <Paragraphs>39</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Lato</vt:lpstr>
      <vt:lpstr>Arial</vt:lpstr>
      <vt:lpstr>Arial-Rounded</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755</cp:revision>
  <dcterms:created xsi:type="dcterms:W3CDTF">2023-04-09T09:17:00Z</dcterms:created>
  <dcterms:modified xsi:type="dcterms:W3CDTF">2025-04-06T08:33:50Z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B940A93C0857430999FDEC3B62DDA4D2</vt:lpwstr>
  </property>
  <property fmtid="{D5CDD505-2E9C-101B-9397-08002B2CF9AE}" pid="3" name="KSOProductBuildVer">
    <vt:lpwstr>1033-11.2.0.11516</vt:lpwstr>
  </property>
</Properties>
</file>