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7"/>
  </p:notesMasterIdLst>
  <p:sldIdLst>
    <p:sldId id="268" r:id="rId2"/>
    <p:sldId id="299" r:id="rId3"/>
    <p:sldId id="271" r:id="rId4"/>
    <p:sldId id="304" r:id="rId5"/>
    <p:sldId id="303" r:id="rId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2" autoAdjust="0"/>
    <p:restoredTop sz="94660"/>
  </p:normalViewPr>
  <p:slideViewPr>
    <p:cSldViewPr showGuides="1">
      <p:cViewPr varScale="1">
        <p:scale>
          <a:sx n="69" d="100"/>
          <a:sy n="69" d="100"/>
        </p:scale>
        <p:origin x="1290" y="72"/>
      </p:cViewPr>
      <p:guideLst>
        <p:guide orient="horz" pos="2188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7AB3490-427E-45C7-8D5B-69E96FB0D1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sz="1200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484505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8575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/>
          <p:nvPr/>
        </p:nvSpPr>
        <p:spPr>
          <a:xfrm>
            <a:off x="151888" y="1524000"/>
            <a:ext cx="8992112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sz="3200" smtClean="0">
                <a:latin typeface="UTM Avo" panose="02040603050506020204" charset="0"/>
                <a:cs typeface="UTM Avo" panose="02040603050506020204" charset="0"/>
              </a:rPr>
              <a:t>      H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ải 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âu là loài chim của bi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ể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n cả. </a:t>
            </a:r>
            <a:r>
              <a:rPr lang="vi-VN" altLang="x-none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C</a:t>
            </a:r>
            <a:r>
              <a:rPr 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húng có s</a:t>
            </a:r>
            <a:r>
              <a:rPr lang="vi-VN" altLang="x-none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ả</a:t>
            </a:r>
            <a:r>
              <a:rPr 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i cánh lớn, nên có </a:t>
            </a:r>
            <a:r>
              <a:rPr lang="vi-VN" altLang="x-none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</a:t>
            </a:r>
            <a:r>
              <a:rPr 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hể bay rất xa, vư</a:t>
            </a:r>
            <a:r>
              <a:rPr lang="vi-VN" altLang="x-none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ợ</a:t>
            </a:r>
            <a:r>
              <a:rPr 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 qua cả những đại d</a:t>
            </a:r>
            <a:r>
              <a:rPr lang="vi-VN" altLang="x-none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ương</a:t>
            </a:r>
            <a:r>
              <a:rPr lang="en-US" sz="32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mênh mông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320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H</a:t>
            </a:r>
            <a:r>
              <a:rPr lang="vi-VN" altLang="x-none" sz="320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ả</a:t>
            </a:r>
            <a:r>
              <a:rPr lang="en-US" sz="320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i âu còn b</a:t>
            </a:r>
            <a:r>
              <a:rPr lang="vi-VN" altLang="x-none" sz="320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ơ</a:t>
            </a:r>
            <a:r>
              <a:rPr lang="en-US" sz="3200" dirty="0">
                <a:solidFill>
                  <a:srgbClr val="00B050"/>
                </a:solidFill>
                <a:latin typeface="UTM Avo" panose="02040603050506020204" charset="0"/>
                <a:cs typeface="UTM Avo" panose="02040603050506020204" charset="0"/>
              </a:rPr>
              <a:t>i rất giỏi nhờ chân của chúng có màng như chân vịt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.</a:t>
            </a:r>
          </a:p>
          <a:p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/>
            </a:r>
            <a:br>
              <a:rPr lang="en-US" sz="3200" dirty="0">
                <a:latin typeface="UTM Avo" panose="02040603050506020204" charset="0"/>
                <a:cs typeface="UTM Avo" panose="02040603050506020204" charset="0"/>
              </a:rPr>
            </a:br>
            <a:endParaRPr lang="en-US" sz="32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0483" name="Rectangle 7"/>
          <p:cNvSpPr/>
          <p:nvPr/>
        </p:nvSpPr>
        <p:spPr>
          <a:xfrm>
            <a:off x="151888" y="3505200"/>
            <a:ext cx="8992112" cy="2554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     Hải </a:t>
            </a:r>
            <a:r>
              <a:rPr lang="en-US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âu bay suốt ng</a:t>
            </a:r>
            <a:r>
              <a:rPr lang="en-US" sz="3200" dirty="0">
                <a:solidFill>
                  <a:srgbClr val="0070C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y trên mặt biển. Đôi khi, chúng đậu ngay trên mặt n</a:t>
            </a:r>
            <a:r>
              <a:rPr lang="vi-VN" altLang="x-none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sz="3200" dirty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ớc dập dềnh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Kh</a:t>
            </a:r>
            <a:r>
              <a:rPr lang="vi-VN" altLang="x-none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i</a:t>
            </a:r>
            <a:r>
              <a:rPr lang="en-US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x-none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trời sắp</a:t>
            </a:r>
            <a:r>
              <a:rPr lang="en-US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 có bão, chúng bay th</a:t>
            </a:r>
            <a:r>
              <a:rPr lang="en-US" sz="3200" dirty="0">
                <a:solidFill>
                  <a:srgbClr val="00206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nh đ</a:t>
            </a:r>
            <a:r>
              <a:rPr lang="en-US" sz="3200" dirty="0">
                <a:solidFill>
                  <a:srgbClr val="00206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n tìm n</a:t>
            </a:r>
            <a:r>
              <a:rPr lang="vi-VN" altLang="x-none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UTM Avo" panose="02040603050506020204" charset="0"/>
                <a:cs typeface="UTM Avo" panose="02040603050506020204" charset="0"/>
              </a:rPr>
              <a:t> trú ẩn. 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Vì vậy, h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ải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âu được gọi l</a:t>
            </a:r>
            <a:r>
              <a:rPr lang="vi-VN" altLang="x-none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l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o</a:t>
            </a:r>
            <a:r>
              <a:rPr lang="en-US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i chim báo bão. Chúng cũng được coi l</a:t>
            </a:r>
            <a:r>
              <a:rPr lang="en-US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bạn của những ngư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ời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đi biển.</a:t>
            </a:r>
            <a:endParaRPr lang="en-US" sz="3200" dirty="0"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106" y="1179093"/>
            <a:ext cx="502920" cy="510868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rial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026" y="120626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GB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110" y="8323"/>
            <a:ext cx="8534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2021.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GB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 CHIM CỦA BIỂN CẢ</a:t>
            </a:r>
            <a:endParaRPr lang="en-GB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895645" y="2003321"/>
            <a:ext cx="1371563" cy="13122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0" name="Straight Connector 9"/>
          <p:cNvCxnSpPr/>
          <p:nvPr/>
        </p:nvCxnSpPr>
        <p:spPr>
          <a:xfrm flipH="1">
            <a:off x="2286060" y="2943630"/>
            <a:ext cx="2057346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flipH="1">
            <a:off x="838299" y="4038584"/>
            <a:ext cx="1219167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 flipH="1">
            <a:off x="5867367" y="4495772"/>
            <a:ext cx="1523959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/>
          <p:nvPr/>
        </p:nvSpPr>
        <p:spPr>
          <a:xfrm>
            <a:off x="151888" y="1828842"/>
            <a:ext cx="8992112" cy="30469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sz="3200" smtClean="0">
                <a:latin typeface="UTM Avo" panose="02040603050506020204" charset="0"/>
                <a:cs typeface="UTM Avo" panose="02040603050506020204" charset="0"/>
              </a:rPr>
              <a:t>      H</a:t>
            </a:r>
            <a:r>
              <a:rPr lang="vi-VN" altLang="x-none" sz="3200" smtClean="0">
                <a:latin typeface="UTM Avo" panose="02040603050506020204" charset="0"/>
                <a:cs typeface="UTM Avo" panose="02040603050506020204" charset="0"/>
              </a:rPr>
              <a:t>ải</a:t>
            </a:r>
            <a:r>
              <a:rPr lang="en-US" altLang="x-none" sz="3200" smtClean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smtClean="0">
                <a:latin typeface="UTM Avo" panose="02040603050506020204" charset="0"/>
                <a:cs typeface="UTM Avo" panose="02040603050506020204" charset="0"/>
              </a:rPr>
              <a:t>âu 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là loài chim của bi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ể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n cả. 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C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húng có s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ả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i cánh lớn, nên có 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t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hể bay rất xa, vư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ợ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t qua cả những đại d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ương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mênh mông. H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ả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i âu còn b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ơ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i rất giỏi nhờ chân của chúng có màng như chân vịt.</a:t>
            </a:r>
          </a:p>
          <a:p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/>
            </a:r>
            <a:br>
              <a:rPr lang="en-US" sz="3200" dirty="0">
                <a:latin typeface="UTM Avo" panose="02040603050506020204" charset="0"/>
                <a:cs typeface="UTM Avo" panose="02040603050506020204" charset="0"/>
              </a:rPr>
            </a:br>
            <a:endParaRPr lang="en-US" sz="3200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0483" name="Rectangle 7"/>
          <p:cNvSpPr/>
          <p:nvPr/>
        </p:nvSpPr>
        <p:spPr>
          <a:xfrm>
            <a:off x="151888" y="3886188"/>
            <a:ext cx="8992112" cy="25545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sz="3200" smtClean="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      </a:t>
            </a:r>
            <a:r>
              <a:rPr lang="en-US" sz="3200" smtClean="0">
                <a:latin typeface="UTM Avo" panose="02040603050506020204" charset="0"/>
                <a:cs typeface="UTM Avo" panose="02040603050506020204" charset="0"/>
              </a:rPr>
              <a:t>Hải 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âu bay suốt ng</a:t>
            </a:r>
            <a:r>
              <a:rPr lang="en-US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y trên mặt biển. Đôi khi, chúng đậu ngay trên mặt n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ư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ớc dập dềnh. Kh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i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trời sắp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có bão, chúng bay th</a:t>
            </a:r>
            <a:r>
              <a:rPr lang="en-US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nh đ</a:t>
            </a:r>
            <a:r>
              <a:rPr lang="en-US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n tìm n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ơi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trú ẩn. Vì vậy, h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ải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âu được gọi l</a:t>
            </a:r>
            <a:r>
              <a:rPr lang="vi-VN" altLang="x-none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l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o</a:t>
            </a:r>
            <a:r>
              <a:rPr lang="en-US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i chim báo bão. Chúng cũng được coi l</a:t>
            </a:r>
            <a:r>
              <a:rPr lang="en-US" sz="3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bạn của những ngư</a:t>
            </a:r>
            <a:r>
              <a:rPr lang="vi-VN" altLang="x-none" sz="3200" dirty="0">
                <a:latin typeface="UTM Avo" panose="02040603050506020204" charset="0"/>
                <a:cs typeface="UTM Avo" panose="02040603050506020204" charset="0"/>
              </a:rPr>
              <a:t>ời</a:t>
            </a:r>
            <a:r>
              <a:rPr lang="en-US" sz="3200" dirty="0">
                <a:latin typeface="UTM Avo" panose="02040603050506020204" charset="0"/>
                <a:cs typeface="UTM Avo" panose="02040603050506020204" charset="0"/>
              </a:rPr>
              <a:t> đi biển.</a:t>
            </a:r>
            <a:endParaRPr lang="en-US" sz="3200" dirty="0"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106" y="1157059"/>
            <a:ext cx="502920" cy="510868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 b="1" kern="0" smtClean="0">
                <a:solidFill>
                  <a:prstClr val="white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8026" y="120626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GB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110" y="8323"/>
            <a:ext cx="8534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2021.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GB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 CHIM CỦA BIỂN CẢ</a:t>
            </a:r>
            <a:endParaRPr lang="en-GB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3805" y="1882884"/>
            <a:ext cx="472785" cy="463818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81110" y="3940230"/>
            <a:ext cx="472785" cy="463818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GB" sz="28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2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6380163" cy="657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9225"/>
            <a:ext cx="8001000" cy="4886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1110" y="8323"/>
            <a:ext cx="8534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2021.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GB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 CHIM CỦA BIỂN CẢ</a:t>
            </a:r>
            <a:endParaRPr lang="en-GB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5799"/>
            <a:ext cx="9144793" cy="68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79" y="1264124"/>
            <a:ext cx="6858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32" descr="cap chu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4719">
            <a:off x="6800850" y="1153716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32" descr="cap chu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381435">
            <a:off x="1143000" y="120015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1" name="24-Point Star 32780"/>
          <p:cNvSpPr/>
          <p:nvPr/>
        </p:nvSpPr>
        <p:spPr>
          <a:xfrm>
            <a:off x="2686050" y="2228850"/>
            <a:ext cx="3543300" cy="914400"/>
          </a:xfrm>
          <a:prstGeom prst="star24">
            <a:avLst>
              <a:gd name="adj" fmla="val 37500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 err="1">
                <a:solidFill>
                  <a:srgbClr val="003300"/>
                </a:solidFill>
                <a:latin typeface="VNI-Times" pitchFamily="2" charset="0"/>
              </a:rPr>
              <a:t>Choïn</a:t>
            </a:r>
            <a:r>
              <a:rPr lang="en-US" sz="2400" b="1">
                <a:solidFill>
                  <a:srgbClr val="003300"/>
                </a:solidFill>
                <a:latin typeface="VNI-Times" pitchFamily="2" charset="0"/>
              </a:rPr>
              <a:t> </a:t>
            </a:r>
            <a:r>
              <a:rPr lang="en-US" sz="2400" b="1" err="1">
                <a:solidFill>
                  <a:srgbClr val="003300"/>
                </a:solidFill>
                <a:latin typeface="VNI-Times" pitchFamily="2" charset="0"/>
              </a:rPr>
              <a:t>soá</a:t>
            </a:r>
            <a:r>
              <a:rPr lang="en-US" sz="2400" b="1">
                <a:solidFill>
                  <a:srgbClr val="003300"/>
                </a:solidFill>
                <a:latin typeface="VNI-Times" pitchFamily="2" charset="0"/>
              </a:rPr>
              <a:t>  </a:t>
            </a:r>
          </a:p>
        </p:txBody>
      </p:sp>
      <p:sp>
        <p:nvSpPr>
          <p:cNvPr id="14343" name="Oval 32782"/>
          <p:cNvSpPr/>
          <p:nvPr/>
        </p:nvSpPr>
        <p:spPr>
          <a:xfrm>
            <a:off x="4935725" y="3228975"/>
            <a:ext cx="1849582" cy="74295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en-US" sz="4000" b="1" smtClean="0">
                <a:solidFill>
                  <a:prstClr val="black"/>
                </a:solidFill>
                <a:latin typeface="Arial" panose="020B0604020202020204" pitchFamily="34" charset="0"/>
              </a:rPr>
              <a:t>đại dương </a:t>
            </a: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4" name="Oval 32783"/>
          <p:cNvSpPr/>
          <p:nvPr/>
        </p:nvSpPr>
        <p:spPr>
          <a:xfrm>
            <a:off x="1828800" y="3257550"/>
            <a:ext cx="1828800" cy="74295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en-US" sz="4000" b="1" smtClean="0">
                <a:solidFill>
                  <a:prstClr val="black"/>
                </a:solidFill>
                <a:latin typeface="Arial" panose="020B0604020202020204" pitchFamily="34" charset="0"/>
              </a:rPr>
              <a:t>Sải cánh </a:t>
            </a: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5" name="Oval 32784"/>
          <p:cNvSpPr/>
          <p:nvPr/>
        </p:nvSpPr>
        <p:spPr>
          <a:xfrm>
            <a:off x="1865309" y="4322648"/>
            <a:ext cx="1607993" cy="768968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lang="en-US" sz="4000" b="1" smtClean="0">
                <a:solidFill>
                  <a:prstClr val="black"/>
                </a:solidFill>
                <a:latin typeface="Arial" panose="020B0604020202020204" pitchFamily="34" charset="0"/>
              </a:rPr>
              <a:t>ập dềnh</a:t>
            </a: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346" name="Oval 32785"/>
          <p:cNvSpPr/>
          <p:nvPr/>
        </p:nvSpPr>
        <p:spPr>
          <a:xfrm>
            <a:off x="4971960" y="4241783"/>
            <a:ext cx="1477112" cy="768968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lang="en-US" sz="4000" b="1" smtClean="0">
                <a:solidFill>
                  <a:prstClr val="black"/>
                </a:solidFill>
                <a:latin typeface="Arial" panose="020B0604020202020204" pitchFamily="34" charset="0"/>
              </a:rPr>
              <a:t>Loài chim</a:t>
            </a: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792" name="32-Point Star 32791"/>
          <p:cNvSpPr/>
          <p:nvPr/>
        </p:nvSpPr>
        <p:spPr>
          <a:xfrm>
            <a:off x="868817" y="3117887"/>
            <a:ext cx="3410036" cy="914400"/>
          </a:xfrm>
          <a:prstGeom prst="star32">
            <a:avLst>
              <a:gd name="adj" fmla="val 37500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793" name="32-Point Star 32792"/>
          <p:cNvSpPr/>
          <p:nvPr/>
        </p:nvSpPr>
        <p:spPr>
          <a:xfrm>
            <a:off x="4186509" y="3217672"/>
            <a:ext cx="3255670" cy="914400"/>
          </a:xfrm>
          <a:prstGeom prst="star32">
            <a:avLst>
              <a:gd name="adj" fmla="val 37500"/>
            </a:avLst>
          </a:prstGeom>
          <a:solidFill>
            <a:srgbClr val="FF33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2794" name="32-Point Star 32793"/>
          <p:cNvSpPr/>
          <p:nvPr/>
        </p:nvSpPr>
        <p:spPr>
          <a:xfrm>
            <a:off x="1299892" y="4206494"/>
            <a:ext cx="2886616" cy="1057003"/>
          </a:xfrm>
          <a:prstGeom prst="star32">
            <a:avLst>
              <a:gd name="adj" fmla="val 37500"/>
            </a:avLst>
          </a:prstGeom>
          <a:solidFill>
            <a:srgbClr val="00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2795" name="32-Point Star 32794"/>
          <p:cNvSpPr/>
          <p:nvPr/>
        </p:nvSpPr>
        <p:spPr>
          <a:xfrm>
            <a:off x="4109258" y="4182140"/>
            <a:ext cx="3202515" cy="914400"/>
          </a:xfrm>
          <a:prstGeom prst="star32">
            <a:avLst>
              <a:gd name="adj" fmla="val 37500"/>
            </a:avLst>
          </a:prstGeom>
          <a:solidFill>
            <a:srgbClr val="33CC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4359" name="Action Button: Forward or Next 32809">
            <a:hlinkClick r:id="" action="ppaction://hlinkshowjump?jump=nextslide"/>
            <a:hlinkHover r:id="" action="ppaction://noaction">
              <a:snd r:embed="rId4" name="applause.wav"/>
            </a:hlinkHover>
          </p:cNvPr>
          <p:cNvSpPr/>
          <p:nvPr/>
        </p:nvSpPr>
        <p:spPr>
          <a:xfrm>
            <a:off x="1543050" y="5429250"/>
            <a:ext cx="342900" cy="285750"/>
          </a:xfrm>
          <a:prstGeom prst="actionButtonForwardNext">
            <a:avLst/>
          </a:prstGeom>
          <a:solidFill>
            <a:schemeClr val="accent1"/>
          </a:solidFill>
          <a:ln w="9525">
            <a:noFill/>
          </a:ln>
        </p:spPr>
        <p:txBody>
          <a:bodyPr anchor="t"/>
          <a:lstStyle/>
          <a:p>
            <a:endParaRPr lang="en-US" altLang="zh-CN" sz="2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885950" y="1983229"/>
            <a:ext cx="2488374" cy="514350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7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US" sz="27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7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66667" y="1167078"/>
            <a:ext cx="577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GB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GB" sz="20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06 </a:t>
            </a:r>
            <a:r>
              <a:rPr lang="en-GB" sz="20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GB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sz="20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2021.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 VIỆT.</a:t>
            </a:r>
          </a:p>
        </p:txBody>
      </p:sp>
    </p:spTree>
    <p:extLst>
      <p:ext uri="{BB962C8B-B14F-4D97-AF65-F5344CB8AC3E}">
        <p14:creationId xmlns:p14="http://schemas.microsoft.com/office/powerpoint/2010/main" val="90339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7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27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27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2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5"/>
                  </p:tgtEl>
                </p:cond>
              </p:nextCondLst>
            </p:seq>
          </p:childTnLst>
        </p:cTn>
      </p:par>
    </p:tnLst>
    <p:bldLst>
      <p:bldP spid="32781" grpId="0" bldLvl="0" animBg="1"/>
      <p:bldP spid="32792" grpId="0" bldLvl="0" animBg="1"/>
      <p:bldP spid="32793" grpId="0" bldLvl="0" animBg="1"/>
      <p:bldP spid="32794" grpId="0" bldLvl="0" animBg="1"/>
      <p:bldP spid="32795" grpId="0" bldLvl="0" animBg="1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355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.VnArial</vt:lpstr>
      <vt:lpstr>Arial</vt:lpstr>
      <vt:lpstr>Calibri</vt:lpstr>
      <vt:lpstr>Times New Roman</vt:lpstr>
      <vt:lpstr>UTM Avo</vt:lpstr>
      <vt:lpstr>VNI-Times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91</cp:revision>
  <dcterms:created xsi:type="dcterms:W3CDTF">2020-08-18T11:40:23Z</dcterms:created>
  <dcterms:modified xsi:type="dcterms:W3CDTF">2025-04-06T07:39:59Z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