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5"/>
  </p:notesMasterIdLst>
  <p:sldIdLst>
    <p:sldId id="268" r:id="rId2"/>
    <p:sldId id="299" r:id="rId3"/>
    <p:sldId id="271" r:id="rId4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8">
          <p15:clr>
            <a:srgbClr val="A4A3A4"/>
          </p15:clr>
        </p15:guide>
        <p15:guide id="2" pos="288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m Anh" initials="K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32" autoAdjust="0"/>
    <p:restoredTop sz="94660"/>
  </p:normalViewPr>
  <p:slideViewPr>
    <p:cSldViewPr showGuides="1">
      <p:cViewPr varScale="1">
        <p:scale>
          <a:sx n="69" d="100"/>
          <a:sy n="69" d="100"/>
        </p:scale>
        <p:origin x="1290" y="72"/>
      </p:cViewPr>
      <p:guideLst>
        <p:guide orient="horz" pos="2188"/>
        <p:guide pos="28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7AB3490-427E-45C7-8D5B-69E96FB0D17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lvl="0" algn="r" eaLnBrk="1" fontAlgn="base" hangingPunct="1">
              <a:buNone/>
            </a:pPr>
            <a:fld id="{9A0DB2DC-4C9A-4742-B13C-FB6460FD3503}" type="slidenum">
              <a:rPr lang="en-US" sz="1200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en-US" sz="1200" strike="noStrike" noProof="1"/>
          </a:p>
        </p:txBody>
      </p:sp>
    </p:spTree>
    <p:extLst>
      <p:ext uri="{BB962C8B-B14F-4D97-AF65-F5344CB8AC3E}">
        <p14:creationId xmlns:p14="http://schemas.microsoft.com/office/powerpoint/2010/main" val="48450588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en-US" strike="noStrike" noProof="1" smtClean="0"/>
              <a:t>Click to edit Master subtitle style</a:t>
            </a:r>
            <a:endParaRPr lang="en-US" strike="noStrike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</a:p>
          <a:p>
            <a:pPr lvl="1" fontAlgn="base"/>
            <a:r>
              <a:rPr lang="en-US" strike="noStrike" noProof="1" smtClean="0"/>
              <a:t>Second level</a:t>
            </a:r>
          </a:p>
          <a:p>
            <a:pPr lvl="2" fontAlgn="base"/>
            <a:r>
              <a:rPr lang="en-US" strike="noStrike" noProof="1" smtClean="0"/>
              <a:t>Third level</a:t>
            </a:r>
          </a:p>
          <a:p>
            <a:pPr lvl="3" fontAlgn="base"/>
            <a:r>
              <a:rPr lang="en-US" strike="noStrike" noProof="1" smtClean="0"/>
              <a:t>Fourth level</a:t>
            </a:r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</a:p>
          <a:p>
            <a:pPr lvl="1" fontAlgn="base"/>
            <a:r>
              <a:rPr lang="en-US" strike="noStrike" noProof="1" smtClean="0"/>
              <a:t>Second level</a:t>
            </a:r>
          </a:p>
          <a:p>
            <a:pPr lvl="2" fontAlgn="base"/>
            <a:r>
              <a:rPr lang="en-US" strike="noStrike" noProof="1" smtClean="0"/>
              <a:t>Third level</a:t>
            </a:r>
          </a:p>
          <a:p>
            <a:pPr lvl="3" fontAlgn="base"/>
            <a:r>
              <a:rPr lang="en-US" strike="noStrike" noProof="1" smtClean="0"/>
              <a:t>Fourth level</a:t>
            </a:r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</a:p>
          <a:p>
            <a:pPr lvl="1" fontAlgn="base"/>
            <a:r>
              <a:rPr lang="en-US" strike="noStrike" noProof="1" smtClean="0"/>
              <a:t>Second level</a:t>
            </a:r>
          </a:p>
          <a:p>
            <a:pPr lvl="2" fontAlgn="base"/>
            <a:r>
              <a:rPr lang="en-US" strike="noStrike" noProof="1" smtClean="0"/>
              <a:t>Third level</a:t>
            </a:r>
          </a:p>
          <a:p>
            <a:pPr lvl="3" fontAlgn="base"/>
            <a:r>
              <a:rPr lang="en-US" strike="noStrike" noProof="1" smtClean="0"/>
              <a:t>Fourth level</a:t>
            </a:r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</a:p>
          <a:p>
            <a:pPr lvl="1" fontAlgn="base"/>
            <a:r>
              <a:rPr lang="en-US" strike="noStrike" noProof="1" smtClean="0"/>
              <a:t>Second level</a:t>
            </a:r>
          </a:p>
          <a:p>
            <a:pPr lvl="2" fontAlgn="base"/>
            <a:r>
              <a:rPr lang="en-US" strike="noStrike" noProof="1" smtClean="0"/>
              <a:t>Third level</a:t>
            </a:r>
          </a:p>
          <a:p>
            <a:pPr lvl="3" fontAlgn="base"/>
            <a:r>
              <a:rPr lang="en-US" strike="noStrike" noProof="1" smtClean="0"/>
              <a:t>Fourth level</a:t>
            </a:r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</a:p>
          <a:p>
            <a:pPr lvl="1" fontAlgn="base"/>
            <a:r>
              <a:rPr lang="en-US" strike="noStrike" noProof="1" smtClean="0"/>
              <a:t>Second level</a:t>
            </a:r>
          </a:p>
          <a:p>
            <a:pPr lvl="2" fontAlgn="base"/>
            <a:r>
              <a:rPr lang="en-US" strike="noStrike" noProof="1" smtClean="0"/>
              <a:t>Third level</a:t>
            </a:r>
          </a:p>
          <a:p>
            <a:pPr lvl="3" fontAlgn="base"/>
            <a:r>
              <a:rPr lang="en-US" strike="noStrike" noProof="1" smtClean="0"/>
              <a:t>Fourth level</a:t>
            </a:r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</a:p>
          <a:p>
            <a:pPr lvl="1" fontAlgn="base"/>
            <a:r>
              <a:rPr lang="en-US" strike="noStrike" noProof="1" smtClean="0"/>
              <a:t>Second level</a:t>
            </a:r>
          </a:p>
          <a:p>
            <a:pPr lvl="2" fontAlgn="base"/>
            <a:r>
              <a:rPr lang="en-US" strike="noStrike" noProof="1" smtClean="0"/>
              <a:t>Third level</a:t>
            </a:r>
          </a:p>
          <a:p>
            <a:pPr lvl="3" fontAlgn="base"/>
            <a:r>
              <a:rPr lang="en-US" strike="noStrike" noProof="1" smtClean="0"/>
              <a:t>Fourth level</a:t>
            </a:r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</a:p>
          <a:p>
            <a:pPr lvl="1" fontAlgn="base"/>
            <a:r>
              <a:rPr lang="en-US" strike="noStrike" noProof="1" smtClean="0"/>
              <a:t>Second level</a:t>
            </a:r>
          </a:p>
          <a:p>
            <a:pPr lvl="2" fontAlgn="base"/>
            <a:r>
              <a:rPr lang="en-US" strike="noStrike" noProof="1" smtClean="0"/>
              <a:t>Third level</a:t>
            </a:r>
          </a:p>
          <a:p>
            <a:pPr lvl="3" fontAlgn="base"/>
            <a:r>
              <a:rPr lang="en-US" strike="noStrike" noProof="1" smtClean="0"/>
              <a:t>Fourth level</a:t>
            </a:r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</a:p>
          <a:p>
            <a:pPr lvl="1" fontAlgn="base"/>
            <a:r>
              <a:rPr lang="en-US" strike="noStrike" noProof="1" smtClean="0"/>
              <a:t>Second level</a:t>
            </a:r>
          </a:p>
          <a:p>
            <a:pPr lvl="2" fontAlgn="base"/>
            <a:r>
              <a:rPr lang="en-US" strike="noStrike" noProof="1" smtClean="0"/>
              <a:t>Third level</a:t>
            </a:r>
          </a:p>
          <a:p>
            <a:pPr lvl="3" fontAlgn="base"/>
            <a:r>
              <a:rPr lang="en-US" strike="noStrike" noProof="1" smtClean="0"/>
              <a:t>Fourth level</a:t>
            </a:r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051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 indent="-285750"/>
            <a:r>
              <a:rPr lang="en-US" dirty="0"/>
              <a:t>Second level</a:t>
            </a:r>
          </a:p>
          <a:p>
            <a:pPr lvl="2" indent="-228600"/>
            <a:r>
              <a:rPr lang="en-US" dirty="0"/>
              <a:t>Third level</a:t>
            </a:r>
          </a:p>
          <a:p>
            <a:pPr lvl="3" indent="-228600"/>
            <a:r>
              <a:rPr lang="en-US" dirty="0"/>
              <a:t>Fourth level</a:t>
            </a:r>
          </a:p>
          <a:p>
            <a:pPr lvl="4" indent="-228600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defRPr sz="1400">
                <a:solidFill>
                  <a:srgbClr val="000000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solidFill>
                  <a:srgbClr val="000000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 lvl="0" eaLnBrk="1" fontAlgn="base" hangingPunct="1">
              <a:buNone/>
            </a:pPr>
            <a:fld id="{9A0DB2DC-4C9A-4742-B13C-FB6460FD3503}" type="slidenum">
              <a:rPr lang="en-US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/>
          <p:nvPr/>
        </p:nvSpPr>
        <p:spPr>
          <a:xfrm>
            <a:off x="151888" y="1524000"/>
            <a:ext cx="8992112" cy="30469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just"/>
            <a:r>
              <a:rPr lang="en-US" sz="3200" smtClean="0">
                <a:latin typeface="UTM Avo" panose="02040603050506020204" charset="0"/>
                <a:cs typeface="UTM Avo" panose="02040603050506020204" charset="0"/>
              </a:rPr>
              <a:t>      H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ải 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 âu là loài chim của bi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ể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n cả. </a:t>
            </a:r>
            <a:r>
              <a:rPr lang="vi-VN" altLang="x-none" sz="3200" dirty="0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C</a:t>
            </a:r>
            <a:r>
              <a:rPr lang="en-US" sz="3200" dirty="0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húng có s</a:t>
            </a:r>
            <a:r>
              <a:rPr lang="vi-VN" altLang="x-none" sz="3200" dirty="0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ả</a:t>
            </a:r>
            <a:r>
              <a:rPr lang="en-US" sz="3200" dirty="0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i cánh lớn, nên có </a:t>
            </a:r>
            <a:r>
              <a:rPr lang="vi-VN" altLang="x-none" sz="3200" dirty="0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t</a:t>
            </a:r>
            <a:r>
              <a:rPr lang="en-US" sz="3200" dirty="0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hể bay rất xa, vư</a:t>
            </a:r>
            <a:r>
              <a:rPr lang="vi-VN" altLang="x-none" sz="3200" dirty="0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ợ</a:t>
            </a:r>
            <a:r>
              <a:rPr lang="en-US" sz="3200" dirty="0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t qua cả những đại d</a:t>
            </a:r>
            <a:r>
              <a:rPr lang="vi-VN" altLang="x-none" sz="3200" dirty="0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ương</a:t>
            </a:r>
            <a:r>
              <a:rPr lang="en-US" sz="3200" dirty="0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 mênh mông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. </a:t>
            </a:r>
            <a:r>
              <a:rPr lang="en-US" sz="3200" dirty="0">
                <a:solidFill>
                  <a:srgbClr val="00B050"/>
                </a:solidFill>
                <a:latin typeface="UTM Avo" panose="02040603050506020204" charset="0"/>
                <a:cs typeface="UTM Avo" panose="02040603050506020204" charset="0"/>
              </a:rPr>
              <a:t>H</a:t>
            </a:r>
            <a:r>
              <a:rPr lang="vi-VN" altLang="x-none" sz="3200" dirty="0">
                <a:solidFill>
                  <a:srgbClr val="00B050"/>
                </a:solidFill>
                <a:latin typeface="UTM Avo" panose="02040603050506020204" charset="0"/>
                <a:cs typeface="UTM Avo" panose="02040603050506020204" charset="0"/>
              </a:rPr>
              <a:t>ả</a:t>
            </a:r>
            <a:r>
              <a:rPr lang="en-US" sz="3200" dirty="0">
                <a:solidFill>
                  <a:srgbClr val="00B050"/>
                </a:solidFill>
                <a:latin typeface="UTM Avo" panose="02040603050506020204" charset="0"/>
                <a:cs typeface="UTM Avo" panose="02040603050506020204" charset="0"/>
              </a:rPr>
              <a:t>i âu còn b</a:t>
            </a:r>
            <a:r>
              <a:rPr lang="vi-VN" altLang="x-none" sz="3200" dirty="0">
                <a:solidFill>
                  <a:srgbClr val="00B050"/>
                </a:solidFill>
                <a:latin typeface="UTM Avo" panose="02040603050506020204" charset="0"/>
                <a:cs typeface="UTM Avo" panose="02040603050506020204" charset="0"/>
              </a:rPr>
              <a:t>ơ</a:t>
            </a:r>
            <a:r>
              <a:rPr lang="en-US" sz="3200" dirty="0">
                <a:solidFill>
                  <a:srgbClr val="00B050"/>
                </a:solidFill>
                <a:latin typeface="UTM Avo" panose="02040603050506020204" charset="0"/>
                <a:cs typeface="UTM Avo" panose="02040603050506020204" charset="0"/>
              </a:rPr>
              <a:t>i rất giỏi nhờ chân của chúng có màng như chân vịt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.</a:t>
            </a:r>
          </a:p>
          <a:p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/>
            </a:r>
            <a:br>
              <a:rPr lang="en-US" sz="3200" dirty="0">
                <a:latin typeface="UTM Avo" panose="02040603050506020204" charset="0"/>
                <a:cs typeface="UTM Avo" panose="02040603050506020204" charset="0"/>
              </a:rPr>
            </a:br>
            <a:endParaRPr lang="en-US" sz="3200" dirty="0">
              <a:latin typeface="UTM Avo" panose="02040603050506020204" charset="0"/>
              <a:cs typeface="UTM Avo" panose="02040603050506020204" charset="0"/>
            </a:endParaRPr>
          </a:p>
        </p:txBody>
      </p:sp>
      <p:sp>
        <p:nvSpPr>
          <p:cNvPr id="20483" name="Rectangle 7"/>
          <p:cNvSpPr/>
          <p:nvPr/>
        </p:nvSpPr>
        <p:spPr>
          <a:xfrm>
            <a:off x="151888" y="3505200"/>
            <a:ext cx="8992112" cy="255454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just"/>
            <a:r>
              <a:rPr lang="en-US" sz="3200" smtClean="0">
                <a:solidFill>
                  <a:srgbClr val="0070C0"/>
                </a:solidFill>
                <a:latin typeface="UTM Avo" panose="02040603050506020204" charset="0"/>
                <a:cs typeface="UTM Avo" panose="02040603050506020204" charset="0"/>
              </a:rPr>
              <a:t>      Hải </a:t>
            </a:r>
            <a:r>
              <a:rPr lang="en-US" sz="3200" dirty="0">
                <a:solidFill>
                  <a:srgbClr val="0070C0"/>
                </a:solidFill>
                <a:latin typeface="UTM Avo" panose="02040603050506020204" charset="0"/>
                <a:cs typeface="UTM Avo" panose="02040603050506020204" charset="0"/>
              </a:rPr>
              <a:t>âu bay suốt ng</a:t>
            </a:r>
            <a:r>
              <a:rPr lang="en-US" sz="3200" dirty="0">
                <a:solidFill>
                  <a:srgbClr val="0070C0"/>
                </a:solidFill>
                <a:latin typeface="UTM Avo" panose="02040603050506020204" charset="0"/>
                <a:ea typeface="Times New Roman" panose="02020603050405020304" pitchFamily="18" charset="0"/>
                <a:cs typeface="UTM Avo" panose="02040603050506020204" charset="0"/>
              </a:rPr>
              <a:t>à</a:t>
            </a:r>
            <a:r>
              <a:rPr lang="en-US" sz="3200" dirty="0">
                <a:solidFill>
                  <a:srgbClr val="0070C0"/>
                </a:solidFill>
                <a:latin typeface="UTM Avo" panose="02040603050506020204" charset="0"/>
                <a:cs typeface="UTM Avo" panose="02040603050506020204" charset="0"/>
              </a:rPr>
              <a:t>y trên mặt biển. Đôi khi, chúng đậu ngay trên mặt n</a:t>
            </a:r>
            <a:r>
              <a:rPr lang="vi-VN" altLang="x-none" sz="3200" dirty="0">
                <a:solidFill>
                  <a:srgbClr val="0070C0"/>
                </a:solidFill>
                <a:latin typeface="UTM Avo" panose="02040603050506020204" charset="0"/>
                <a:cs typeface="UTM Avo" panose="02040603050506020204" charset="0"/>
              </a:rPr>
              <a:t>ư</a:t>
            </a:r>
            <a:r>
              <a:rPr lang="en-US" sz="3200" dirty="0">
                <a:solidFill>
                  <a:srgbClr val="0070C0"/>
                </a:solidFill>
                <a:latin typeface="UTM Avo" panose="02040603050506020204" charset="0"/>
                <a:cs typeface="UTM Avo" panose="02040603050506020204" charset="0"/>
              </a:rPr>
              <a:t>ớc dập dềnh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. </a:t>
            </a:r>
            <a:r>
              <a:rPr lang="en-US" sz="3200" dirty="0">
                <a:solidFill>
                  <a:srgbClr val="002060"/>
                </a:solidFill>
                <a:latin typeface="UTM Avo" panose="02040603050506020204" charset="0"/>
                <a:cs typeface="UTM Avo" panose="02040603050506020204" charset="0"/>
              </a:rPr>
              <a:t>Kh</a:t>
            </a:r>
            <a:r>
              <a:rPr lang="vi-VN" altLang="x-none" sz="3200" dirty="0">
                <a:solidFill>
                  <a:srgbClr val="002060"/>
                </a:solidFill>
                <a:latin typeface="UTM Avo" panose="02040603050506020204" charset="0"/>
                <a:cs typeface="UTM Avo" panose="02040603050506020204" charset="0"/>
              </a:rPr>
              <a:t>i</a:t>
            </a:r>
            <a:r>
              <a:rPr lang="en-US" sz="3200" dirty="0">
                <a:solidFill>
                  <a:srgbClr val="002060"/>
                </a:solidFill>
                <a:latin typeface="UTM Avo" panose="02040603050506020204" charset="0"/>
                <a:cs typeface="UTM Avo" panose="02040603050506020204" charset="0"/>
              </a:rPr>
              <a:t> </a:t>
            </a:r>
            <a:r>
              <a:rPr lang="vi-VN" altLang="x-none" sz="3200" dirty="0">
                <a:solidFill>
                  <a:srgbClr val="002060"/>
                </a:solidFill>
                <a:latin typeface="UTM Avo" panose="02040603050506020204" charset="0"/>
                <a:cs typeface="UTM Avo" panose="02040603050506020204" charset="0"/>
              </a:rPr>
              <a:t>trời sắp</a:t>
            </a:r>
            <a:r>
              <a:rPr lang="en-US" sz="3200" dirty="0">
                <a:solidFill>
                  <a:srgbClr val="002060"/>
                </a:solidFill>
                <a:latin typeface="UTM Avo" panose="02040603050506020204" charset="0"/>
                <a:cs typeface="UTM Avo" panose="02040603050506020204" charset="0"/>
              </a:rPr>
              <a:t> có bão, chúng bay th</a:t>
            </a:r>
            <a:r>
              <a:rPr lang="en-US" sz="3200" dirty="0">
                <a:solidFill>
                  <a:srgbClr val="002060"/>
                </a:solidFill>
                <a:latin typeface="UTM Avo" panose="02040603050506020204" charset="0"/>
                <a:ea typeface="Times New Roman" panose="02020603050405020304" pitchFamily="18" charset="0"/>
                <a:cs typeface="UTM Avo" panose="02040603050506020204" charset="0"/>
              </a:rPr>
              <a:t>à</a:t>
            </a:r>
            <a:r>
              <a:rPr lang="en-US" sz="3200" dirty="0">
                <a:solidFill>
                  <a:srgbClr val="002060"/>
                </a:solidFill>
                <a:latin typeface="UTM Avo" panose="02040603050506020204" charset="0"/>
                <a:cs typeface="UTM Avo" panose="02040603050506020204" charset="0"/>
              </a:rPr>
              <a:t>nh đ</a:t>
            </a:r>
            <a:r>
              <a:rPr lang="en-US" sz="3200" dirty="0">
                <a:solidFill>
                  <a:srgbClr val="002060"/>
                </a:solidFill>
                <a:latin typeface="UTM Avo" panose="02040603050506020204" charset="0"/>
                <a:ea typeface="Times New Roman" panose="02020603050405020304" pitchFamily="18" charset="0"/>
                <a:cs typeface="UTM Avo" panose="02040603050506020204" charset="0"/>
              </a:rPr>
              <a:t>à</a:t>
            </a:r>
            <a:r>
              <a:rPr lang="en-US" sz="3200" dirty="0">
                <a:solidFill>
                  <a:srgbClr val="002060"/>
                </a:solidFill>
                <a:latin typeface="UTM Avo" panose="02040603050506020204" charset="0"/>
                <a:cs typeface="UTM Avo" panose="02040603050506020204" charset="0"/>
              </a:rPr>
              <a:t>n tìm n</a:t>
            </a:r>
            <a:r>
              <a:rPr lang="vi-VN" altLang="x-none" sz="3200" dirty="0">
                <a:solidFill>
                  <a:srgbClr val="002060"/>
                </a:solidFill>
                <a:latin typeface="UTM Avo" panose="02040603050506020204" charset="0"/>
                <a:cs typeface="UTM Avo" panose="02040603050506020204" charset="0"/>
              </a:rPr>
              <a:t>ơi</a:t>
            </a:r>
            <a:r>
              <a:rPr lang="en-US" sz="3200" dirty="0">
                <a:solidFill>
                  <a:srgbClr val="002060"/>
                </a:solidFill>
                <a:latin typeface="UTM Avo" panose="02040603050506020204" charset="0"/>
                <a:cs typeface="UTM Avo" panose="02040603050506020204" charset="0"/>
              </a:rPr>
              <a:t> trú ẩn. 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Vì vậy, h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ải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 âu được gọi l</a:t>
            </a:r>
            <a:r>
              <a:rPr lang="vi-VN" altLang="x-none" sz="3200" dirty="0">
                <a:latin typeface="UTM Avo" panose="02040603050506020204" charset="0"/>
                <a:ea typeface="Times New Roman" panose="02020603050405020304" pitchFamily="18" charset="0"/>
                <a:cs typeface="UTM Avo" panose="02040603050506020204" charset="0"/>
              </a:rPr>
              <a:t>à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 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l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o</a:t>
            </a:r>
            <a:r>
              <a:rPr lang="en-US" sz="3200" dirty="0">
                <a:latin typeface="UTM Avo" panose="02040603050506020204" charset="0"/>
                <a:ea typeface="Times New Roman" panose="02020603050405020304" pitchFamily="18" charset="0"/>
                <a:cs typeface="UTM Avo" panose="02040603050506020204" charset="0"/>
              </a:rPr>
              <a:t>à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i chim báo bão. Chúng cũng được coi l</a:t>
            </a:r>
            <a:r>
              <a:rPr lang="en-US" sz="3200" dirty="0">
                <a:latin typeface="UTM Avo" panose="02040603050506020204" charset="0"/>
                <a:ea typeface="Times New Roman" panose="02020603050405020304" pitchFamily="18" charset="0"/>
                <a:cs typeface="UTM Avo" panose="02040603050506020204" charset="0"/>
              </a:rPr>
              <a:t>à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 bạn của những ngư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ời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 đi biển.</a:t>
            </a:r>
            <a:endParaRPr lang="en-US" sz="3200" dirty="0">
              <a:latin typeface="UTM Avo" panose="02040603050506020204" charset="0"/>
              <a:ea typeface="Times New Roman" panose="02020603050405020304" pitchFamily="18" charset="0"/>
              <a:cs typeface="UTM Avo" panose="0204060305050602020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95106" y="1179093"/>
            <a:ext cx="502920" cy="510868"/>
          </a:xfrm>
          <a:prstGeom prst="ellipse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.VnArial" pitchFamily="34" charset="0"/>
                <a:ea typeface="+mn-ea"/>
                <a:cs typeface="+mn-cs"/>
              </a:rPr>
              <a:t>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8026" y="1206262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GB" sz="24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endParaRPr lang="en-GB" sz="24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110" y="8323"/>
            <a:ext cx="85341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240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GB" sz="24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hai </a:t>
            </a:r>
            <a:r>
              <a:rPr lang="en-GB" sz="240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GB" sz="24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05 </a:t>
            </a:r>
            <a:r>
              <a:rPr lang="en-GB" sz="240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GB" sz="24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GB" sz="240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GB" sz="24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2021.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TIẾNG </a:t>
            </a:r>
            <a:r>
              <a:rPr lang="en-GB" sz="24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VIỆT: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40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LOÀI CHIM CỦA BIỂN CẢ</a:t>
            </a:r>
            <a:endParaRPr lang="en-GB" sz="40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H="1" flipV="1">
            <a:off x="2895645" y="2003321"/>
            <a:ext cx="1371563" cy="13122"/>
          </a:xfrm>
          <a:prstGeom prst="line">
            <a:avLst/>
          </a:prstGeom>
          <a:noFill/>
          <a:ln w="19050" cap="flat" cmpd="sng" algn="ctr">
            <a:solidFill>
              <a:srgbClr val="4472C4"/>
            </a:solidFill>
            <a:prstDash val="solid"/>
            <a:miter lim="800000"/>
          </a:ln>
          <a:effectLst/>
        </p:spPr>
      </p:cxnSp>
      <p:cxnSp>
        <p:nvCxnSpPr>
          <p:cNvPr id="10" name="Straight Connector 9"/>
          <p:cNvCxnSpPr/>
          <p:nvPr/>
        </p:nvCxnSpPr>
        <p:spPr>
          <a:xfrm flipH="1">
            <a:off x="2286060" y="2943630"/>
            <a:ext cx="2057346" cy="0"/>
          </a:xfrm>
          <a:prstGeom prst="line">
            <a:avLst/>
          </a:prstGeom>
          <a:noFill/>
          <a:ln w="19050" cap="flat" cmpd="sng" algn="ctr">
            <a:solidFill>
              <a:srgbClr val="4472C4"/>
            </a:solidFill>
            <a:prstDash val="solid"/>
            <a:miter lim="800000"/>
          </a:ln>
          <a:effectLst/>
        </p:spPr>
      </p:cxnSp>
      <p:cxnSp>
        <p:nvCxnSpPr>
          <p:cNvPr id="15" name="Straight Connector 14"/>
          <p:cNvCxnSpPr/>
          <p:nvPr/>
        </p:nvCxnSpPr>
        <p:spPr>
          <a:xfrm flipH="1">
            <a:off x="838299" y="4038584"/>
            <a:ext cx="1219167" cy="0"/>
          </a:xfrm>
          <a:prstGeom prst="line">
            <a:avLst/>
          </a:prstGeom>
          <a:noFill/>
          <a:ln w="19050" cap="flat" cmpd="sng" algn="ctr">
            <a:solidFill>
              <a:srgbClr val="4472C4"/>
            </a:solidFill>
            <a:prstDash val="solid"/>
            <a:miter lim="800000"/>
          </a:ln>
          <a:effectLst/>
        </p:spPr>
      </p:cxnSp>
      <p:cxnSp>
        <p:nvCxnSpPr>
          <p:cNvPr id="17" name="Straight Connector 16"/>
          <p:cNvCxnSpPr/>
          <p:nvPr/>
        </p:nvCxnSpPr>
        <p:spPr>
          <a:xfrm flipH="1">
            <a:off x="5867367" y="4495772"/>
            <a:ext cx="1523959" cy="0"/>
          </a:xfrm>
          <a:prstGeom prst="line">
            <a:avLst/>
          </a:prstGeom>
          <a:noFill/>
          <a:ln w="19050" cap="flat" cmpd="sng" algn="ctr">
            <a:solidFill>
              <a:srgbClr val="4472C4"/>
            </a:solidFill>
            <a:prstDash val="solid"/>
            <a:miter lim="800000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/>
          <p:nvPr/>
        </p:nvSpPr>
        <p:spPr>
          <a:xfrm>
            <a:off x="151888" y="1828842"/>
            <a:ext cx="8992112" cy="30469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just"/>
            <a:r>
              <a:rPr lang="en-US" sz="3200" smtClean="0">
                <a:latin typeface="UTM Avo" panose="02040603050506020204" charset="0"/>
                <a:cs typeface="UTM Avo" panose="02040603050506020204" charset="0"/>
              </a:rPr>
              <a:t>      H</a:t>
            </a:r>
            <a:r>
              <a:rPr lang="vi-VN" altLang="x-none" sz="3200" smtClean="0">
                <a:latin typeface="UTM Avo" panose="02040603050506020204" charset="0"/>
                <a:cs typeface="UTM Avo" panose="02040603050506020204" charset="0"/>
              </a:rPr>
              <a:t>ải</a:t>
            </a:r>
            <a:r>
              <a:rPr lang="en-US" altLang="x-none" sz="3200" smtClean="0">
                <a:latin typeface="UTM Avo" panose="02040603050506020204" charset="0"/>
                <a:cs typeface="UTM Avo" panose="02040603050506020204" charset="0"/>
              </a:rPr>
              <a:t> </a:t>
            </a:r>
            <a:r>
              <a:rPr lang="en-US" sz="3200" smtClean="0">
                <a:latin typeface="UTM Avo" panose="02040603050506020204" charset="0"/>
                <a:cs typeface="UTM Avo" panose="02040603050506020204" charset="0"/>
              </a:rPr>
              <a:t>âu 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là loài chim của bi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ể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n cả. 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C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húng có s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ả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i cánh lớn, nên có 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t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hể bay rất xa, vư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ợ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t qua cả những đại d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ương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 mênh mông. H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ả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i âu còn b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ơ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i rất giỏi nhờ chân của chúng có màng như chân vịt.</a:t>
            </a:r>
          </a:p>
          <a:p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/>
            </a:r>
            <a:br>
              <a:rPr lang="en-US" sz="3200" dirty="0">
                <a:latin typeface="UTM Avo" panose="02040603050506020204" charset="0"/>
                <a:cs typeface="UTM Avo" panose="02040603050506020204" charset="0"/>
              </a:rPr>
            </a:br>
            <a:endParaRPr lang="en-US" sz="3200" dirty="0">
              <a:latin typeface="UTM Avo" panose="02040603050506020204" charset="0"/>
              <a:cs typeface="UTM Avo" panose="02040603050506020204" charset="0"/>
            </a:endParaRPr>
          </a:p>
        </p:txBody>
      </p:sp>
      <p:sp>
        <p:nvSpPr>
          <p:cNvPr id="20483" name="Rectangle 7"/>
          <p:cNvSpPr/>
          <p:nvPr/>
        </p:nvSpPr>
        <p:spPr>
          <a:xfrm>
            <a:off x="151888" y="3886188"/>
            <a:ext cx="8992112" cy="255454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just"/>
            <a:r>
              <a:rPr lang="en-US" sz="3200" smtClean="0">
                <a:solidFill>
                  <a:srgbClr val="0070C0"/>
                </a:solidFill>
                <a:latin typeface="UTM Avo" panose="02040603050506020204" charset="0"/>
                <a:cs typeface="UTM Avo" panose="02040603050506020204" charset="0"/>
              </a:rPr>
              <a:t>      </a:t>
            </a:r>
            <a:r>
              <a:rPr lang="en-US" sz="3200" smtClean="0">
                <a:latin typeface="UTM Avo" panose="02040603050506020204" charset="0"/>
                <a:cs typeface="UTM Avo" panose="02040603050506020204" charset="0"/>
              </a:rPr>
              <a:t>Hải 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âu bay suốt ng</a:t>
            </a:r>
            <a:r>
              <a:rPr lang="en-US" sz="3200" dirty="0">
                <a:latin typeface="UTM Avo" panose="02040603050506020204" charset="0"/>
                <a:ea typeface="Times New Roman" panose="02020603050405020304" pitchFamily="18" charset="0"/>
                <a:cs typeface="UTM Avo" panose="02040603050506020204" charset="0"/>
              </a:rPr>
              <a:t>à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y trên mặt biển. Đôi khi, chúng đậu ngay trên mặt n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ư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ớc dập dềnh. Kh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i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 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trời sắp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 có bão, chúng bay th</a:t>
            </a:r>
            <a:r>
              <a:rPr lang="en-US" sz="3200" dirty="0">
                <a:latin typeface="UTM Avo" panose="02040603050506020204" charset="0"/>
                <a:ea typeface="Times New Roman" panose="02020603050405020304" pitchFamily="18" charset="0"/>
                <a:cs typeface="UTM Avo" panose="02040603050506020204" charset="0"/>
              </a:rPr>
              <a:t>à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nh đ</a:t>
            </a:r>
            <a:r>
              <a:rPr lang="en-US" sz="3200" dirty="0">
                <a:latin typeface="UTM Avo" panose="02040603050506020204" charset="0"/>
                <a:ea typeface="Times New Roman" panose="02020603050405020304" pitchFamily="18" charset="0"/>
                <a:cs typeface="UTM Avo" panose="02040603050506020204" charset="0"/>
              </a:rPr>
              <a:t>à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n tìm n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ơi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 trú ẩn. Vì vậy, h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ải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 âu được gọi l</a:t>
            </a:r>
            <a:r>
              <a:rPr lang="vi-VN" altLang="x-none" sz="3200" dirty="0">
                <a:latin typeface="UTM Avo" panose="02040603050506020204" charset="0"/>
                <a:ea typeface="Times New Roman" panose="02020603050405020304" pitchFamily="18" charset="0"/>
                <a:cs typeface="UTM Avo" panose="02040603050506020204" charset="0"/>
              </a:rPr>
              <a:t>à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 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l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o</a:t>
            </a:r>
            <a:r>
              <a:rPr lang="en-US" sz="3200" dirty="0">
                <a:latin typeface="UTM Avo" panose="02040603050506020204" charset="0"/>
                <a:ea typeface="Times New Roman" panose="02020603050405020304" pitchFamily="18" charset="0"/>
                <a:cs typeface="UTM Avo" panose="02040603050506020204" charset="0"/>
              </a:rPr>
              <a:t>à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i chim báo bão. Chúng cũng được coi l</a:t>
            </a:r>
            <a:r>
              <a:rPr lang="en-US" sz="3200" dirty="0">
                <a:latin typeface="UTM Avo" panose="02040603050506020204" charset="0"/>
                <a:ea typeface="Times New Roman" panose="02020603050405020304" pitchFamily="18" charset="0"/>
                <a:cs typeface="UTM Avo" panose="02040603050506020204" charset="0"/>
              </a:rPr>
              <a:t>à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 bạn của những ngư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ời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 đi biển.</a:t>
            </a:r>
            <a:endParaRPr lang="en-US" sz="3200" dirty="0">
              <a:latin typeface="UTM Avo" panose="02040603050506020204" charset="0"/>
              <a:ea typeface="Times New Roman" panose="02020603050405020304" pitchFamily="18" charset="0"/>
              <a:cs typeface="UTM Avo" panose="0204060305050602020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95106" y="1157059"/>
            <a:ext cx="502920" cy="510868"/>
          </a:xfrm>
          <a:prstGeom prst="ellipse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2800" b="1" kern="0" smtClean="0">
                <a:solidFill>
                  <a:prstClr val="white"/>
                </a:solidFill>
                <a:latin typeface=".VnArial" pitchFamily="34" charset="0"/>
              </a:rPr>
              <a:t>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8026" y="1206262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GB" sz="24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endParaRPr lang="en-GB" sz="24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110" y="8323"/>
            <a:ext cx="85341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240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GB" sz="24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hai </a:t>
            </a:r>
            <a:r>
              <a:rPr lang="en-GB" sz="240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GB" sz="24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05 </a:t>
            </a:r>
            <a:r>
              <a:rPr lang="en-GB" sz="240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GB" sz="24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GB" sz="240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GB" sz="24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2021.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TIẾNG </a:t>
            </a:r>
            <a:r>
              <a:rPr lang="en-GB" sz="24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VIỆT: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40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LOÀI CHIM CỦA BIỂN CẢ</a:t>
            </a:r>
            <a:endParaRPr lang="en-GB" sz="40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333805" y="1882884"/>
            <a:ext cx="472785" cy="463818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rgbClr val="FFC000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</a:p>
        </p:txBody>
      </p:sp>
      <p:sp>
        <p:nvSpPr>
          <p:cNvPr id="12" name="Oval 11"/>
          <p:cNvSpPr/>
          <p:nvPr/>
        </p:nvSpPr>
        <p:spPr>
          <a:xfrm>
            <a:off x="381110" y="3940230"/>
            <a:ext cx="472785" cy="463818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rgbClr val="FFC000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1" ker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kumimoji="0" lang="en-GB" sz="2800" b="1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325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2286000"/>
            <a:ext cx="6380163" cy="6572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2531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419225"/>
            <a:ext cx="8001000" cy="48863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381110" y="8323"/>
            <a:ext cx="85341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240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GB" sz="24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hai </a:t>
            </a:r>
            <a:r>
              <a:rPr lang="en-GB" sz="240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GB" sz="24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05 </a:t>
            </a:r>
            <a:r>
              <a:rPr lang="en-GB" sz="240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GB" sz="24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GB" sz="240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GB" sz="24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2021.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TIẾNG </a:t>
            </a:r>
            <a:r>
              <a:rPr lang="en-GB" sz="24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VIỆT: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40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LOÀI CHIM CỦA BIỂN CẢ</a:t>
            </a:r>
            <a:endParaRPr lang="en-GB" sz="40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321</Words>
  <Application>Microsoft Office PowerPoint</Application>
  <PresentationFormat>On-screen Show (4:3)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.VnArial</vt:lpstr>
      <vt:lpstr>Arial</vt:lpstr>
      <vt:lpstr>Calibri</vt:lpstr>
      <vt:lpstr>Times New Roman</vt:lpstr>
      <vt:lpstr>UTM Avo</vt:lpstr>
      <vt:lpstr>3_Default Design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93</cp:revision>
  <dcterms:created xsi:type="dcterms:W3CDTF">2020-08-18T11:40:23Z</dcterms:created>
  <dcterms:modified xsi:type="dcterms:W3CDTF">2025-04-06T07:40:22Z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1033-11.2.0.9718</vt:lpwstr>
  </property>
</Properties>
</file>