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FF9933"/>
    <a:srgbClr val="FF9966"/>
    <a:srgbClr val="967160"/>
    <a:srgbClr val="D60093"/>
    <a:srgbClr val="0A1A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0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80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419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00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97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1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33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53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5B97F-84C9-42B9-8ED5-3EAB80916424}" type="datetimeFigureOut">
              <a:rPr lang="en-US" smtClean="0"/>
              <a:t>8/4/2025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97A00-12CE-40D0-8D1D-932B46154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8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3373726-246F-06BA-DBB5-70B9F3499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4432" y="122175"/>
            <a:ext cx="3950551" cy="1359526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E43DBC9-63CA-E959-C0AB-E549DB2C1DEF}"/>
              </a:ext>
            </a:extLst>
          </p:cNvPr>
          <p:cNvSpPr txBox="1"/>
          <p:nvPr/>
        </p:nvSpPr>
        <p:spPr>
          <a:xfrm>
            <a:off x="1101688" y="1481701"/>
            <a:ext cx="1025670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vi 10 </a:t>
            </a:r>
          </a:p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4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</p:spTree>
    <p:extLst>
      <p:ext uri="{BB962C8B-B14F-4D97-AF65-F5344CB8AC3E}">
        <p14:creationId xmlns:p14="http://schemas.microsoft.com/office/powerpoint/2010/main" val="356282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39"/>
          <p:cNvSpPr>
            <a:spLocks noChangeArrowheads="1"/>
          </p:cNvSpPr>
          <p:nvPr/>
        </p:nvSpPr>
        <p:spPr bwMode="auto">
          <a:xfrm>
            <a:off x="5795963" y="2921000"/>
            <a:ext cx="603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4400">
                <a:solidFill>
                  <a:srgbClr val="0000FF"/>
                </a:solidFill>
                <a:latin typeface="VNI-Times" pitchFamily="2" charset="0"/>
              </a:rPr>
              <a:t> 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953" y="2024824"/>
            <a:ext cx="444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u="sng" dirty="0">
                <a:solidFill>
                  <a:srgbClr val="0070C0"/>
                </a:solidFill>
                <a:latin typeface="VNI-Avo" pitchFamily="2" charset="0"/>
                <a:cs typeface="Times New Roman" panose="02020603050405020304" pitchFamily="18" charset="0"/>
              </a:rPr>
              <a:t>:</a:t>
            </a:r>
            <a:r>
              <a:rPr lang="en-US" sz="3600" b="1" dirty="0">
                <a:latin typeface="VNI-Avo" pitchFamily="2" charset="0"/>
              </a:rPr>
              <a:t> </a:t>
            </a:r>
            <a:r>
              <a:rPr lang="en-US" sz="3600" b="1" dirty="0" err="1">
                <a:latin typeface="VNI-Avo" pitchFamily="2" charset="0"/>
              </a:rPr>
              <a:t>Tính</a:t>
            </a:r>
            <a:r>
              <a:rPr lang="en-US" sz="3600" b="1" dirty="0">
                <a:latin typeface="VNI-Avo" pitchFamily="2" charset="0"/>
              </a:rPr>
              <a:t> </a:t>
            </a:r>
            <a:r>
              <a:rPr lang="en-US" sz="3600" b="1" dirty="0" err="1">
                <a:latin typeface="VNI-Avo" pitchFamily="2" charset="0"/>
              </a:rPr>
              <a:t>nhaåm</a:t>
            </a:r>
            <a:endParaRPr lang="en-US" sz="3600" b="1" dirty="0">
              <a:latin typeface="VNI-Avo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6301" y="3302000"/>
            <a:ext cx="9954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a)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16301" y="5160622"/>
            <a:ext cx="8861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b)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7953" y="372383"/>
            <a:ext cx="1350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VNI-Avo" pitchFamily="2" charset="0"/>
              </a:rPr>
              <a:t>Toaùn</a:t>
            </a:r>
            <a:r>
              <a:rPr lang="en-US" sz="3200" b="1" dirty="0">
                <a:solidFill>
                  <a:srgbClr val="0070C0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1970" y="1098275"/>
            <a:ext cx="122115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Baøi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18: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OÂn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taäp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coäng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tröø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phaïm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vi 10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437846"/>
              </p:ext>
            </p:extLst>
          </p:nvPr>
        </p:nvGraphicFramePr>
        <p:xfrm>
          <a:off x="687295" y="3425111"/>
          <a:ext cx="10769600" cy="1641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6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6417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832531" y="3451762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2 + 1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0361" y="4217853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5 + 2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66323" y="3425111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3 + 6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44795" y="4236050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8 + 0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89588" y="3425111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4 + 5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03035" y="4209156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2 + 7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8740144"/>
              </p:ext>
            </p:extLst>
          </p:nvPr>
        </p:nvGraphicFramePr>
        <p:xfrm>
          <a:off x="753035" y="5281553"/>
          <a:ext cx="10757646" cy="1474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7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47464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9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860360" y="5255568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3 – 1 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0360" y="6003469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4 – 2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444794" y="5255568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9 – 6 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466323" y="6011412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8 – 0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303035" y="5283733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10 – 4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98871" y="5994367"/>
            <a:ext cx="21329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6 – 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158508" y="3403682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3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158508" y="4254004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7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863012" y="3449090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9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866115" y="4240557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8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665354" y="3422363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9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665354" y="4206408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9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158508" y="5255568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2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169911" y="6020022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5863012" y="5219380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5866115" y="5972679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8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9924977" y="5303526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6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9924977" y="5963454"/>
            <a:ext cx="12350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=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7B2E46-6C35-4501-056F-A045C2BBF89C}"/>
              </a:ext>
            </a:extLst>
          </p:cNvPr>
          <p:cNvSpPr txBox="1"/>
          <p:nvPr/>
        </p:nvSpPr>
        <p:spPr>
          <a:xfrm>
            <a:off x="5670334" y="63503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314688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8" grpId="0"/>
      <p:bldP spid="32" grpId="0"/>
      <p:bldP spid="33" grpId="0"/>
      <p:bldP spid="40" grpId="0"/>
      <p:bldP spid="42" grpId="0"/>
      <p:bldP spid="43" grpId="0"/>
      <p:bldP spid="46" grpId="0"/>
      <p:bldP spid="47" grpId="0"/>
      <p:bldP spid="48" grpId="0"/>
      <p:bldP spid="49" grpId="0"/>
      <p:bldP spid="52" grpId="0"/>
      <p:bldP spid="53" grpId="0"/>
      <p:bldP spid="54" grpId="0"/>
      <p:bldP spid="57" grpId="0"/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0809" y="1755361"/>
            <a:ext cx="1683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VNI-Avo" pitchFamily="2" charset="0"/>
              </a:rPr>
              <a:t> 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000" b="1" dirty="0">
                <a:latin typeface="VNI-Avo" pitchFamily="2" charset="0"/>
              </a:rPr>
              <a:t> :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408122" y="2780343"/>
            <a:ext cx="1429321" cy="1243776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40770" y="2756897"/>
            <a:ext cx="1216274" cy="131525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6268081" y="2633629"/>
            <a:ext cx="1628125" cy="1347447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ptagon 8"/>
          <p:cNvSpPr/>
          <p:nvPr/>
        </p:nvSpPr>
        <p:spPr>
          <a:xfrm>
            <a:off x="9408489" y="2559048"/>
            <a:ext cx="1557189" cy="1536037"/>
          </a:xfrm>
          <a:prstGeom prst="hept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836156" y="3029803"/>
            <a:ext cx="7713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5</a:t>
            </a:r>
          </a:p>
        </p:txBody>
      </p:sp>
      <p:cxnSp>
        <p:nvCxnSpPr>
          <p:cNvPr id="16" name="Straight Arrow Connector 15"/>
          <p:cNvCxnSpPr>
            <a:cxnSpLocks/>
            <a:stCxn id="6" idx="6"/>
            <a:endCxn id="7" idx="1"/>
          </p:cNvCxnSpPr>
          <p:nvPr/>
        </p:nvCxnSpPr>
        <p:spPr>
          <a:xfrm>
            <a:off x="1837443" y="3402231"/>
            <a:ext cx="1303327" cy="12295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390114" y="3437918"/>
            <a:ext cx="2147103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596473" y="3414524"/>
            <a:ext cx="1789116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659081" y="2526007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804461" y="2722640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- 4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09248" y="2720861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807243" y="3033817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370215" y="2952785"/>
            <a:ext cx="91845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66379" y="3053197"/>
            <a:ext cx="69352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?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1093029"/>
              </p:ext>
            </p:extLst>
          </p:nvPr>
        </p:nvGraphicFramePr>
        <p:xfrm>
          <a:off x="967563" y="4170767"/>
          <a:ext cx="1663774" cy="97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3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106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-14483" y="4220704"/>
            <a:ext cx="3123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b) &gt;; &lt;; =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11129" y="5555596"/>
            <a:ext cx="3248429" cy="955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601427" y="5520099"/>
            <a:ext cx="3248429" cy="955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4135729" y="5608817"/>
            <a:ext cx="3334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3      9 - 7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08555" y="5573391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753720" y="5570977"/>
            <a:ext cx="970394" cy="830997"/>
          </a:xfrm>
          <a:prstGeom prst="rect">
            <a:avLst/>
          </a:prstGeom>
          <a:noFill/>
          <a:ln>
            <a:solidFill>
              <a:schemeClr val="bg1">
                <a:lumMod val="9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?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286035" y="5596771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529284" y="5663399"/>
            <a:ext cx="345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8 + 0      9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0398680" y="5587665"/>
            <a:ext cx="9526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?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72966" y="419230"/>
            <a:ext cx="31232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VNI-Avo" pitchFamily="2" charset="0"/>
              </a:rPr>
              <a:t>Toaùn</a:t>
            </a:r>
            <a:r>
              <a:rPr lang="en-US" sz="3200" b="1" dirty="0">
                <a:solidFill>
                  <a:srgbClr val="0070C0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4997" y="1057911"/>
            <a:ext cx="116454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VNI-Avo" pitchFamily="2" charset="0"/>
              </a:rPr>
              <a:t>Baøi</a:t>
            </a:r>
            <a:r>
              <a:rPr lang="en-US" sz="3200" b="1" u="sng" dirty="0">
                <a:solidFill>
                  <a:srgbClr val="FF0000"/>
                </a:solidFill>
                <a:latin typeface="VNI-Avo" pitchFamily="2" charset="0"/>
              </a:rPr>
              <a:t> 18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OÂn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taäp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coäng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tröø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phaïm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vi 10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3222691" y="1726644"/>
            <a:ext cx="119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?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4197" y="5508704"/>
            <a:ext cx="3248429" cy="95554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65474" y="5563458"/>
            <a:ext cx="3285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5 + 4 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788962" y="5580606"/>
            <a:ext cx="801710" cy="83371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1661631" y="5505539"/>
            <a:ext cx="985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?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456963" y="5630086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9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189817" y="1741960"/>
            <a:ext cx="119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VNI-Avo" pitchFamily="2" charset="0"/>
              </a:rPr>
              <a:t>So</a:t>
            </a:r>
            <a:r>
              <a:rPr lang="en-US" sz="4000" b="1" dirty="0" err="1">
                <a:latin typeface="VNI-Avo" pitchFamily="2" charset="0"/>
              </a:rPr>
              <a:t>á</a:t>
            </a:r>
            <a:endParaRPr lang="en-US" sz="4000" b="1" dirty="0">
              <a:latin typeface="VNI-Avo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4DE1458-586B-30AD-9FEC-C35F2FB6CBD2}"/>
              </a:ext>
            </a:extLst>
          </p:cNvPr>
          <p:cNvSpPr txBox="1"/>
          <p:nvPr/>
        </p:nvSpPr>
        <p:spPr>
          <a:xfrm>
            <a:off x="41124" y="2308991"/>
            <a:ext cx="11962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a)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5D2E7D-3DE2-A43B-96A2-37E6A15473E4}"/>
              </a:ext>
            </a:extLst>
          </p:cNvPr>
          <p:cNvSpPr txBox="1"/>
          <p:nvPr/>
        </p:nvSpPr>
        <p:spPr>
          <a:xfrm>
            <a:off x="5670334" y="63503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F8CAD0C-1423-C7ED-BA7B-32B269BF098C}"/>
              </a:ext>
            </a:extLst>
          </p:cNvPr>
          <p:cNvSpPr txBox="1"/>
          <p:nvPr/>
        </p:nvSpPr>
        <p:spPr>
          <a:xfrm>
            <a:off x="2456963" y="4290497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54157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22" grpId="0"/>
      <p:bldP spid="23" grpId="0"/>
      <p:bldP spid="24" grpId="0"/>
      <p:bldP spid="25" grpId="0"/>
      <p:bldP spid="26" grpId="0"/>
      <p:bldP spid="30" grpId="0"/>
      <p:bldP spid="33" grpId="0" animBg="1"/>
      <p:bldP spid="34" grpId="0" animBg="1"/>
      <p:bldP spid="41" grpId="0"/>
      <p:bldP spid="3" grpId="0" animBg="1"/>
      <p:bldP spid="42" grpId="0" animBg="1"/>
      <p:bldP spid="44" grpId="0" animBg="1"/>
      <p:bldP spid="45" grpId="0"/>
      <p:bldP spid="46" grpId="0"/>
      <p:bldP spid="50" grpId="0"/>
      <p:bldP spid="58" grpId="0" animBg="1"/>
      <p:bldP spid="59" grpId="0"/>
      <p:bldP spid="60" grpId="0" animBg="1"/>
      <p:bldP spid="61" grpId="0"/>
      <p:bldP spid="62" grpId="0"/>
      <p:bldP spid="64" grpId="0"/>
      <p:bldP spid="18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6181" y="1610176"/>
            <a:ext cx="390522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000" b="1" u="sng" dirty="0">
                <a:latin typeface="VNI-Avo" pitchFamily="2" charset="0"/>
              </a:rPr>
              <a:t> :</a:t>
            </a:r>
            <a:r>
              <a:rPr lang="en-US" sz="4000" b="1" dirty="0">
                <a:latin typeface="VNI-Avo" pitchFamily="2" charset="0"/>
              </a:rPr>
              <a:t>   a) </a:t>
            </a:r>
            <a:r>
              <a:rPr lang="en-US" sz="4000" b="1" dirty="0" err="1">
                <a:latin typeface="VNI-Avo" pitchFamily="2" charset="0"/>
              </a:rPr>
              <a:t>Soá</a:t>
            </a:r>
            <a:r>
              <a:rPr lang="en-US" sz="4000" b="1" dirty="0">
                <a:latin typeface="VNI-Avo" pitchFamily="2" charset="0"/>
              </a:rPr>
              <a:t> ?</a:t>
            </a:r>
          </a:p>
        </p:txBody>
      </p:sp>
      <p:sp>
        <p:nvSpPr>
          <p:cNvPr id="6" name="Flowchart: Connector 5"/>
          <p:cNvSpPr/>
          <p:nvPr/>
        </p:nvSpPr>
        <p:spPr>
          <a:xfrm>
            <a:off x="129215" y="2469374"/>
            <a:ext cx="1299870" cy="1245569"/>
          </a:xfrm>
          <a:prstGeom prst="flowChartConnec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38756" y="2509715"/>
            <a:ext cx="1291241" cy="11550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5992618" y="2156452"/>
            <a:ext cx="1828682" cy="1539845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Heptagon 8"/>
          <p:cNvSpPr/>
          <p:nvPr/>
        </p:nvSpPr>
        <p:spPr>
          <a:xfrm>
            <a:off x="9203812" y="2227327"/>
            <a:ext cx="1449376" cy="1395207"/>
          </a:xfrm>
          <a:prstGeom prst="hept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52678" y="2709646"/>
            <a:ext cx="7459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5</a:t>
            </a:r>
          </a:p>
        </p:txBody>
      </p:sp>
      <p:cxnSp>
        <p:nvCxnSpPr>
          <p:cNvPr id="16" name="Straight Arrow Connector 15"/>
          <p:cNvCxnSpPr>
            <a:stCxn id="6" idx="6"/>
            <a:endCxn id="7" idx="1"/>
          </p:cNvCxnSpPr>
          <p:nvPr/>
        </p:nvCxnSpPr>
        <p:spPr>
          <a:xfrm flipV="1">
            <a:off x="1429085" y="3087258"/>
            <a:ext cx="1509671" cy="4901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251405" y="3033470"/>
            <a:ext cx="2147103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7414695" y="2979109"/>
            <a:ext cx="1789116" cy="2"/>
          </a:xfrm>
          <a:prstGeom prst="straightConnector1">
            <a:avLst/>
          </a:prstGeom>
          <a:ln>
            <a:solidFill>
              <a:srgbClr val="0A1A28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442312" y="2344711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16192" y="2293928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- 4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568678" y="2246274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NI-Avo" pitchFamily="2" charset="0"/>
              </a:rPr>
              <a:t> + 6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86901" y="2572872"/>
            <a:ext cx="12994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107579" y="2641878"/>
            <a:ext cx="8492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19916" y="2616040"/>
            <a:ext cx="845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VNI-Avo" pitchFamily="2" charset="0"/>
              </a:rPr>
              <a:t> 4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62251"/>
              </p:ext>
            </p:extLst>
          </p:nvPr>
        </p:nvGraphicFramePr>
        <p:xfrm>
          <a:off x="1651421" y="3980436"/>
          <a:ext cx="2033211" cy="971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71068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408986" y="4081758"/>
            <a:ext cx="31232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VNI-Avo" pitchFamily="2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VNI-Avo" pitchFamily="2" charset="0"/>
              </a:rPr>
              <a:t>b)</a:t>
            </a:r>
            <a:r>
              <a:rPr lang="en-US" sz="4000" b="1" dirty="0">
                <a:latin typeface="VNI-Avo" pitchFamily="2" charset="0"/>
              </a:rPr>
              <a:t>     &gt;; &lt;; = </a:t>
            </a:r>
          </a:p>
        </p:txBody>
      </p:sp>
      <p:sp>
        <p:nvSpPr>
          <p:cNvPr id="2" name="Rectangle 1"/>
          <p:cNvSpPr/>
          <p:nvPr/>
        </p:nvSpPr>
        <p:spPr>
          <a:xfrm>
            <a:off x="140024" y="4992236"/>
            <a:ext cx="3181346" cy="17095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220937" y="5011447"/>
            <a:ext cx="3248429" cy="166653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8437860" y="4992236"/>
            <a:ext cx="3505707" cy="1678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02579" y="5023413"/>
            <a:ext cx="3285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5 + 4      9 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651421" y="5093881"/>
            <a:ext cx="864045" cy="805174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8825536" y="5945545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8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202040" y="5068421"/>
            <a:ext cx="33340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3      9 – 7  </a:t>
            </a:r>
          </a:p>
        </p:txBody>
      </p:sp>
      <p:sp>
        <p:nvSpPr>
          <p:cNvPr id="3" name="Rectangle 2"/>
          <p:cNvSpPr/>
          <p:nvPr/>
        </p:nvSpPr>
        <p:spPr>
          <a:xfrm>
            <a:off x="4835299" y="5059891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7215360" y="3276375"/>
            <a:ext cx="9703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2060"/>
                </a:solidFill>
                <a:latin typeface="VNI-Avo" pitchFamily="2" charset="0"/>
              </a:rPr>
              <a:t>  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0179441" y="5227892"/>
            <a:ext cx="947493" cy="897625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463320" y="5227892"/>
            <a:ext cx="34502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8 + 0      9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28636" y="5846988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9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669496" y="5042251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=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5913330" y="5794224"/>
            <a:ext cx="9730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VNI-Avo" pitchFamily="2" charset="0"/>
              </a:rPr>
              <a:t>  2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890252" y="5009815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&gt;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179441" y="5202963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&lt;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08986" y="348416"/>
            <a:ext cx="12606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0070C0"/>
                </a:solidFill>
                <a:latin typeface="VNI-Avo" pitchFamily="2" charset="0"/>
              </a:rPr>
              <a:t>Toaùn</a:t>
            </a:r>
            <a:r>
              <a:rPr lang="en-US" sz="3200" b="1" u="sng" dirty="0">
                <a:solidFill>
                  <a:srgbClr val="0070C0"/>
                </a:solidFill>
                <a:latin typeface="VNI-Avo" pitchFamily="2" charset="0"/>
              </a:rPr>
              <a:t> 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30306" y="993221"/>
            <a:ext cx="11761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FF0000"/>
                </a:solidFill>
                <a:latin typeface="VNI-Avo" pitchFamily="2" charset="0"/>
              </a:rPr>
              <a:t>Baøi</a:t>
            </a:r>
            <a:r>
              <a:rPr lang="en-US" sz="3200" b="1" u="sng" dirty="0">
                <a:solidFill>
                  <a:srgbClr val="FF0000"/>
                </a:solidFill>
                <a:latin typeface="VNI-Avo" pitchFamily="2" charset="0"/>
              </a:rPr>
              <a:t> 18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OÂn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taäp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coäng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pheùp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tröø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VNI-Avo" pitchFamily="2" charset="0"/>
              </a:rPr>
              <a:t>phaïm</a:t>
            </a:r>
            <a:r>
              <a:rPr lang="en-US" sz="3200" b="1" dirty="0">
                <a:solidFill>
                  <a:srgbClr val="FF0000"/>
                </a:solidFill>
                <a:latin typeface="VNI-Avo" pitchFamily="2" charset="0"/>
              </a:rPr>
              <a:t> vi 10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0F2F91-8A2A-7CE2-3D1E-ADE6148784DC}"/>
              </a:ext>
            </a:extLst>
          </p:cNvPr>
          <p:cNvSpPr txBox="1"/>
          <p:nvPr/>
        </p:nvSpPr>
        <p:spPr>
          <a:xfrm>
            <a:off x="5670334" y="63503"/>
            <a:ext cx="624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27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3200" b="1" i="1" dirty="0" err="1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b="1" i="1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2023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80A1FB-4BAE-5D26-81BC-0BD22FBDE0B4}"/>
              </a:ext>
            </a:extLst>
          </p:cNvPr>
          <p:cNvSpPr txBox="1"/>
          <p:nvPr/>
        </p:nvSpPr>
        <p:spPr>
          <a:xfrm>
            <a:off x="3536959" y="4081758"/>
            <a:ext cx="894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VNI-Avo" pitchFamily="2" charset="0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4285562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  <p:bldP spid="30" grpId="0"/>
      <p:bldP spid="2" grpId="0" animBg="1"/>
      <p:bldP spid="33" grpId="0" animBg="1"/>
      <p:bldP spid="34" grpId="0" animBg="1"/>
      <p:bldP spid="37" grpId="0"/>
      <p:bldP spid="40" grpId="0"/>
      <p:bldP spid="41" grpId="0"/>
      <p:bldP spid="3" grpId="0" animBg="1"/>
      <p:bldP spid="44" grpId="0" animBg="1"/>
      <p:bldP spid="45" grpId="0"/>
      <p:bldP spid="35" grpId="0"/>
      <p:bldP spid="36" grpId="0"/>
      <p:bldP spid="47" grpId="0"/>
      <p:bldP spid="48" grpId="0"/>
      <p:bldP spid="50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857</TotalTime>
  <Words>267</Words>
  <Application>Microsoft Office PowerPoint</Application>
  <PresentationFormat>Widescreen</PresentationFormat>
  <Paragraphs>80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VNI-Avo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104</cp:revision>
  <dcterms:created xsi:type="dcterms:W3CDTF">2020-12-12T15:44:58Z</dcterms:created>
  <dcterms:modified xsi:type="dcterms:W3CDTF">2025-04-08T13:24:15Z</dcterms:modified>
</cp:coreProperties>
</file>