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6" r:id="rId2"/>
    <p:sldId id="262" r:id="rId3"/>
    <p:sldId id="263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00"/>
    <a:srgbClr val="FF9933"/>
    <a:srgbClr val="FF9966"/>
    <a:srgbClr val="967160"/>
    <a:srgbClr val="D60093"/>
    <a:srgbClr val="0A1A2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5B97F-84C9-42B9-8ED5-3EAB80916424}" type="datetimeFigureOut">
              <a:rPr lang="en-US" smtClean="0"/>
              <a:t>8/4/2025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97A00-12CE-40D0-8D1D-932B46154F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9602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5B97F-84C9-42B9-8ED5-3EAB80916424}" type="datetimeFigureOut">
              <a:rPr lang="en-US" smtClean="0"/>
              <a:t>8/4/2025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97A00-12CE-40D0-8D1D-932B46154F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19803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5B97F-84C9-42B9-8ED5-3EAB80916424}" type="datetimeFigureOut">
              <a:rPr lang="en-US" smtClean="0"/>
              <a:t>8/4/2025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97A00-12CE-40D0-8D1D-932B46154F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34192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5B97F-84C9-42B9-8ED5-3EAB80916424}" type="datetimeFigureOut">
              <a:rPr lang="en-US" smtClean="0"/>
              <a:t>8/4/2025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97A00-12CE-40D0-8D1D-932B46154F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861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5B97F-84C9-42B9-8ED5-3EAB80916424}" type="datetimeFigureOut">
              <a:rPr lang="en-US" smtClean="0"/>
              <a:t>8/4/2025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97A00-12CE-40D0-8D1D-932B46154F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8001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5B97F-84C9-42B9-8ED5-3EAB80916424}" type="datetimeFigureOut">
              <a:rPr lang="en-US" smtClean="0"/>
              <a:t>8/4/2025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97A00-12CE-40D0-8D1D-932B46154F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58360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5B97F-84C9-42B9-8ED5-3EAB80916424}" type="datetimeFigureOut">
              <a:rPr lang="en-US" smtClean="0"/>
              <a:t>8/4/2025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97A00-12CE-40D0-8D1D-932B46154F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36976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5B97F-84C9-42B9-8ED5-3EAB80916424}" type="datetimeFigureOut">
              <a:rPr lang="en-US" smtClean="0"/>
              <a:t>8/4/2025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97A00-12CE-40D0-8D1D-932B46154F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0819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5B97F-84C9-42B9-8ED5-3EAB80916424}" type="datetimeFigureOut">
              <a:rPr lang="en-US" smtClean="0"/>
              <a:t>8/4/2025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97A00-12CE-40D0-8D1D-932B46154F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93335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5B97F-84C9-42B9-8ED5-3EAB80916424}" type="datetimeFigureOut">
              <a:rPr lang="en-US" smtClean="0"/>
              <a:t>8/4/2025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97A00-12CE-40D0-8D1D-932B46154F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84538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5B97F-84C9-42B9-8ED5-3EAB80916424}" type="datetimeFigureOut">
              <a:rPr lang="en-US" smtClean="0"/>
              <a:t>8/4/2025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97A00-12CE-40D0-8D1D-932B46154F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5591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05B97F-84C9-42B9-8ED5-3EAB80916424}" type="datetimeFigureOut">
              <a:rPr lang="en-US" smtClean="0"/>
              <a:t>8/4/2025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97A00-12CE-40D0-8D1D-932B46154F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0282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9000" b="-1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F3373726-246F-06BA-DBB5-70B9F34999F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14432" y="122175"/>
            <a:ext cx="3950551" cy="1359526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4E43DBC9-63CA-E959-C0AB-E549DB2C1DEF}"/>
              </a:ext>
            </a:extLst>
          </p:cNvPr>
          <p:cNvSpPr txBox="1"/>
          <p:nvPr/>
        </p:nvSpPr>
        <p:spPr>
          <a:xfrm>
            <a:off x="1101688" y="1481701"/>
            <a:ext cx="10256704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800" b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18</a:t>
            </a:r>
            <a:r>
              <a:rPr lang="en-US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algn="ctr"/>
            <a:r>
              <a:rPr lang="en-US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r>
              <a:rPr lang="en-US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phạm</a:t>
            </a:r>
            <a:r>
              <a:rPr lang="en-US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vi 10 </a:t>
            </a:r>
          </a:p>
          <a:p>
            <a:pPr algn="ctr"/>
            <a:r>
              <a:rPr lang="en-US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( </a:t>
            </a:r>
            <a:r>
              <a:rPr lang="en-US" sz="4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1)</a:t>
            </a:r>
          </a:p>
        </p:txBody>
      </p:sp>
    </p:spTree>
    <p:extLst>
      <p:ext uri="{BB962C8B-B14F-4D97-AF65-F5344CB8AC3E}">
        <p14:creationId xmlns:p14="http://schemas.microsoft.com/office/powerpoint/2010/main" val="35628229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50809" y="1755361"/>
            <a:ext cx="168376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000" b="1" u="sng" dirty="0">
                <a:latin typeface="VNI-Avo" pitchFamily="2" charset="0"/>
              </a:rPr>
              <a:t> </a:t>
            </a:r>
            <a:r>
              <a:rPr lang="en-US" sz="4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4000" b="1" dirty="0">
                <a:latin typeface="VNI-Avo" pitchFamily="2" charset="0"/>
              </a:rPr>
              <a:t> :</a:t>
            </a:r>
          </a:p>
        </p:txBody>
      </p:sp>
      <p:sp>
        <p:nvSpPr>
          <p:cNvPr id="6" name="Flowchart: Connector 5"/>
          <p:cNvSpPr/>
          <p:nvPr/>
        </p:nvSpPr>
        <p:spPr>
          <a:xfrm>
            <a:off x="408122" y="2780343"/>
            <a:ext cx="1429321" cy="1243776"/>
          </a:xfrm>
          <a:prstGeom prst="flowChartConnector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140770" y="2756897"/>
            <a:ext cx="1216274" cy="131525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Isosceles Triangle 7"/>
          <p:cNvSpPr/>
          <p:nvPr/>
        </p:nvSpPr>
        <p:spPr>
          <a:xfrm>
            <a:off x="6268081" y="2633629"/>
            <a:ext cx="1628125" cy="1347447"/>
          </a:xfrm>
          <a:prstGeom prst="triangl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Heptagon 8"/>
          <p:cNvSpPr/>
          <p:nvPr/>
        </p:nvSpPr>
        <p:spPr>
          <a:xfrm>
            <a:off x="9408489" y="2559048"/>
            <a:ext cx="1557189" cy="1536037"/>
          </a:xfrm>
          <a:prstGeom prst="heptagon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836156" y="3029803"/>
            <a:ext cx="77135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latin typeface="VNI-Avo" pitchFamily="2" charset="0"/>
              </a:rPr>
              <a:t>5</a:t>
            </a:r>
          </a:p>
        </p:txBody>
      </p:sp>
      <p:cxnSp>
        <p:nvCxnSpPr>
          <p:cNvPr id="16" name="Straight Arrow Connector 15"/>
          <p:cNvCxnSpPr>
            <a:cxnSpLocks/>
            <a:stCxn id="6" idx="6"/>
            <a:endCxn id="7" idx="1"/>
          </p:cNvCxnSpPr>
          <p:nvPr/>
        </p:nvCxnSpPr>
        <p:spPr>
          <a:xfrm>
            <a:off x="1837443" y="3402231"/>
            <a:ext cx="1303327" cy="12295"/>
          </a:xfrm>
          <a:prstGeom prst="straightConnector1">
            <a:avLst/>
          </a:prstGeom>
          <a:ln>
            <a:solidFill>
              <a:srgbClr val="0A1A28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>
            <a:off x="4390114" y="3437918"/>
            <a:ext cx="2147103" cy="2"/>
          </a:xfrm>
          <a:prstGeom prst="straightConnector1">
            <a:avLst/>
          </a:prstGeom>
          <a:ln>
            <a:solidFill>
              <a:srgbClr val="0A1A28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flipV="1">
            <a:off x="7596473" y="3414524"/>
            <a:ext cx="1789116" cy="2"/>
          </a:xfrm>
          <a:prstGeom prst="straightConnector1">
            <a:avLst/>
          </a:prstGeom>
          <a:ln>
            <a:solidFill>
              <a:srgbClr val="0A1A28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1659081" y="2526007"/>
            <a:ext cx="129942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latin typeface="VNI-Avo" pitchFamily="2" charset="0"/>
              </a:rPr>
              <a:t> + 3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804461" y="2722640"/>
            <a:ext cx="129942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latin typeface="VNI-Avo" pitchFamily="2" charset="0"/>
              </a:rPr>
              <a:t> - 4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209248" y="2720861"/>
            <a:ext cx="129942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latin typeface="VNI-Avo" pitchFamily="2" charset="0"/>
              </a:rPr>
              <a:t> + 6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9807243" y="3033817"/>
            <a:ext cx="129942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latin typeface="VNI-Avo" pitchFamily="2" charset="0"/>
              </a:rPr>
              <a:t> ?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3370215" y="2952785"/>
            <a:ext cx="91845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latin typeface="VNI-Avo" pitchFamily="2" charset="0"/>
              </a:rPr>
              <a:t> ?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6666379" y="3053197"/>
            <a:ext cx="69352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latin typeface="VNI-Avo" pitchFamily="2" charset="0"/>
              </a:rPr>
              <a:t> ?</a:t>
            </a:r>
          </a:p>
        </p:txBody>
      </p:sp>
      <p:graphicFrame>
        <p:nvGraphicFramePr>
          <p:cNvPr id="29" name="Table 2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1093029"/>
              </p:ext>
            </p:extLst>
          </p:nvPr>
        </p:nvGraphicFramePr>
        <p:xfrm>
          <a:off x="967563" y="4170767"/>
          <a:ext cx="1663774" cy="9710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6377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971068"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30" name="TextBox 29"/>
          <p:cNvSpPr txBox="1"/>
          <p:nvPr/>
        </p:nvSpPr>
        <p:spPr>
          <a:xfrm>
            <a:off x="-14483" y="4220704"/>
            <a:ext cx="312321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latin typeface="VNI-Avo" pitchFamily="2" charset="0"/>
              </a:rPr>
              <a:t> b) &gt;; &lt;; =</a:t>
            </a:r>
          </a:p>
        </p:txBody>
      </p:sp>
      <p:sp>
        <p:nvSpPr>
          <p:cNvPr id="33" name="Rectangle 32"/>
          <p:cNvSpPr/>
          <p:nvPr/>
        </p:nvSpPr>
        <p:spPr>
          <a:xfrm>
            <a:off x="4311129" y="5555596"/>
            <a:ext cx="3248429" cy="95554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>
            <a:off x="8601427" y="5520099"/>
            <a:ext cx="3248429" cy="95554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TextBox 40"/>
          <p:cNvSpPr txBox="1"/>
          <p:nvPr/>
        </p:nvSpPr>
        <p:spPr>
          <a:xfrm>
            <a:off x="4135729" y="5608817"/>
            <a:ext cx="333400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latin typeface="VNI-Avo" pitchFamily="2" charset="0"/>
              </a:rPr>
              <a:t> 3      9 - 7 </a:t>
            </a:r>
          </a:p>
        </p:txBody>
      </p:sp>
      <p:sp>
        <p:nvSpPr>
          <p:cNvPr id="3" name="Rectangle 2"/>
          <p:cNvSpPr/>
          <p:nvPr/>
        </p:nvSpPr>
        <p:spPr>
          <a:xfrm>
            <a:off x="4808555" y="5573391"/>
            <a:ext cx="947493" cy="897625"/>
          </a:xfrm>
          <a:prstGeom prst="rect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TextBox 41"/>
          <p:cNvSpPr txBox="1"/>
          <p:nvPr/>
        </p:nvSpPr>
        <p:spPr>
          <a:xfrm>
            <a:off x="4753720" y="5570977"/>
            <a:ext cx="970394" cy="830997"/>
          </a:xfrm>
          <a:prstGeom prst="rect">
            <a:avLst/>
          </a:prstGeom>
          <a:noFill/>
          <a:ln>
            <a:solidFill>
              <a:schemeClr val="bg1">
                <a:lumMod val="9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4800" b="1" dirty="0">
                <a:latin typeface="VNI-Avo" pitchFamily="2" charset="0"/>
              </a:rPr>
              <a:t>  ?</a:t>
            </a:r>
          </a:p>
        </p:txBody>
      </p:sp>
      <p:sp>
        <p:nvSpPr>
          <p:cNvPr id="44" name="Rectangle 43"/>
          <p:cNvSpPr/>
          <p:nvPr/>
        </p:nvSpPr>
        <p:spPr>
          <a:xfrm>
            <a:off x="10286035" y="5596771"/>
            <a:ext cx="947493" cy="897625"/>
          </a:xfrm>
          <a:prstGeom prst="rect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TextBox 44"/>
          <p:cNvSpPr txBox="1"/>
          <p:nvPr/>
        </p:nvSpPr>
        <p:spPr>
          <a:xfrm>
            <a:off x="8529284" y="5663399"/>
            <a:ext cx="345028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latin typeface="VNI-Avo" pitchFamily="2" charset="0"/>
              </a:rPr>
              <a:t> 8 + 0      9 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10398680" y="5587665"/>
            <a:ext cx="95260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latin typeface="VNI-Avo" pitchFamily="2" charset="0"/>
              </a:rPr>
              <a:t> ?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372966" y="419230"/>
            <a:ext cx="312321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u="sng" dirty="0" err="1">
                <a:solidFill>
                  <a:srgbClr val="0070C0"/>
                </a:solidFill>
                <a:latin typeface="VNI-Avo" pitchFamily="2" charset="0"/>
              </a:rPr>
              <a:t>Toaùn</a:t>
            </a:r>
            <a:r>
              <a:rPr lang="en-US" sz="3200" b="1" dirty="0">
                <a:solidFill>
                  <a:srgbClr val="0070C0"/>
                </a:solidFill>
                <a:latin typeface="VNI-Avo" pitchFamily="2" charset="0"/>
              </a:rPr>
              <a:t> 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454997" y="1057911"/>
            <a:ext cx="1164548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u="sng" dirty="0" err="1">
                <a:solidFill>
                  <a:srgbClr val="FF0000"/>
                </a:solidFill>
                <a:latin typeface="VNI-Avo" pitchFamily="2" charset="0"/>
              </a:rPr>
              <a:t>Baøi</a:t>
            </a:r>
            <a:r>
              <a:rPr lang="en-US" sz="3200" b="1" u="sng" dirty="0">
                <a:solidFill>
                  <a:srgbClr val="FF0000"/>
                </a:solidFill>
                <a:latin typeface="VNI-Avo" pitchFamily="2" charset="0"/>
              </a:rPr>
              <a:t> 18</a:t>
            </a:r>
            <a:r>
              <a:rPr lang="en-US" sz="3200" b="1" dirty="0">
                <a:solidFill>
                  <a:srgbClr val="FF0000"/>
                </a:solidFill>
                <a:latin typeface="VNI-Avo" pitchFamily="2" charset="0"/>
              </a:rPr>
              <a:t>: </a:t>
            </a:r>
            <a:r>
              <a:rPr lang="en-US" sz="3200" b="1" dirty="0" err="1">
                <a:solidFill>
                  <a:srgbClr val="FF0000"/>
                </a:solidFill>
                <a:latin typeface="VNI-Avo" pitchFamily="2" charset="0"/>
              </a:rPr>
              <a:t>OÂn</a:t>
            </a:r>
            <a:r>
              <a:rPr lang="en-US" sz="3200" b="1" dirty="0">
                <a:solidFill>
                  <a:srgbClr val="FF0000"/>
                </a:solidFill>
                <a:latin typeface="VNI-Avo" pitchFamily="2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VNI-Avo" pitchFamily="2" charset="0"/>
              </a:rPr>
              <a:t>taäp</a:t>
            </a:r>
            <a:r>
              <a:rPr lang="en-US" sz="3200" b="1" dirty="0">
                <a:solidFill>
                  <a:srgbClr val="FF0000"/>
                </a:solidFill>
                <a:latin typeface="VNI-Avo" pitchFamily="2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VNI-Avo" pitchFamily="2" charset="0"/>
              </a:rPr>
              <a:t>pheùp</a:t>
            </a:r>
            <a:r>
              <a:rPr lang="en-US" sz="3200" b="1" dirty="0">
                <a:solidFill>
                  <a:srgbClr val="FF0000"/>
                </a:solidFill>
                <a:latin typeface="VNI-Avo" pitchFamily="2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VNI-Avo" pitchFamily="2" charset="0"/>
              </a:rPr>
              <a:t>coäng</a:t>
            </a:r>
            <a:r>
              <a:rPr lang="en-US" sz="3200" b="1" dirty="0">
                <a:solidFill>
                  <a:srgbClr val="FF0000"/>
                </a:solidFill>
                <a:latin typeface="VNI-Avo" pitchFamily="2" charset="0"/>
              </a:rPr>
              <a:t>, </a:t>
            </a:r>
            <a:r>
              <a:rPr lang="en-US" sz="3200" b="1" dirty="0" err="1">
                <a:solidFill>
                  <a:srgbClr val="FF0000"/>
                </a:solidFill>
                <a:latin typeface="VNI-Avo" pitchFamily="2" charset="0"/>
              </a:rPr>
              <a:t>pheùp</a:t>
            </a:r>
            <a:r>
              <a:rPr lang="en-US" sz="3200" b="1" dirty="0">
                <a:solidFill>
                  <a:srgbClr val="FF0000"/>
                </a:solidFill>
                <a:latin typeface="VNI-Avo" pitchFamily="2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VNI-Avo" pitchFamily="2" charset="0"/>
              </a:rPr>
              <a:t>tröø</a:t>
            </a:r>
            <a:r>
              <a:rPr lang="en-US" sz="3200" b="1" dirty="0">
                <a:solidFill>
                  <a:srgbClr val="FF0000"/>
                </a:solidFill>
                <a:latin typeface="VNI-Avo" pitchFamily="2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VNI-Avo" pitchFamily="2" charset="0"/>
              </a:rPr>
              <a:t>trong</a:t>
            </a:r>
            <a:r>
              <a:rPr lang="en-US" sz="3200" b="1" dirty="0">
                <a:solidFill>
                  <a:srgbClr val="FF0000"/>
                </a:solidFill>
                <a:latin typeface="VNI-Avo" pitchFamily="2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VNI-Avo" pitchFamily="2" charset="0"/>
              </a:rPr>
              <a:t>phaïm</a:t>
            </a:r>
            <a:r>
              <a:rPr lang="en-US" sz="3200" b="1" dirty="0">
                <a:solidFill>
                  <a:srgbClr val="FF0000"/>
                </a:solidFill>
                <a:latin typeface="VNI-Avo" pitchFamily="2" charset="0"/>
              </a:rPr>
              <a:t> vi 10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3222691" y="1726644"/>
            <a:ext cx="119625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VNI-Avo" pitchFamily="2" charset="0"/>
              </a:rPr>
              <a:t>?</a:t>
            </a:r>
          </a:p>
        </p:txBody>
      </p:sp>
      <p:sp>
        <p:nvSpPr>
          <p:cNvPr id="58" name="Rectangle 57"/>
          <p:cNvSpPr/>
          <p:nvPr/>
        </p:nvSpPr>
        <p:spPr>
          <a:xfrm>
            <a:off x="84197" y="5508704"/>
            <a:ext cx="3248429" cy="95554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TextBox 58"/>
          <p:cNvSpPr txBox="1"/>
          <p:nvPr/>
        </p:nvSpPr>
        <p:spPr>
          <a:xfrm>
            <a:off x="65474" y="5563458"/>
            <a:ext cx="328587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latin typeface="VNI-Avo" pitchFamily="2" charset="0"/>
              </a:rPr>
              <a:t>5 + 4 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1788962" y="5580606"/>
            <a:ext cx="801710" cy="833718"/>
          </a:xfrm>
          <a:prstGeom prst="rect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61" name="TextBox 60"/>
          <p:cNvSpPr txBox="1"/>
          <p:nvPr/>
        </p:nvSpPr>
        <p:spPr>
          <a:xfrm>
            <a:off x="1661631" y="5505539"/>
            <a:ext cx="98593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latin typeface="VNI-Avo" pitchFamily="2" charset="0"/>
              </a:rPr>
              <a:t>  ?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2456963" y="5630086"/>
            <a:ext cx="97300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latin typeface="VNI-Avo" pitchFamily="2" charset="0"/>
              </a:rPr>
              <a:t>  9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2189817" y="1741960"/>
            <a:ext cx="119625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err="1">
                <a:solidFill>
                  <a:srgbClr val="FF0000"/>
                </a:solidFill>
                <a:latin typeface="VNI-Avo" pitchFamily="2" charset="0"/>
              </a:rPr>
              <a:t>So</a:t>
            </a:r>
            <a:r>
              <a:rPr lang="en-US" sz="4000" b="1" dirty="0" err="1">
                <a:latin typeface="VNI-Avo" pitchFamily="2" charset="0"/>
              </a:rPr>
              <a:t>á</a:t>
            </a:r>
            <a:endParaRPr lang="en-US" sz="4000" b="1" dirty="0">
              <a:latin typeface="VNI-Avo" pitchFamily="2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B4DE1458-586B-30AD-9FEC-C35F2FB6CBD2}"/>
              </a:ext>
            </a:extLst>
          </p:cNvPr>
          <p:cNvSpPr txBox="1"/>
          <p:nvPr/>
        </p:nvSpPr>
        <p:spPr>
          <a:xfrm>
            <a:off x="41124" y="2308991"/>
            <a:ext cx="119625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VNI-Avo" pitchFamily="2" charset="0"/>
              </a:rPr>
              <a:t>a)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25D2E7D-3DE2-A43B-96A2-37E6A15473E4}"/>
              </a:ext>
            </a:extLst>
          </p:cNvPr>
          <p:cNvSpPr txBox="1"/>
          <p:nvPr/>
        </p:nvSpPr>
        <p:spPr>
          <a:xfrm>
            <a:off x="5670334" y="63503"/>
            <a:ext cx="6248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i="1" dirty="0" err="1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3200" b="1" i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tư</a:t>
            </a:r>
            <a:r>
              <a:rPr lang="en-US" sz="3200" b="1" i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3200" b="1" i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27 </a:t>
            </a:r>
            <a:r>
              <a:rPr lang="en-US" sz="3200" b="1" i="1" dirty="0" err="1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sz="3200" b="1" i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12 </a:t>
            </a:r>
            <a:r>
              <a:rPr lang="en-US" sz="3200" b="1" i="1" dirty="0" err="1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3200" b="1" i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2023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F8CAD0C-1423-C7ED-BA7B-32B269BF098C}"/>
              </a:ext>
            </a:extLst>
          </p:cNvPr>
          <p:cNvSpPr txBox="1"/>
          <p:nvPr/>
        </p:nvSpPr>
        <p:spPr>
          <a:xfrm>
            <a:off x="2456963" y="4290497"/>
            <a:ext cx="89438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rgbClr val="FF0000"/>
                </a:solidFill>
                <a:latin typeface="VNI-Avo" pitchFamily="2" charset="0"/>
              </a:rPr>
              <a:t> ?</a:t>
            </a:r>
          </a:p>
        </p:txBody>
      </p:sp>
    </p:spTree>
    <p:extLst>
      <p:ext uri="{BB962C8B-B14F-4D97-AF65-F5344CB8AC3E}">
        <p14:creationId xmlns:p14="http://schemas.microsoft.com/office/powerpoint/2010/main" val="25415795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2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7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2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7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2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  <p:bldP spid="8" grpId="0" animBg="1"/>
      <p:bldP spid="9" grpId="0" animBg="1"/>
      <p:bldP spid="22" grpId="0"/>
      <p:bldP spid="23" grpId="0"/>
      <p:bldP spid="24" grpId="0"/>
      <p:bldP spid="25" grpId="0"/>
      <p:bldP spid="26" grpId="0"/>
      <p:bldP spid="30" grpId="0"/>
      <p:bldP spid="33" grpId="0" animBg="1"/>
      <p:bldP spid="34" grpId="0" animBg="1"/>
      <p:bldP spid="41" grpId="0"/>
      <p:bldP spid="3" grpId="0" animBg="1"/>
      <p:bldP spid="42" grpId="0" animBg="1"/>
      <p:bldP spid="44" grpId="0" animBg="1"/>
      <p:bldP spid="45" grpId="0"/>
      <p:bldP spid="46" grpId="0"/>
      <p:bldP spid="50" grpId="0"/>
      <p:bldP spid="58" grpId="0" animBg="1"/>
      <p:bldP spid="59" grpId="0"/>
      <p:bldP spid="60" grpId="0" animBg="1"/>
      <p:bldP spid="61" grpId="0"/>
      <p:bldP spid="62" grpId="0"/>
      <p:bldP spid="64" grpId="0"/>
      <p:bldP spid="18" grpId="0"/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46181" y="1610176"/>
            <a:ext cx="390522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</a:t>
            </a:r>
            <a:r>
              <a:rPr lang="en-US" sz="4000" b="1" u="sng" dirty="0">
                <a:latin typeface="VNI-Avo" pitchFamily="2" charset="0"/>
              </a:rPr>
              <a:t> :</a:t>
            </a:r>
            <a:r>
              <a:rPr lang="en-US" sz="4000" b="1" dirty="0">
                <a:latin typeface="VNI-Avo" pitchFamily="2" charset="0"/>
              </a:rPr>
              <a:t>   a) </a:t>
            </a:r>
            <a:r>
              <a:rPr lang="en-US" sz="4000" b="1" dirty="0" err="1">
                <a:latin typeface="VNI-Avo" pitchFamily="2" charset="0"/>
              </a:rPr>
              <a:t>Soá</a:t>
            </a:r>
            <a:r>
              <a:rPr lang="en-US" sz="4000" b="1" dirty="0">
                <a:latin typeface="VNI-Avo" pitchFamily="2" charset="0"/>
              </a:rPr>
              <a:t> ?</a:t>
            </a:r>
          </a:p>
        </p:txBody>
      </p:sp>
      <p:sp>
        <p:nvSpPr>
          <p:cNvPr id="6" name="Flowchart: Connector 5"/>
          <p:cNvSpPr/>
          <p:nvPr/>
        </p:nvSpPr>
        <p:spPr>
          <a:xfrm>
            <a:off x="129215" y="2469374"/>
            <a:ext cx="1299870" cy="1245569"/>
          </a:xfrm>
          <a:prstGeom prst="flowChartConnector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938756" y="2509715"/>
            <a:ext cx="1291241" cy="115508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Isosceles Triangle 7"/>
          <p:cNvSpPr/>
          <p:nvPr/>
        </p:nvSpPr>
        <p:spPr>
          <a:xfrm>
            <a:off x="5992618" y="2156452"/>
            <a:ext cx="1828682" cy="1539845"/>
          </a:xfrm>
          <a:prstGeom prst="triangl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Heptagon 8"/>
          <p:cNvSpPr/>
          <p:nvPr/>
        </p:nvSpPr>
        <p:spPr>
          <a:xfrm>
            <a:off x="9203812" y="2227327"/>
            <a:ext cx="1449376" cy="1395207"/>
          </a:xfrm>
          <a:prstGeom prst="heptagon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552678" y="2709646"/>
            <a:ext cx="74594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latin typeface="VNI-Avo" pitchFamily="2" charset="0"/>
              </a:rPr>
              <a:t>5</a:t>
            </a:r>
          </a:p>
        </p:txBody>
      </p:sp>
      <p:cxnSp>
        <p:nvCxnSpPr>
          <p:cNvPr id="16" name="Straight Arrow Connector 15"/>
          <p:cNvCxnSpPr>
            <a:stCxn id="6" idx="6"/>
            <a:endCxn id="7" idx="1"/>
          </p:cNvCxnSpPr>
          <p:nvPr/>
        </p:nvCxnSpPr>
        <p:spPr>
          <a:xfrm flipV="1">
            <a:off x="1429085" y="3087258"/>
            <a:ext cx="1509671" cy="4901"/>
          </a:xfrm>
          <a:prstGeom prst="straightConnector1">
            <a:avLst/>
          </a:prstGeom>
          <a:ln>
            <a:solidFill>
              <a:srgbClr val="0A1A28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>
            <a:off x="4251405" y="3033470"/>
            <a:ext cx="2147103" cy="2"/>
          </a:xfrm>
          <a:prstGeom prst="straightConnector1">
            <a:avLst/>
          </a:prstGeom>
          <a:ln>
            <a:solidFill>
              <a:srgbClr val="0A1A28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flipV="1">
            <a:off x="7414695" y="2979109"/>
            <a:ext cx="1789116" cy="2"/>
          </a:xfrm>
          <a:prstGeom prst="straightConnector1">
            <a:avLst/>
          </a:prstGeom>
          <a:ln>
            <a:solidFill>
              <a:srgbClr val="0A1A28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1442312" y="2344711"/>
            <a:ext cx="129942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latin typeface="VNI-Avo" pitchFamily="2" charset="0"/>
              </a:rPr>
              <a:t> + 3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516192" y="2293928"/>
            <a:ext cx="129942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latin typeface="VNI-Avo" pitchFamily="2" charset="0"/>
              </a:rPr>
              <a:t> - 4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568678" y="2246274"/>
            <a:ext cx="129942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latin typeface="VNI-Avo" pitchFamily="2" charset="0"/>
              </a:rPr>
              <a:t> + 6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9286901" y="2572872"/>
            <a:ext cx="129942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rgbClr val="FF0000"/>
                </a:solidFill>
                <a:latin typeface="VNI-Avo" pitchFamily="2" charset="0"/>
              </a:rPr>
              <a:t> 10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3107579" y="2641878"/>
            <a:ext cx="84923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rgbClr val="FF0000"/>
                </a:solidFill>
                <a:latin typeface="VNI-Avo" pitchFamily="2" charset="0"/>
              </a:rPr>
              <a:t> 8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6419916" y="2616040"/>
            <a:ext cx="84507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rgbClr val="FF0000"/>
                </a:solidFill>
                <a:latin typeface="VNI-Avo" pitchFamily="2" charset="0"/>
              </a:rPr>
              <a:t> 4</a:t>
            </a:r>
          </a:p>
        </p:txBody>
      </p:sp>
      <p:graphicFrame>
        <p:nvGraphicFramePr>
          <p:cNvPr id="29" name="Table 2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62251"/>
              </p:ext>
            </p:extLst>
          </p:nvPr>
        </p:nvGraphicFramePr>
        <p:xfrm>
          <a:off x="1651421" y="3980436"/>
          <a:ext cx="2033211" cy="9710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321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971068"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30" name="TextBox 29"/>
          <p:cNvSpPr txBox="1"/>
          <p:nvPr/>
        </p:nvSpPr>
        <p:spPr>
          <a:xfrm>
            <a:off x="408986" y="4081758"/>
            <a:ext cx="312321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VNI-Avo" pitchFamily="2" charset="0"/>
              </a:rPr>
              <a:t> </a:t>
            </a:r>
            <a:r>
              <a:rPr lang="en-US" sz="4000" b="1" dirty="0">
                <a:solidFill>
                  <a:srgbClr val="FF0000"/>
                </a:solidFill>
                <a:latin typeface="VNI-Avo" pitchFamily="2" charset="0"/>
              </a:rPr>
              <a:t>b)</a:t>
            </a:r>
            <a:r>
              <a:rPr lang="en-US" sz="4000" b="1" dirty="0">
                <a:latin typeface="VNI-Avo" pitchFamily="2" charset="0"/>
              </a:rPr>
              <a:t>     &gt;; &lt;; = </a:t>
            </a:r>
          </a:p>
        </p:txBody>
      </p:sp>
      <p:sp>
        <p:nvSpPr>
          <p:cNvPr id="2" name="Rectangle 1"/>
          <p:cNvSpPr/>
          <p:nvPr/>
        </p:nvSpPr>
        <p:spPr>
          <a:xfrm>
            <a:off x="140024" y="4992236"/>
            <a:ext cx="3181346" cy="170950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2060"/>
              </a:solidFill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4220937" y="5011447"/>
            <a:ext cx="3248429" cy="1666537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>
            <a:off x="8437860" y="4992236"/>
            <a:ext cx="3505707" cy="1678329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TextBox 36"/>
          <p:cNvSpPr txBox="1"/>
          <p:nvPr/>
        </p:nvSpPr>
        <p:spPr>
          <a:xfrm>
            <a:off x="102579" y="5023413"/>
            <a:ext cx="328587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latin typeface="VNI-Avo" pitchFamily="2" charset="0"/>
              </a:rPr>
              <a:t>5 + 4      9 </a:t>
            </a:r>
          </a:p>
        </p:txBody>
      </p:sp>
      <p:sp>
        <p:nvSpPr>
          <p:cNvPr id="38" name="Rectangle 37"/>
          <p:cNvSpPr/>
          <p:nvPr/>
        </p:nvSpPr>
        <p:spPr>
          <a:xfrm>
            <a:off x="1651421" y="5093881"/>
            <a:ext cx="864045" cy="805174"/>
          </a:xfrm>
          <a:prstGeom prst="rect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TextBox 39"/>
          <p:cNvSpPr txBox="1"/>
          <p:nvPr/>
        </p:nvSpPr>
        <p:spPr>
          <a:xfrm>
            <a:off x="8825536" y="5945545"/>
            <a:ext cx="97300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latin typeface="VNI-Avo" pitchFamily="2" charset="0"/>
              </a:rPr>
              <a:t>  8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4202040" y="5068421"/>
            <a:ext cx="333400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latin typeface="VNI-Avo" pitchFamily="2" charset="0"/>
              </a:rPr>
              <a:t> 3      9 – 7  </a:t>
            </a:r>
          </a:p>
        </p:txBody>
      </p:sp>
      <p:sp>
        <p:nvSpPr>
          <p:cNvPr id="3" name="Rectangle 2"/>
          <p:cNvSpPr/>
          <p:nvPr/>
        </p:nvSpPr>
        <p:spPr>
          <a:xfrm>
            <a:off x="4835299" y="5059891"/>
            <a:ext cx="947493" cy="897625"/>
          </a:xfrm>
          <a:prstGeom prst="rect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TextBox 41"/>
          <p:cNvSpPr txBox="1"/>
          <p:nvPr/>
        </p:nvSpPr>
        <p:spPr>
          <a:xfrm>
            <a:off x="7215360" y="3276375"/>
            <a:ext cx="97039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rgbClr val="002060"/>
                </a:solidFill>
                <a:latin typeface="VNI-Avo" pitchFamily="2" charset="0"/>
              </a:rPr>
              <a:t>  </a:t>
            </a:r>
          </a:p>
        </p:txBody>
      </p:sp>
      <p:sp>
        <p:nvSpPr>
          <p:cNvPr id="44" name="Rectangle 43"/>
          <p:cNvSpPr/>
          <p:nvPr/>
        </p:nvSpPr>
        <p:spPr>
          <a:xfrm>
            <a:off x="10179441" y="5227892"/>
            <a:ext cx="947493" cy="897625"/>
          </a:xfrm>
          <a:prstGeom prst="rect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TextBox 44"/>
          <p:cNvSpPr txBox="1"/>
          <p:nvPr/>
        </p:nvSpPr>
        <p:spPr>
          <a:xfrm>
            <a:off x="8463320" y="5227892"/>
            <a:ext cx="345028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latin typeface="VNI-Avo" pitchFamily="2" charset="0"/>
              </a:rPr>
              <a:t> 8 + 0      9 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228636" y="5846988"/>
            <a:ext cx="97300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latin typeface="VNI-Avo" pitchFamily="2" charset="0"/>
              </a:rPr>
              <a:t>  9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1669496" y="5042251"/>
            <a:ext cx="89438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rgbClr val="FF0000"/>
                </a:solidFill>
                <a:latin typeface="VNI-Avo" pitchFamily="2" charset="0"/>
              </a:rPr>
              <a:t> =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5913330" y="5794224"/>
            <a:ext cx="97300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latin typeface="VNI-Avo" pitchFamily="2" charset="0"/>
              </a:rPr>
              <a:t>  2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4890252" y="5009815"/>
            <a:ext cx="89438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rgbClr val="FF0000"/>
                </a:solidFill>
                <a:latin typeface="VNI-Avo" pitchFamily="2" charset="0"/>
              </a:rPr>
              <a:t> &gt;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10179441" y="5202963"/>
            <a:ext cx="89438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rgbClr val="FF0000"/>
                </a:solidFill>
                <a:latin typeface="VNI-Avo" pitchFamily="2" charset="0"/>
              </a:rPr>
              <a:t> &lt;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408986" y="348416"/>
            <a:ext cx="12606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u="sng" dirty="0" err="1">
                <a:solidFill>
                  <a:srgbClr val="0070C0"/>
                </a:solidFill>
                <a:latin typeface="VNI-Avo" pitchFamily="2" charset="0"/>
              </a:rPr>
              <a:t>Toaùn</a:t>
            </a:r>
            <a:r>
              <a:rPr lang="en-US" sz="3200" b="1" u="sng" dirty="0">
                <a:solidFill>
                  <a:srgbClr val="0070C0"/>
                </a:solidFill>
                <a:latin typeface="VNI-Avo" pitchFamily="2" charset="0"/>
              </a:rPr>
              <a:t> 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430306" y="993221"/>
            <a:ext cx="1176169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u="sng" dirty="0" err="1">
                <a:solidFill>
                  <a:srgbClr val="FF0000"/>
                </a:solidFill>
                <a:latin typeface="VNI-Avo" pitchFamily="2" charset="0"/>
              </a:rPr>
              <a:t>Baøi</a:t>
            </a:r>
            <a:r>
              <a:rPr lang="en-US" sz="3200" b="1" u="sng" dirty="0">
                <a:solidFill>
                  <a:srgbClr val="FF0000"/>
                </a:solidFill>
                <a:latin typeface="VNI-Avo" pitchFamily="2" charset="0"/>
              </a:rPr>
              <a:t> 18</a:t>
            </a:r>
            <a:r>
              <a:rPr lang="en-US" sz="3200" b="1" dirty="0">
                <a:solidFill>
                  <a:srgbClr val="FF0000"/>
                </a:solidFill>
                <a:latin typeface="VNI-Avo" pitchFamily="2" charset="0"/>
              </a:rPr>
              <a:t>: </a:t>
            </a:r>
            <a:r>
              <a:rPr lang="en-US" sz="3200" b="1" dirty="0" err="1">
                <a:solidFill>
                  <a:srgbClr val="FF0000"/>
                </a:solidFill>
                <a:latin typeface="VNI-Avo" pitchFamily="2" charset="0"/>
              </a:rPr>
              <a:t>OÂn</a:t>
            </a:r>
            <a:r>
              <a:rPr lang="en-US" sz="3200" b="1" dirty="0">
                <a:solidFill>
                  <a:srgbClr val="FF0000"/>
                </a:solidFill>
                <a:latin typeface="VNI-Avo" pitchFamily="2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VNI-Avo" pitchFamily="2" charset="0"/>
              </a:rPr>
              <a:t>taäp</a:t>
            </a:r>
            <a:r>
              <a:rPr lang="en-US" sz="3200" b="1" dirty="0">
                <a:solidFill>
                  <a:srgbClr val="FF0000"/>
                </a:solidFill>
                <a:latin typeface="VNI-Avo" pitchFamily="2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VNI-Avo" pitchFamily="2" charset="0"/>
              </a:rPr>
              <a:t>pheùp</a:t>
            </a:r>
            <a:r>
              <a:rPr lang="en-US" sz="3200" b="1" dirty="0">
                <a:solidFill>
                  <a:srgbClr val="FF0000"/>
                </a:solidFill>
                <a:latin typeface="VNI-Avo" pitchFamily="2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VNI-Avo" pitchFamily="2" charset="0"/>
              </a:rPr>
              <a:t>coäng</a:t>
            </a:r>
            <a:r>
              <a:rPr lang="en-US" sz="3200" b="1" dirty="0">
                <a:solidFill>
                  <a:srgbClr val="FF0000"/>
                </a:solidFill>
                <a:latin typeface="VNI-Avo" pitchFamily="2" charset="0"/>
              </a:rPr>
              <a:t>, </a:t>
            </a:r>
            <a:r>
              <a:rPr lang="en-US" sz="3200" b="1" dirty="0" err="1">
                <a:solidFill>
                  <a:srgbClr val="FF0000"/>
                </a:solidFill>
                <a:latin typeface="VNI-Avo" pitchFamily="2" charset="0"/>
              </a:rPr>
              <a:t>pheùp</a:t>
            </a:r>
            <a:r>
              <a:rPr lang="en-US" sz="3200" b="1" dirty="0">
                <a:solidFill>
                  <a:srgbClr val="FF0000"/>
                </a:solidFill>
                <a:latin typeface="VNI-Avo" pitchFamily="2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VNI-Avo" pitchFamily="2" charset="0"/>
              </a:rPr>
              <a:t>tröø</a:t>
            </a:r>
            <a:r>
              <a:rPr lang="en-US" sz="3200" b="1" dirty="0">
                <a:solidFill>
                  <a:srgbClr val="FF0000"/>
                </a:solidFill>
                <a:latin typeface="VNI-Avo" pitchFamily="2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VNI-Avo" pitchFamily="2" charset="0"/>
              </a:rPr>
              <a:t>trong</a:t>
            </a:r>
            <a:r>
              <a:rPr lang="en-US" sz="3200" b="1" dirty="0">
                <a:solidFill>
                  <a:srgbClr val="FF0000"/>
                </a:solidFill>
                <a:latin typeface="VNI-Avo" pitchFamily="2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VNI-Avo" pitchFamily="2" charset="0"/>
              </a:rPr>
              <a:t>phaïm</a:t>
            </a:r>
            <a:r>
              <a:rPr lang="en-US" sz="3200" b="1" dirty="0">
                <a:solidFill>
                  <a:srgbClr val="FF0000"/>
                </a:solidFill>
                <a:latin typeface="VNI-Avo" pitchFamily="2" charset="0"/>
              </a:rPr>
              <a:t> vi 10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10F2F91-8A2A-7CE2-3D1E-ADE6148784DC}"/>
              </a:ext>
            </a:extLst>
          </p:cNvPr>
          <p:cNvSpPr txBox="1"/>
          <p:nvPr/>
        </p:nvSpPr>
        <p:spPr>
          <a:xfrm>
            <a:off x="5670334" y="63503"/>
            <a:ext cx="6248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i="1" dirty="0" err="1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3200" b="1" i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tư</a:t>
            </a:r>
            <a:r>
              <a:rPr lang="en-US" sz="3200" b="1" i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3200" b="1" i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27 </a:t>
            </a:r>
            <a:r>
              <a:rPr lang="en-US" sz="3200" b="1" i="1" dirty="0" err="1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sz="3200" b="1" i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12 </a:t>
            </a:r>
            <a:r>
              <a:rPr lang="en-US" sz="3200" b="1" i="1" dirty="0" err="1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3200" b="1" i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2023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580A1FB-4BAE-5D26-81BC-0BD22FBDE0B4}"/>
              </a:ext>
            </a:extLst>
          </p:cNvPr>
          <p:cNvSpPr txBox="1"/>
          <p:nvPr/>
        </p:nvSpPr>
        <p:spPr>
          <a:xfrm>
            <a:off x="3536959" y="4081758"/>
            <a:ext cx="89438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rgbClr val="FF0000"/>
                </a:solidFill>
                <a:latin typeface="VNI-Avo" pitchFamily="2" charset="0"/>
              </a:rPr>
              <a:t> ?</a:t>
            </a:r>
          </a:p>
        </p:txBody>
      </p:sp>
    </p:spTree>
    <p:extLst>
      <p:ext uri="{BB962C8B-B14F-4D97-AF65-F5344CB8AC3E}">
        <p14:creationId xmlns:p14="http://schemas.microsoft.com/office/powerpoint/2010/main" val="42855627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4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9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4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4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26" grpId="0"/>
      <p:bldP spid="27" grpId="0"/>
      <p:bldP spid="30" grpId="0"/>
      <p:bldP spid="2" grpId="0" animBg="1"/>
      <p:bldP spid="33" grpId="0" animBg="1"/>
      <p:bldP spid="34" grpId="0" animBg="1"/>
      <p:bldP spid="37" grpId="0"/>
      <p:bldP spid="40" grpId="0"/>
      <p:bldP spid="41" grpId="0"/>
      <p:bldP spid="3" grpId="0" animBg="1"/>
      <p:bldP spid="44" grpId="0" animBg="1"/>
      <p:bldP spid="45" grpId="0"/>
      <p:bldP spid="35" grpId="0"/>
      <p:bldP spid="36" grpId="0"/>
      <p:bldP spid="47" grpId="0"/>
      <p:bldP spid="48" grpId="0"/>
      <p:bldP spid="50" grpId="0"/>
      <p:bldP spid="1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857</TotalTime>
  <Words>174</Words>
  <Application>Microsoft Office PowerPoint</Application>
  <PresentationFormat>Widescreen</PresentationFormat>
  <Paragraphs>49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Calibri</vt:lpstr>
      <vt:lpstr>Calibri Light</vt:lpstr>
      <vt:lpstr>Times New Roman</vt:lpstr>
      <vt:lpstr>VNI-Avo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105</cp:revision>
  <dcterms:created xsi:type="dcterms:W3CDTF">2020-12-12T15:44:58Z</dcterms:created>
  <dcterms:modified xsi:type="dcterms:W3CDTF">2025-04-08T13:24:24Z</dcterms:modified>
</cp:coreProperties>
</file>