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56" r:id="rId2"/>
    <p:sldId id="261" r:id="rId3"/>
    <p:sldId id="266" r:id="rId4"/>
  </p:sldIdLst>
  <p:sldSz cx="12188825" cy="6858000"/>
  <p:notesSz cx="6858000" cy="9144000"/>
  <p:embeddedFontLst>
    <p:embeddedFont>
      <p:font typeface="Comfortaa" panose="020B0604020202020204" charset="0"/>
      <p:regular r:id="rId6"/>
      <p:bold r:id="rId7"/>
    </p:embeddedFont>
    <p:embeddedFont>
      <p:font typeface="Chewy" panose="020B0604020202020204" charset="0"/>
      <p:regular r:id="rId8"/>
    </p:embeddedFont>
    <p:embeddedFont>
      <p:font typeface="Work Sans" panose="020B0604020202020204" charset="0"/>
      <p:regular r:id="rId9"/>
      <p:bold r:id="rId10"/>
      <p:italic r:id="rId11"/>
      <p:boldItalic r:id="rId12"/>
    </p:embeddedFont>
    <p:embeddedFont>
      <p:font typeface="Delius Unicase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4F2"/>
    <a:srgbClr val="E0BAAE"/>
    <a:srgbClr val="FFCDBF"/>
    <a:srgbClr val="C9FFD2"/>
    <a:srgbClr val="A0FBC0"/>
    <a:srgbClr val="DAF0FB"/>
    <a:srgbClr val="FFB034"/>
    <a:srgbClr val="8C4C5E"/>
    <a:srgbClr val="FF8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77348" autoAdjust="0"/>
  </p:normalViewPr>
  <p:slideViewPr>
    <p:cSldViewPr snapToGrid="0">
      <p:cViewPr varScale="1">
        <p:scale>
          <a:sx n="57" d="100"/>
          <a:sy n="57" d="100"/>
        </p:scale>
        <p:origin x="12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4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b="0"/>
              <a:t>Tác</a:t>
            </a:r>
            <a:r>
              <a:rPr lang="en-US" b="0" baseline="0"/>
              <a:t> giả bộ ppt ppt TNXH1 KNTT: Lê Thị Hiền Chi + Phan Linh cùng cộng sự</a:t>
            </a:r>
          </a:p>
          <a:p>
            <a:pPr marL="158750" indent="0">
              <a:buNone/>
            </a:pPr>
            <a:r>
              <a:rPr lang="en-US" b="0" baseline="0"/>
              <a:t>Sđt lh: 0916.604.268</a:t>
            </a:r>
          </a:p>
          <a:p>
            <a:pPr marL="158750" indent="0">
              <a:buNone/>
            </a:pPr>
            <a:r>
              <a:rPr lang="en-US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pPr marL="158750" indent="0">
              <a:buNone/>
            </a:pPr>
            <a:r>
              <a:rPr lang="en-US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hlinkClick r:id="rId3"/>
              </a:rPr>
              <a:t>https://www.facebook.com/nhilinh.phan/</a:t>
            </a:r>
            <a:endParaRPr lang="en-US" sz="1100" b="0"/>
          </a:p>
          <a:p>
            <a:pPr marL="158750" indent="0">
              <a:buNone/>
            </a:pPr>
            <a:r>
              <a:rPr lang="en-US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hlinkClick r:id="rId4"/>
              </a:rPr>
              <a:t>https://www.facebook.com/groups/443096903751589</a:t>
            </a:r>
            <a:endParaRPr lang="en-US" sz="1100" b="0"/>
          </a:p>
          <a:p>
            <a:pPr marL="158750" indent="0">
              <a:buNone/>
            </a:pPr>
            <a:r>
              <a:rPr lang="en-US" sz="1100" b="0">
                <a:latin typeface="Arial" pitchFamily="34" charset="0"/>
                <a:cs typeface="Arial" pitchFamily="34" charset="0"/>
              </a:rPr>
              <a:t>Hãy</a:t>
            </a:r>
            <a:r>
              <a:rPr lang="en-US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/>
              <a:t>HS sẽ nối tiếp nhau trả lời, mỗi HS chỉ cần trả lời 1 ý, sau đó GV click vào 1 loại rác để dọn, HS đó nêu đúng thì đc quyền gọi bạn tiếp theo nêu. GV thao tác cho tới khi dọn hết rác trong lớp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719" y="2908717"/>
            <a:ext cx="10287320" cy="2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79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998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147" y="5138284"/>
            <a:ext cx="7170532" cy="3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4682" y="1211018"/>
            <a:ext cx="3695160" cy="1273126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0917" y="4617671"/>
            <a:ext cx="1314843" cy="316577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2032" y="6220018"/>
            <a:ext cx="251541" cy="22315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" name="Google Shape;14;p2"/>
          <p:cNvSpPr/>
          <p:nvPr/>
        </p:nvSpPr>
        <p:spPr>
          <a:xfrm flipH="1">
            <a:off x="11925855" y="5647700"/>
            <a:ext cx="172475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3794" y="6098704"/>
            <a:ext cx="136855" cy="11721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081" y="6305899"/>
            <a:ext cx="235971" cy="214959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6437" y="6601849"/>
            <a:ext cx="136855" cy="1172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8" name="Google Shape;18;p2"/>
          <p:cNvSpPr/>
          <p:nvPr/>
        </p:nvSpPr>
        <p:spPr>
          <a:xfrm flipH="1">
            <a:off x="11496597" y="4906009"/>
            <a:ext cx="172475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0897" y="6284228"/>
            <a:ext cx="126580" cy="127275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8554" y="5636824"/>
            <a:ext cx="644968" cy="179743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" name="Google Shape;21;p2"/>
          <p:cNvSpPr/>
          <p:nvPr/>
        </p:nvSpPr>
        <p:spPr>
          <a:xfrm flipH="1">
            <a:off x="11970689" y="5182323"/>
            <a:ext cx="221728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713" y="4569758"/>
            <a:ext cx="3283012" cy="1293626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984" y="4319082"/>
            <a:ext cx="1150173" cy="69222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57605" y="-638848"/>
            <a:ext cx="721039" cy="1998736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1938" y="-1202029"/>
            <a:ext cx="1653827" cy="4057884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4656" y="468117"/>
            <a:ext cx="59112" cy="5903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1429" y="6161889"/>
            <a:ext cx="77372" cy="7735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0623" y="6620138"/>
            <a:ext cx="77291" cy="7727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2950" y="606407"/>
            <a:ext cx="81652" cy="8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771" y="412026"/>
            <a:ext cx="81652" cy="81631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130" y="136767"/>
            <a:ext cx="81652" cy="8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653" y="582467"/>
            <a:ext cx="81737" cy="8163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05" y="6689025"/>
            <a:ext cx="71299" cy="7128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4" name="Google Shape;34;p2"/>
          <p:cNvSpPr/>
          <p:nvPr/>
        </p:nvSpPr>
        <p:spPr>
          <a:xfrm rot="5400000">
            <a:off x="2329666" y="6643758"/>
            <a:ext cx="83828" cy="71130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638" y="4356024"/>
            <a:ext cx="71299" cy="7120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2000" y="560381"/>
            <a:ext cx="133127" cy="132536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77626" y="6300541"/>
            <a:ext cx="174249" cy="174204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54" y="4745745"/>
            <a:ext cx="159900" cy="160604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466" y="268830"/>
            <a:ext cx="184081" cy="18403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74" y="6293018"/>
            <a:ext cx="159900" cy="103341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0959" y="128447"/>
            <a:ext cx="132571" cy="13253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3035609" y="719333"/>
            <a:ext cx="8202663" cy="14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5460911" y="5284067"/>
            <a:ext cx="2821665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5460933" y="4367567"/>
            <a:ext cx="2821665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6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8416365" y="5284067"/>
            <a:ext cx="2821665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8416369" y="4367567"/>
            <a:ext cx="2821665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6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3999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717741" y="-1187805"/>
            <a:ext cx="921356" cy="329696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1205790" cy="3359211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0" name="Google Shape;100;p5"/>
          <p:cNvSpPr/>
          <p:nvPr/>
        </p:nvSpPr>
        <p:spPr>
          <a:xfrm>
            <a:off x="3062669" y="379501"/>
            <a:ext cx="437035" cy="453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1" name="Google Shape;101;p5"/>
          <p:cNvSpPr/>
          <p:nvPr/>
        </p:nvSpPr>
        <p:spPr>
          <a:xfrm>
            <a:off x="536329" y="2"/>
            <a:ext cx="1751218" cy="1043657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2" name="Google Shape;102;p5"/>
          <p:cNvSpPr/>
          <p:nvPr/>
        </p:nvSpPr>
        <p:spPr>
          <a:xfrm flipH="1">
            <a:off x="787154" y="4913867"/>
            <a:ext cx="170371" cy="14599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3" name="Google Shape;103;p5"/>
          <p:cNvSpPr/>
          <p:nvPr/>
        </p:nvSpPr>
        <p:spPr>
          <a:xfrm flipH="1">
            <a:off x="406673" y="5286644"/>
            <a:ext cx="293764" cy="267744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4" name="Google Shape;104;p5"/>
          <p:cNvSpPr/>
          <p:nvPr/>
        </p:nvSpPr>
        <p:spPr>
          <a:xfrm flipH="1">
            <a:off x="316284" y="2508973"/>
            <a:ext cx="170371" cy="14608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5" name="Google Shape;105;p5"/>
          <p:cNvSpPr/>
          <p:nvPr/>
        </p:nvSpPr>
        <p:spPr>
          <a:xfrm flipH="1">
            <a:off x="7" y="3246125"/>
            <a:ext cx="802931" cy="2238817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6" name="Google Shape;106;p5"/>
          <p:cNvSpPr/>
          <p:nvPr/>
        </p:nvSpPr>
        <p:spPr>
          <a:xfrm flipH="1">
            <a:off x="2" y="4913866"/>
            <a:ext cx="4931303" cy="1944125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7" name="Google Shape;107;p5"/>
          <p:cNvSpPr/>
          <p:nvPr/>
        </p:nvSpPr>
        <p:spPr>
          <a:xfrm flipH="1">
            <a:off x="170289" y="3859710"/>
            <a:ext cx="104358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08" name="Google Shape;108;p5"/>
          <p:cNvSpPr/>
          <p:nvPr/>
        </p:nvSpPr>
        <p:spPr>
          <a:xfrm flipH="1">
            <a:off x="349276" y="4628576"/>
            <a:ext cx="104358" cy="8859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510" y="2356300"/>
            <a:ext cx="9047643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99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3911" y="4330700"/>
            <a:ext cx="9047643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0119" y="4949262"/>
            <a:ext cx="920188" cy="241362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6120" y="3120046"/>
            <a:ext cx="1134204" cy="636225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0063" y="4221826"/>
            <a:ext cx="1009625" cy="426272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069" y="4338457"/>
            <a:ext cx="1479543" cy="3559611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5834" y="1287764"/>
            <a:ext cx="274461" cy="235062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4681" y="676202"/>
            <a:ext cx="473240" cy="43109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2335" y="278551"/>
            <a:ext cx="274461" cy="235212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5888" y="-1155619"/>
            <a:ext cx="1293481" cy="360474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5474" y="287065"/>
            <a:ext cx="168117" cy="142652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2927" y="4322465"/>
            <a:ext cx="1466309" cy="360478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2873" y="6143921"/>
            <a:ext cx="280517" cy="25410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7140" y="6216650"/>
            <a:ext cx="141161" cy="144925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49" name="Google Shape;149;p8"/>
          <p:cNvSpPr/>
          <p:nvPr/>
        </p:nvSpPr>
        <p:spPr>
          <a:xfrm>
            <a:off x="7665737" y="5391693"/>
            <a:ext cx="4523029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2945" y="6080808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3030" y="6591835"/>
            <a:ext cx="86195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6476" y="6234292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39011" y="502867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07443" y="5182158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649" y="5475954"/>
            <a:ext cx="280517" cy="25410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494" y="574237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4821" y="5301697"/>
            <a:ext cx="375001" cy="33967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8899" y="5600682"/>
            <a:ext cx="86287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7368" y="5793335"/>
            <a:ext cx="86196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4792" y="6309141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739" y="6112068"/>
            <a:ext cx="86195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5570" y="6226138"/>
            <a:ext cx="280517" cy="25410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4680" y="574237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6195" y="6395441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5877" y="5399066"/>
            <a:ext cx="141161" cy="144925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8091" y="4409159"/>
            <a:ext cx="547133" cy="4316885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179" y="4502055"/>
            <a:ext cx="575724" cy="4136167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88" name="Google Shape;188;p11"/>
          <p:cNvSpPr/>
          <p:nvPr/>
        </p:nvSpPr>
        <p:spPr>
          <a:xfrm>
            <a:off x="6770170" y="6448034"/>
            <a:ext cx="4757590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6976" y="5850480"/>
            <a:ext cx="403182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451" y="5055582"/>
            <a:ext cx="999979" cy="2604868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6905" y="2865933"/>
            <a:ext cx="8375018" cy="11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998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597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7957" y="4118533"/>
            <a:ext cx="7252911" cy="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289" y="-823005"/>
            <a:ext cx="510603" cy="237820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6164" y="-2881713"/>
            <a:ext cx="598819" cy="636225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7389" y="-1864823"/>
            <a:ext cx="533072" cy="426272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18366" y="-1389215"/>
            <a:ext cx="781176" cy="3559611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5661" y="-1415327"/>
            <a:ext cx="774121" cy="3604782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2873" y="470253"/>
            <a:ext cx="280517" cy="25410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7140" y="506700"/>
            <a:ext cx="141161" cy="144925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4" y="3"/>
            <a:ext cx="4523029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3957" y="48090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2196" y="366840"/>
            <a:ext cx="51716" cy="52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7307" y="133254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6174" y="80662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4607" y="542854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405" y="679366"/>
            <a:ext cx="86287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8809" y="507469"/>
            <a:ext cx="68956" cy="7038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4792" y="471057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184" y="332003"/>
            <a:ext cx="86195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49064" y="535106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29520" y="22792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383" y="824134"/>
            <a:ext cx="141161" cy="144925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1716" y="6352666"/>
            <a:ext cx="86287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0187" y="6160104"/>
            <a:ext cx="86196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4259" y="6170511"/>
            <a:ext cx="60400" cy="6165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5646" y="6558270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0103" y="6550524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7732" y="6325617"/>
            <a:ext cx="86287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510" y="5978253"/>
            <a:ext cx="86195" cy="879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5970" y="5516870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5691" y="6229521"/>
            <a:ext cx="194323" cy="1983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6499" y="6327624"/>
            <a:ext cx="69029" cy="7046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17376" y="6608973"/>
            <a:ext cx="86285" cy="8807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112" y="6695640"/>
            <a:ext cx="51716" cy="52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4346" y="6455573"/>
            <a:ext cx="51716" cy="5279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3739" y="5400865"/>
            <a:ext cx="10181348" cy="5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32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3739" y="4360400"/>
            <a:ext cx="10181348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6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7134" y="858634"/>
            <a:ext cx="2591718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4986" y="302717"/>
            <a:ext cx="1339564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2103" y="1052100"/>
            <a:ext cx="3566477" cy="146227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0694" y="101055"/>
            <a:ext cx="163719" cy="14021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6972" y="508574"/>
            <a:ext cx="163719" cy="140127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5899" y="-34988"/>
            <a:ext cx="210469" cy="280435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202" y="-921809"/>
            <a:ext cx="1040395" cy="2883999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754" y="451831"/>
            <a:ext cx="57055" cy="5698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47" y="540885"/>
            <a:ext cx="128491" cy="127920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186" y="185332"/>
            <a:ext cx="191288" cy="19123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199092" y="-1065685"/>
            <a:ext cx="1909492" cy="406999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69" name="Google Shape;269;p14"/>
          <p:cNvSpPr/>
          <p:nvPr/>
        </p:nvSpPr>
        <p:spPr>
          <a:xfrm>
            <a:off x="10801371" y="376602"/>
            <a:ext cx="1387427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0" name="Google Shape;270;p14"/>
          <p:cNvSpPr/>
          <p:nvPr/>
        </p:nvSpPr>
        <p:spPr>
          <a:xfrm>
            <a:off x="11396287" y="3165565"/>
            <a:ext cx="197565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1" name="Google Shape;271;p14"/>
          <p:cNvSpPr/>
          <p:nvPr/>
        </p:nvSpPr>
        <p:spPr>
          <a:xfrm>
            <a:off x="11658485" y="3003772"/>
            <a:ext cx="99418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2" name="Google Shape;272;p14"/>
          <p:cNvSpPr/>
          <p:nvPr/>
        </p:nvSpPr>
        <p:spPr>
          <a:xfrm>
            <a:off x="11597726" y="1203640"/>
            <a:ext cx="60770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3" name="Google Shape;273;p14"/>
          <p:cNvSpPr/>
          <p:nvPr/>
        </p:nvSpPr>
        <p:spPr>
          <a:xfrm>
            <a:off x="11957640" y="858567"/>
            <a:ext cx="60706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4" name="Google Shape;274;p14"/>
          <p:cNvSpPr/>
          <p:nvPr/>
        </p:nvSpPr>
        <p:spPr>
          <a:xfrm>
            <a:off x="11706615" y="1319109"/>
            <a:ext cx="136859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79376" y="1924082"/>
            <a:ext cx="457643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4"/>
            <a:ext cx="4010152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18171" y="1328400"/>
            <a:ext cx="3319936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18149" y="2211233"/>
            <a:ext cx="3319936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719" y="3213817"/>
            <a:ext cx="3319936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719" y="2330984"/>
            <a:ext cx="3319936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79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18138" y="4484533"/>
            <a:ext cx="3319936" cy="1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18138" y="3601700"/>
            <a:ext cx="3319936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799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Chewy"/>
              <a:buNone/>
              <a:defRPr sz="4799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8723" y="-1787047"/>
            <a:ext cx="770395" cy="4344507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280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8753" y="419298"/>
            <a:ext cx="85225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055" y="8"/>
            <a:ext cx="19113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6949" y="6527455"/>
            <a:ext cx="145194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538" y="5188057"/>
            <a:ext cx="147399" cy="147360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340" y="3221797"/>
            <a:ext cx="2174605" cy="63588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00" y="3548909"/>
            <a:ext cx="69373" cy="692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41" y="3111912"/>
            <a:ext cx="155583" cy="1562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30" name="Google Shape;430;p24"/>
          <p:cNvSpPr/>
          <p:nvPr/>
        </p:nvSpPr>
        <p:spPr>
          <a:xfrm>
            <a:off x="-671419" y="-775256"/>
            <a:ext cx="1338052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292" y="4429019"/>
            <a:ext cx="3488292" cy="1369716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663" y="5609719"/>
            <a:ext cx="128168" cy="1281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07" y="953764"/>
            <a:ext cx="85225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297" y="427277"/>
            <a:ext cx="69373" cy="692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6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 hasCustomPrompt="1"/>
          </p:nvPr>
        </p:nvSpPr>
        <p:spPr>
          <a:xfrm>
            <a:off x="1422130" y="3854220"/>
            <a:ext cx="2413371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9pPr>
          </a:lstStyle>
          <a:p>
            <a:r>
              <a:t>xx%</a:t>
            </a:r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1422166" y="4692253"/>
            <a:ext cx="2413371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0" y="-5000"/>
            <a:ext cx="12188825" cy="6868000"/>
          </a:xfrm>
          <a:prstGeom prst="frame">
            <a:avLst>
              <a:gd name="adj1" fmla="val 24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567" tIns="121567" rIns="121567" bIns="1215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7"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966382" y="1780100"/>
            <a:ext cx="10252929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3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title" idx="3" hasCustomPrompt="1"/>
          </p:nvPr>
        </p:nvSpPr>
        <p:spPr>
          <a:xfrm>
            <a:off x="4887727" y="2844253"/>
            <a:ext cx="2413371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9pPr>
          </a:lstStyle>
          <a:p>
            <a:r>
              <a:t>xx%</a:t>
            </a:r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4887730" y="3682287"/>
            <a:ext cx="2413371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title" idx="5" hasCustomPrompt="1"/>
          </p:nvPr>
        </p:nvSpPr>
        <p:spPr>
          <a:xfrm>
            <a:off x="8353324" y="3854220"/>
            <a:ext cx="2413371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983"/>
            </a:lvl9pPr>
          </a:lstStyle>
          <a:p>
            <a:r>
              <a:t>xx%</a:t>
            </a:r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8353327" y="4692253"/>
            <a:ext cx="2413371" cy="6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 rot="-841416">
            <a:off x="924955" y="-458636"/>
            <a:ext cx="1555973" cy="1661143"/>
            <a:chOff x="-12" y="-62386"/>
            <a:chExt cx="965386" cy="1030369"/>
          </a:xfrm>
        </p:grpSpPr>
        <p:sp>
          <p:nvSpPr>
            <p:cNvPr id="346" name="Google Shape;346;p25"/>
            <p:cNvSpPr/>
            <p:nvPr/>
          </p:nvSpPr>
          <p:spPr>
            <a:xfrm rot="8223859">
              <a:off x="178431" y="154867"/>
              <a:ext cx="638098" cy="687938"/>
            </a:xfrm>
            <a:custGeom>
              <a:avLst/>
              <a:gdLst/>
              <a:ahLst/>
              <a:cxnLst/>
              <a:rect l="l" t="t" r="r" b="b"/>
              <a:pathLst>
                <a:path w="13730" h="14803" extrusionOk="0">
                  <a:moveTo>
                    <a:pt x="10936" y="1"/>
                  </a:moveTo>
                  <a:cubicBezTo>
                    <a:pt x="10936" y="1"/>
                    <a:pt x="3578" y="2083"/>
                    <a:pt x="1423" y="6230"/>
                  </a:cubicBezTo>
                  <a:cubicBezTo>
                    <a:pt x="323" y="8346"/>
                    <a:pt x="0" y="12170"/>
                    <a:pt x="3904" y="14118"/>
                  </a:cubicBezTo>
                  <a:cubicBezTo>
                    <a:pt x="4873" y="14600"/>
                    <a:pt x="5778" y="14802"/>
                    <a:pt x="6607" y="14802"/>
                  </a:cubicBezTo>
                  <a:cubicBezTo>
                    <a:pt x="9088" y="14802"/>
                    <a:pt x="10887" y="12988"/>
                    <a:pt x="11665" y="11408"/>
                  </a:cubicBezTo>
                  <a:cubicBezTo>
                    <a:pt x="13730" y="7217"/>
                    <a:pt x="10936" y="1"/>
                    <a:pt x="10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47" name="Google Shape;347;p25"/>
            <p:cNvSpPr/>
            <p:nvPr/>
          </p:nvSpPr>
          <p:spPr>
            <a:xfrm rot="8223859">
              <a:off x="370283" y="682187"/>
              <a:ext cx="169679" cy="29417"/>
            </a:xfrm>
            <a:custGeom>
              <a:avLst/>
              <a:gdLst/>
              <a:ahLst/>
              <a:cxnLst/>
              <a:rect l="l" t="t" r="r" b="b"/>
              <a:pathLst>
                <a:path w="3651" h="633" extrusionOk="0">
                  <a:moveTo>
                    <a:pt x="26" y="1"/>
                  </a:moveTo>
                  <a:lnTo>
                    <a:pt x="0" y="269"/>
                  </a:lnTo>
                  <a:lnTo>
                    <a:pt x="3650" y="632"/>
                  </a:lnTo>
                  <a:cubicBezTo>
                    <a:pt x="3639" y="541"/>
                    <a:pt x="3625" y="451"/>
                    <a:pt x="3610" y="36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48" name="Google Shape;348;p25"/>
            <p:cNvSpPr/>
            <p:nvPr/>
          </p:nvSpPr>
          <p:spPr>
            <a:xfrm rot="8223859">
              <a:off x="560334" y="686540"/>
              <a:ext cx="88395" cy="92760"/>
            </a:xfrm>
            <a:custGeom>
              <a:avLst/>
              <a:gdLst/>
              <a:ahLst/>
              <a:cxnLst/>
              <a:rect l="l" t="t" r="r" b="b"/>
              <a:pathLst>
                <a:path w="1902" h="1996" extrusionOk="0">
                  <a:moveTo>
                    <a:pt x="258" y="0"/>
                  </a:moveTo>
                  <a:cubicBezTo>
                    <a:pt x="171" y="37"/>
                    <a:pt x="84" y="76"/>
                    <a:pt x="1" y="116"/>
                  </a:cubicBezTo>
                  <a:lnTo>
                    <a:pt x="1706" y="1996"/>
                  </a:lnTo>
                  <a:lnTo>
                    <a:pt x="1902" y="1814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49" name="Google Shape;349;p25"/>
            <p:cNvSpPr/>
            <p:nvPr/>
          </p:nvSpPr>
          <p:spPr>
            <a:xfrm rot="8223859">
              <a:off x="526001" y="471061"/>
              <a:ext cx="160570" cy="174041"/>
            </a:xfrm>
            <a:custGeom>
              <a:avLst/>
              <a:gdLst/>
              <a:ahLst/>
              <a:cxnLst/>
              <a:rect l="l" t="t" r="r" b="b"/>
              <a:pathLst>
                <a:path w="3455" h="3745" extrusionOk="0">
                  <a:moveTo>
                    <a:pt x="218" y="0"/>
                  </a:moveTo>
                  <a:cubicBezTo>
                    <a:pt x="146" y="51"/>
                    <a:pt x="73" y="102"/>
                    <a:pt x="1" y="156"/>
                  </a:cubicBezTo>
                  <a:lnTo>
                    <a:pt x="3255" y="3745"/>
                  </a:lnTo>
                  <a:lnTo>
                    <a:pt x="3455" y="356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50" name="Google Shape;350;p25"/>
            <p:cNvSpPr/>
            <p:nvPr/>
          </p:nvSpPr>
          <p:spPr>
            <a:xfrm rot="8223859">
              <a:off x="237407" y="524853"/>
              <a:ext cx="259236" cy="38154"/>
            </a:xfrm>
            <a:custGeom>
              <a:avLst/>
              <a:gdLst/>
              <a:ahLst/>
              <a:cxnLst/>
              <a:rect l="l" t="t" r="r" b="b"/>
              <a:pathLst>
                <a:path w="5578" h="821" extrusionOk="0">
                  <a:moveTo>
                    <a:pt x="29" y="0"/>
                  </a:moveTo>
                  <a:lnTo>
                    <a:pt x="0" y="265"/>
                  </a:lnTo>
                  <a:lnTo>
                    <a:pt x="5544" y="820"/>
                  </a:lnTo>
                  <a:cubicBezTo>
                    <a:pt x="5559" y="730"/>
                    <a:pt x="5566" y="642"/>
                    <a:pt x="5577" y="55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51" name="Google Shape;351;p25"/>
            <p:cNvSpPr/>
            <p:nvPr/>
          </p:nvSpPr>
          <p:spPr>
            <a:xfrm rot="8223859">
              <a:off x="430870" y="121930"/>
              <a:ext cx="165822" cy="191096"/>
            </a:xfrm>
            <a:custGeom>
              <a:avLst/>
              <a:gdLst/>
              <a:ahLst/>
              <a:cxnLst/>
              <a:rect l="l" t="t" r="r" b="b"/>
              <a:pathLst>
                <a:path w="3568" h="41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145"/>
                    <a:pt x="22" y="294"/>
                    <a:pt x="44" y="443"/>
                  </a:cubicBezTo>
                  <a:lnTo>
                    <a:pt x="3371" y="4111"/>
                  </a:lnTo>
                  <a:lnTo>
                    <a:pt x="3567" y="39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52" name="Google Shape;352;p25"/>
            <p:cNvSpPr/>
            <p:nvPr/>
          </p:nvSpPr>
          <p:spPr>
            <a:xfrm rot="8223859">
              <a:off x="164621" y="351137"/>
              <a:ext cx="282334" cy="39827"/>
            </a:xfrm>
            <a:custGeom>
              <a:avLst/>
              <a:gdLst/>
              <a:ahLst/>
              <a:cxnLst/>
              <a:rect l="l" t="t" r="r" b="b"/>
              <a:pathLst>
                <a:path w="6075" h="857" extrusionOk="0">
                  <a:moveTo>
                    <a:pt x="26" y="0"/>
                  </a:moveTo>
                  <a:lnTo>
                    <a:pt x="1" y="269"/>
                  </a:lnTo>
                  <a:lnTo>
                    <a:pt x="5878" y="856"/>
                  </a:lnTo>
                  <a:cubicBezTo>
                    <a:pt x="5947" y="773"/>
                    <a:pt x="6013" y="689"/>
                    <a:pt x="6074" y="606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53" name="Google Shape;353;p25"/>
            <p:cNvSpPr/>
            <p:nvPr/>
          </p:nvSpPr>
          <p:spPr>
            <a:xfrm rot="8223859">
              <a:off x="484258" y="271306"/>
              <a:ext cx="199516" cy="220467"/>
            </a:xfrm>
            <a:custGeom>
              <a:avLst/>
              <a:gdLst/>
              <a:ahLst/>
              <a:cxnLst/>
              <a:rect l="l" t="t" r="r" b="b"/>
              <a:pathLst>
                <a:path w="4293" h="4744" extrusionOk="0">
                  <a:moveTo>
                    <a:pt x="153" y="1"/>
                  </a:moveTo>
                  <a:cubicBezTo>
                    <a:pt x="102" y="77"/>
                    <a:pt x="52" y="153"/>
                    <a:pt x="1" y="230"/>
                  </a:cubicBezTo>
                  <a:lnTo>
                    <a:pt x="4097" y="4743"/>
                  </a:lnTo>
                  <a:lnTo>
                    <a:pt x="4293" y="4565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  <p:sp>
          <p:nvSpPr>
            <p:cNvPr id="354" name="Google Shape;354;p25"/>
            <p:cNvSpPr/>
            <p:nvPr/>
          </p:nvSpPr>
          <p:spPr>
            <a:xfrm rot="8223859">
              <a:off x="234706" y="-27635"/>
              <a:ext cx="441324" cy="862676"/>
            </a:xfrm>
            <a:custGeom>
              <a:avLst/>
              <a:gdLst/>
              <a:ahLst/>
              <a:cxnLst/>
              <a:rect l="l" t="t" r="r" b="b"/>
              <a:pathLst>
                <a:path w="9496" h="18563" extrusionOk="0">
                  <a:moveTo>
                    <a:pt x="9376" y="1"/>
                  </a:moveTo>
                  <a:lnTo>
                    <a:pt x="0" y="18113"/>
                  </a:lnTo>
                  <a:lnTo>
                    <a:pt x="904" y="18563"/>
                  </a:lnTo>
                  <a:lnTo>
                    <a:pt x="9495" y="62"/>
                  </a:lnTo>
                  <a:lnTo>
                    <a:pt x="9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7"/>
            </a:p>
          </p:txBody>
        </p:sp>
      </p:grpSp>
      <p:sp>
        <p:nvSpPr>
          <p:cNvPr id="355" name="Google Shape;355;p25"/>
          <p:cNvSpPr txBox="1">
            <a:spLocks noGrp="1"/>
          </p:cNvSpPr>
          <p:nvPr>
            <p:ph type="title" idx="7"/>
          </p:nvPr>
        </p:nvSpPr>
        <p:spPr>
          <a:xfrm>
            <a:off x="967881" y="723433"/>
            <a:ext cx="10252929" cy="9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42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719" y="719333"/>
            <a:ext cx="1028732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719" y="1536633"/>
            <a:ext cx="1028732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  <p:sldLayoutId id="2147483660" r:id="rId5"/>
    <p:sldLayoutId id="2147483670" r:id="rId6"/>
    <p:sldLayoutId id="21474836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jpe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1A11AB-6121-2804-CD0A-5427969CC9D8}"/>
              </a:ext>
            </a:extLst>
          </p:cNvPr>
          <p:cNvSpPr txBox="1"/>
          <p:nvPr/>
        </p:nvSpPr>
        <p:spPr>
          <a:xfrm>
            <a:off x="166761" y="1536174"/>
            <a:ext cx="118553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 b="1" dirty="0">
                <a:solidFill>
                  <a:schemeClr val="accent4">
                    <a:lumMod val="50000"/>
                  </a:schemeClr>
                </a:solidFill>
              </a:rPr>
              <a:t>BÀI 9:</a:t>
            </a:r>
          </a:p>
          <a:p>
            <a:pPr algn="ctr"/>
            <a:r>
              <a:rPr lang="vi-VN" sz="8000" b="1" dirty="0">
                <a:solidFill>
                  <a:schemeClr val="accent4">
                    <a:lumMod val="50000"/>
                  </a:schemeClr>
                </a:solidFill>
              </a:rPr>
              <a:t>CÙNG VUI Ở TRƯỜNG</a:t>
            </a:r>
          </a:p>
          <a:p>
            <a:pPr algn="ctr"/>
            <a:r>
              <a:rPr lang="vi-VN" sz="8000" b="1" dirty="0">
                <a:solidFill>
                  <a:schemeClr val="accent4">
                    <a:lumMod val="50000"/>
                  </a:schemeClr>
                </a:solidFill>
              </a:rPr>
              <a:t>(Tiết 2)</a:t>
            </a:r>
            <a:endParaRPr lang="en-US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A239E9-5524-7711-37D5-DED54D2FFF1F}"/>
              </a:ext>
            </a:extLst>
          </p:cNvPr>
          <p:cNvSpPr txBox="1"/>
          <p:nvPr/>
        </p:nvSpPr>
        <p:spPr>
          <a:xfrm>
            <a:off x="2090059" y="2644170"/>
            <a:ext cx="80087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>
                <a:solidFill>
                  <a:srgbClr val="FFB034"/>
                </a:solidFill>
              </a:rPr>
              <a:t>KHỞI ĐỘNG</a:t>
            </a:r>
            <a:endParaRPr lang="en-US" sz="9600" b="1" dirty="0">
              <a:solidFill>
                <a:srgbClr val="FFB03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id="{613E148E-0E88-6326-5DA3-C89C8E9C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on" descr="Basura De Simulación Latas Verdes, Verde, Basura, Simulación PNG y Vector  para Descargar Gratis | Pngtree">
            <a:extLst>
              <a:ext uri="{FF2B5EF4-FFF2-40B4-BE49-F238E27FC236}">
                <a16:creationId xmlns:a16="http://schemas.microsoft.com/office/drawing/2014/main" id="{380DB007-C9BB-42C1-BB8F-288F579B3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/>
        </p:blipFill>
        <p:spPr bwMode="auto">
          <a:xfrm>
            <a:off x="5374499" y="5364604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iấy" descr="Crumpling - Wikipedia">
            <a:extLst>
              <a:ext uri="{FF2B5EF4-FFF2-40B4-BE49-F238E27FC236}">
                <a16:creationId xmlns:a16="http://schemas.microsoft.com/office/drawing/2014/main" id="{6E1FE934-608A-62C4-D34A-8E253293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275">
            <a:off x="7119827" y="5891803"/>
            <a:ext cx="781552" cy="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áy bay">
            <a:extLst>
              <a:ext uri="{FF2B5EF4-FFF2-40B4-BE49-F238E27FC236}">
                <a16:creationId xmlns:a16="http://schemas.microsoft.com/office/drawing/2014/main" id="{AFE179C2-B3F1-1692-087C-3604D2D4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4545" y1="53061" x2="25000" y2="61905"/>
                        <a14:foregroundMark x1="46364" y1="25170" x2="14091" y2="7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7776">
            <a:off x="8767423" y="5217103"/>
            <a:ext cx="1763731" cy="11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chuối" descr="Vỏ chuối Chụp ảnh miễn phí - bóc vỏ phim hoạt hình png chuối png tải về -  Miễn phí trong suốt Gia đình Chuối png Tải về.">
            <a:extLst>
              <a:ext uri="{FF2B5EF4-FFF2-40B4-BE49-F238E27FC236}">
                <a16:creationId xmlns:a16="http://schemas.microsoft.com/office/drawing/2014/main" id="{BE9DFE2C-C42D-1996-FDE1-4006D807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667" r="97222">
                        <a14:foregroundMark x1="3667" y1="66061" x2="6778" y2="67273"/>
                        <a14:foregroundMark x1="91778" y1="60455" x2="97222" y2="60606"/>
                        <a14:foregroundMark x1="89222" y1="82273" x2="89222" y2="82273"/>
                        <a14:foregroundMark x1="89556" y1="81515" x2="88778" y2="82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10" y="5561172"/>
            <a:ext cx="1557179" cy="114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thùng rác" descr="Food Cartoon png download - 685*671 - Free Transparent Food Waste png  Download. - CleanPNG / KissPNG">
            <a:extLst>
              <a:ext uri="{FF2B5EF4-FFF2-40B4-BE49-F238E27FC236}">
                <a16:creationId xmlns:a16="http://schemas.microsoft.com/office/drawing/2014/main" id="{F2E98A15-7BB4-CBB9-289E-64A223F0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59" b="93382" l="10000" r="90000">
                        <a14:foregroundMark x1="20889" y1="90441" x2="37333" y2="89265"/>
                        <a14:foregroundMark x1="43556" y1="88088" x2="58111" y2="91471"/>
                        <a14:foregroundMark x1="58111" y1="91471" x2="73111" y2="88382"/>
                        <a14:foregroundMark x1="73111" y1="88382" x2="78667" y2="86029"/>
                        <a14:foregroundMark x1="78667" y1="86029" x2="78667" y2="85882"/>
                        <a14:foregroundMark x1="38111" y1="6029" x2="47778" y2="6618"/>
                        <a14:foregroundMark x1="81556" y1="4265" x2="80333" y2="4265"/>
                        <a14:foregroundMark x1="54444" y1="2500" x2="64111" y2="2647"/>
                        <a14:foregroundMark x1="40222" y1="2647" x2="41778" y2="2647"/>
                        <a14:foregroundMark x1="77444" y1="2059" x2="77444" y2="2059"/>
                        <a14:foregroundMark x1="21111" y1="92353" x2="21111" y2="92353"/>
                        <a14:foregroundMark x1="57444" y1="93382" x2="57444" y2="93382"/>
                        <a14:foregroundMark x1="47222" y1="93088" x2="47222" y2="93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1835"/>
            <a:ext cx="1916574" cy="14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Download Classroom School Kids Cartoon Education Teacher Physical Clipart  PNG Free | FreePngClipart">
            <a:extLst>
              <a:ext uri="{FF2B5EF4-FFF2-40B4-BE49-F238E27FC236}">
                <a16:creationId xmlns:a16="http://schemas.microsoft.com/office/drawing/2014/main" id="{F794F280-CCE2-8365-B8A8-4E9BE803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07" y="2535530"/>
            <a:ext cx="7656433" cy="41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Go Forward or Next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1C75AA-45C6-1B89-43CB-813220F49A21}"/>
              </a:ext>
            </a:extLst>
          </p:cNvPr>
          <p:cNvSpPr/>
          <p:nvPr/>
        </p:nvSpPr>
        <p:spPr>
          <a:xfrm>
            <a:off x="11239473" y="6132137"/>
            <a:ext cx="843972" cy="635359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667C8-F2A7-0243-A5AA-502D0F749CB5}"/>
              </a:ext>
            </a:extLst>
          </p:cNvPr>
          <p:cNvSpPr txBox="1"/>
          <p:nvPr/>
        </p:nvSpPr>
        <p:spPr>
          <a:xfrm>
            <a:off x="690893" y="276464"/>
            <a:ext cx="108070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tx2">
                    <a:lumMod val="10000"/>
                  </a:schemeClr>
                </a:solidFill>
              </a:rPr>
              <a:t>Nêu các hành động thể hiện sự yêu quý </a:t>
            </a:r>
            <a:r>
              <a:rPr lang="vi-VN" sz="3600">
                <a:solidFill>
                  <a:schemeClr val="tx2">
                    <a:lumMod val="10000"/>
                  </a:schemeClr>
                </a:solidFill>
              </a:rPr>
              <a:t>lớp học</a:t>
            </a:r>
            <a:r>
              <a:rPr lang="en-US" sz="360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3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D7350-2476-7B7E-BECC-CCB6121D09B2}"/>
              </a:ext>
            </a:extLst>
          </p:cNvPr>
          <p:cNvSpPr txBox="1"/>
          <p:nvPr/>
        </p:nvSpPr>
        <p:spPr>
          <a:xfrm>
            <a:off x="2482507" y="6767496"/>
            <a:ext cx="8120427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800"/>
              <a:t>HS sẽ nối tiếp nhau trả lời, mỗi HS chỉ cần trả lời 1 ý, sau đó GV click vào 1 loại rác để dọn, HS đó nêu đúng thì đc quyền gọi bạn tiếp theo nêu. GV thao tác cho tới khi dọn hết rác trong lớp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169 L -0.03125 -0.10231 C -0.03672 -0.12847 -0.0491 -0.15046 -0.06473 -0.16481 C -0.08218 -0.18079 -0.09898 -0.18565 -0.11396 -0.17754 L -0.18286 -0.14421 " pathEditMode="relative" rAng="1620000" ptsTypes="AAA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0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239E-6 0.00023 L -0.0995 -0.11319 C -0.12047 -0.13842 -0.15225 -0.15208 -0.18611 -0.15532 C -0.22453 -0.15879 -0.25553 -0.15116 -0.27767 -0.12963 L -0.38434 -0.03565 " pathEditMode="relative" rAng="10980000" ptsTypes="AAA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6421E-7 -4.44444E-6 L -0.12608 -0.17708 C -0.15186 -0.21666 -0.19354 -0.24328 -0.23847 -0.25439 C -0.2894 -0.26713 -0.33199 -0.2618 -0.36286 -0.23634 L -0.51003 -0.12662 " pathEditMode="relative" rAng="480000" ptsTypes="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6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13912 L -0.18129 -0.2507 C -0.22154 -0.27523 -0.28184 -0.28797 -0.34514 -0.28797 C -0.41677 -0.28797 -0.47434 -0.27523 -0.51445 -0.2507 L -0.70656 -0.1391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82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194</Words>
  <Application>Microsoft Office PowerPoint</Application>
  <PresentationFormat>Custom</PresentationFormat>
  <Paragraphs>13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Comfortaa</vt:lpstr>
      <vt:lpstr>Arial</vt:lpstr>
      <vt:lpstr>Chewy</vt:lpstr>
      <vt:lpstr>Work Sans</vt:lpstr>
      <vt:lpstr>Delius Unicase</vt:lpstr>
      <vt:lpstr>Response to Intervention: The Alphabet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Lê Hiền Chi</dc:creator>
  <cp:lastModifiedBy>Admin</cp:lastModifiedBy>
  <cp:revision>26</cp:revision>
  <dcterms:modified xsi:type="dcterms:W3CDTF">2025-05-11T15:16:51Z</dcterms:modified>
</cp:coreProperties>
</file>