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11447" r:id="rId2"/>
    <p:sldId id="11448" r:id="rId3"/>
    <p:sldId id="11451" r:id="rId4"/>
    <p:sldId id="259" r:id="rId5"/>
    <p:sldId id="257" r:id="rId6"/>
    <p:sldId id="11455" r:id="rId7"/>
    <p:sldId id="11419" r:id="rId8"/>
    <p:sldId id="11458" r:id="rId9"/>
    <p:sldId id="11459" r:id="rId10"/>
    <p:sldId id="11456" r:id="rId11"/>
    <p:sldId id="11453" r:id="rId12"/>
    <p:sldId id="7673" r:id="rId13"/>
    <p:sldId id="11454" r:id="rId14"/>
    <p:sldId id="7649" r:id="rId15"/>
    <p:sldId id="284" r:id="rId16"/>
    <p:sldId id="7653" r:id="rId17"/>
    <p:sldId id="7654" r:id="rId18"/>
    <p:sldId id="11460" r:id="rId19"/>
    <p:sldId id="7664" r:id="rId20"/>
    <p:sldId id="7658" r:id="rId21"/>
    <p:sldId id="11445" r:id="rId22"/>
    <p:sldId id="7665" r:id="rId23"/>
    <p:sldId id="7662" r:id="rId24"/>
    <p:sldId id="11446" r:id="rId25"/>
    <p:sldId id="7666" r:id="rId26"/>
    <p:sldId id="7671" r:id="rId27"/>
    <p:sldId id="1145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E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12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9C519-F82E-4F7B-A702-0D03EBE360A5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0895A-89C7-4BB9-80E6-970DA4F61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78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8332A-45E4-4A45-8FD1-86A7DDFA6B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502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0895A-89C7-4BB9-80E6-970DA4F61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86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8332A-45E4-4A45-8FD1-86A7DDFA6B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883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8332A-45E4-4A45-8FD1-86A7DDFA6B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5218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8332A-45E4-4A45-8FD1-86A7DDFA6B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685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0895A-89C7-4BB9-80E6-970DA4F61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54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0895A-89C7-4BB9-80E6-970DA4F61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98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0895A-89C7-4BB9-80E6-970DA4F61FF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37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C24639-4BFB-4B89-93BF-ECC60E30A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1185CEC-F095-4C71-BCEB-F1B132290A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B6F9CA-D1E6-4240-AAEF-871F3DBF7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284744-1F36-43E7-A079-1015500E1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5BAD365-E08E-46DD-BAF5-96B34DD56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52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8C5D0C-4D1B-4CE7-94FB-DC99029B0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A1A7A3-2466-4140-A343-6608EC3B5F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56EA68-FD2C-4851-8C01-7763E9F0F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C3FD3A-4239-411B-9208-F5B10ECED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37EBE8-D17F-4F00-96A1-72B29AB87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93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7C90287-BE84-40F6-B86E-5E074F8B6E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640D478-39A9-4159-9140-632FD1E0B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329AB2-763C-4DEE-9465-D57B64F2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B94C26-0B6A-4D0C-B745-778029347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859A59-1BC5-4F54-A220-B4FD4763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27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31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389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72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526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3801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DCB8BD-0826-4C58-8596-96994682B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693073-8914-4EE6-8AF6-5A8CBB553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D8DEB3-69B8-4A84-957C-804442BD4D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F11FFF-E1BE-4B29-A6BA-C79195D82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698132-1638-4E4E-B35B-5CA79D750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05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4143C1-379B-4AEE-9C73-D4728283F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7EB420-0813-470C-8F42-8E38F84DC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1C4D1A-8111-4D0E-BCA4-EA9BA4569D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176061-7DC7-499E-B1C6-083F54D5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0C2383-5708-465C-9A80-97CD19112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48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CF0C1D-4A16-418D-92AD-14DEAFB2E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EEBD09-58D4-4508-832F-64636C254C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EFF8DEE-BC2F-43C0-AFE2-22C150B44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ADE3BF8-5D48-4373-862E-2E7DFC9FF3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AC278E-AD6D-4C6C-B537-B881876E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A398B72-6A58-478C-A483-C0C3E83F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22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836EF5-3C19-4EA0-A17E-064ACB7D5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244B10-621A-434B-A706-A660345D9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D18B903-9815-4953-A880-7992E4DFA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E5C5530-5641-40E5-9087-98DF4B1280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9EFB07A-FED9-47D4-B1AC-CEA83ADFB5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314F3F8-D8F1-42DF-8628-54F484A13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DB981D6-F271-49DD-B4DF-1B153D7CB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2EDE738-2672-41FF-8A0D-EF271E021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549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55AE6-365D-4EA4-92C7-1A5EF7A77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C47F52D-D91D-4379-9B5A-2AA2E0ACB5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A5F5CC5-CFC6-4441-A011-F38032BA8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F0FA750-8DDD-4DCF-9342-A9F2AF11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10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DA1F4EA-F88F-4641-A937-67B6D83FE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221F400-826F-410F-9E9F-CBD1D1A99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20439C3-3627-46A6-8303-00EDF8D8C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7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8A2E2F-2468-4F02-B788-DDC552113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1C69F6-7BC5-4ED1-A422-771E0ED5F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0B5D08F-4248-42CB-B495-054886C40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CC3BD-9F95-4709-BC49-F7C9504091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793D0D-C9A4-40C8-B89A-900998B6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0DD9DB8-E9B0-4B63-B05D-5E82AD75B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86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B4BD1D-14A2-4797-9A85-C96812A60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DC54612-0447-41B1-B0D6-08075F1967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A93D7BA-DF05-4F28-9CAD-AF8DCC6A4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164C80E-36CE-43F4-A739-AA65BEDB3E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A43E4C7-9EBA-493C-8367-5B4034726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E153A65-B785-4325-BE37-915BA0A4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3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0B05BCF0-44DC-03D3-D5EB-0A16FCA124E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F63859-C6E2-4D91-9D38-F282C367877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3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5" r:id="rId13"/>
    <p:sldLayoutId id="2147483686" r:id="rId14"/>
    <p:sldLayoutId id="2147483687" r:id="rId15"/>
    <p:sldLayoutId id="2147483688" r:id="rId16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2.png"/><Relationship Id="rId7" Type="http://schemas.microsoft.com/office/2007/relationships/hdphoto" Target="../media/hdphoto3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microsoft.com/office/2007/relationships/hdphoto" Target="../media/hdphoto6.wdp"/><Relationship Id="rId5" Type="http://schemas.openxmlformats.org/officeDocument/2006/relationships/image" Target="../media/image29.png"/><Relationship Id="rId10" Type="http://schemas.openxmlformats.org/officeDocument/2006/relationships/image" Target="../media/image35.png"/><Relationship Id="rId4" Type="http://schemas.microsoft.com/office/2007/relationships/hdphoto" Target="../media/hdphoto5.wdp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png"/><Relationship Id="rId7" Type="http://schemas.openxmlformats.org/officeDocument/2006/relationships/image" Target="../media/image33.png"/><Relationship Id="rId12" Type="http://schemas.microsoft.com/office/2007/relationships/hdphoto" Target="../media/hdphoto6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35.png"/><Relationship Id="rId5" Type="http://schemas.openxmlformats.org/officeDocument/2006/relationships/image" Target="../media/image28.png"/><Relationship Id="rId10" Type="http://schemas.openxmlformats.org/officeDocument/2006/relationships/image" Target="../media/image37.png"/><Relationship Id="rId4" Type="http://schemas.microsoft.com/office/2007/relationships/hdphoto" Target="../media/hdphoto5.wdp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7.wdp"/><Relationship Id="rId11" Type="http://schemas.microsoft.com/office/2007/relationships/hdphoto" Target="../media/hdphoto8.wdp"/><Relationship Id="rId5" Type="http://schemas.openxmlformats.org/officeDocument/2006/relationships/image" Target="../media/image40.png"/><Relationship Id="rId10" Type="http://schemas.openxmlformats.org/officeDocument/2006/relationships/image" Target="../media/image41.png"/><Relationship Id="rId4" Type="http://schemas.openxmlformats.org/officeDocument/2006/relationships/image" Target="../media/image39.png"/><Relationship Id="rId9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png"/><Relationship Id="rId7" Type="http://schemas.openxmlformats.org/officeDocument/2006/relationships/image" Target="../media/image33.png"/><Relationship Id="rId12" Type="http://schemas.microsoft.com/office/2007/relationships/hdphoto" Target="../media/hdphoto6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35.png"/><Relationship Id="rId5" Type="http://schemas.openxmlformats.org/officeDocument/2006/relationships/image" Target="../media/image28.png"/><Relationship Id="rId10" Type="http://schemas.openxmlformats.org/officeDocument/2006/relationships/image" Target="../media/image37.png"/><Relationship Id="rId4" Type="http://schemas.microsoft.com/office/2007/relationships/hdphoto" Target="../media/hdphoto5.wdp"/><Relationship Id="rId9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2.xml"/><Relationship Id="rId7" Type="http://schemas.microsoft.com/office/2007/relationships/hdphoto" Target="../media/hdphoto7.wdp"/><Relationship Id="rId12" Type="http://schemas.microsoft.com/office/2007/relationships/hdphoto" Target="../media/hdphoto8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0.png"/><Relationship Id="rId11" Type="http://schemas.openxmlformats.org/officeDocument/2006/relationships/image" Target="../media/image41.png"/><Relationship Id="rId5" Type="http://schemas.openxmlformats.org/officeDocument/2006/relationships/image" Target="../media/image39.png"/><Relationship Id="rId10" Type="http://schemas.microsoft.com/office/2007/relationships/hdphoto" Target="../media/hdphoto4.wdp"/><Relationship Id="rId4" Type="http://schemas.openxmlformats.org/officeDocument/2006/relationships/image" Target="../media/image31.jpe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microsoft.com/office/2007/relationships/hdphoto" Target="../media/hdphoto6.wdp"/><Relationship Id="rId5" Type="http://schemas.openxmlformats.org/officeDocument/2006/relationships/image" Target="../media/image28.png"/><Relationship Id="rId10" Type="http://schemas.openxmlformats.org/officeDocument/2006/relationships/image" Target="../media/image35.png"/><Relationship Id="rId4" Type="http://schemas.microsoft.com/office/2007/relationships/hdphoto" Target="../media/hdphoto5.wdp"/><Relationship Id="rId9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2.xml"/><Relationship Id="rId7" Type="http://schemas.microsoft.com/office/2007/relationships/hdphoto" Target="../media/hdphoto7.wdp"/><Relationship Id="rId12" Type="http://schemas.microsoft.com/office/2007/relationships/hdphoto" Target="../media/hdphoto8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0.png"/><Relationship Id="rId11" Type="http://schemas.openxmlformats.org/officeDocument/2006/relationships/image" Target="../media/image41.png"/><Relationship Id="rId5" Type="http://schemas.openxmlformats.org/officeDocument/2006/relationships/image" Target="../media/image39.png"/><Relationship Id="rId10" Type="http://schemas.microsoft.com/office/2007/relationships/hdphoto" Target="../media/hdphoto4.wdp"/><Relationship Id="rId4" Type="http://schemas.openxmlformats.org/officeDocument/2006/relationships/image" Target="../media/image31.jpeg"/><Relationship Id="rId9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10" Type="http://schemas.microsoft.com/office/2007/relationships/hdphoto" Target="../media/hdphoto6.wdp"/><Relationship Id="rId4" Type="http://schemas.microsoft.com/office/2007/relationships/hdphoto" Target="../media/hdphoto5.wdp"/><Relationship Id="rId9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2.png"/><Relationship Id="rId7" Type="http://schemas.microsoft.com/office/2007/relationships/hdphoto" Target="../media/hdphoto6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6.png"/><Relationship Id="rId4" Type="http://schemas.microsoft.com/office/2007/relationships/hdphoto" Target="../media/hdphoto5.wdp"/><Relationship Id="rId9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2.xml"/><Relationship Id="rId7" Type="http://schemas.microsoft.com/office/2007/relationships/hdphoto" Target="../media/hdphoto7.wdp"/><Relationship Id="rId12" Type="http://schemas.microsoft.com/office/2007/relationships/hdphoto" Target="../media/hdphoto8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0.png"/><Relationship Id="rId11" Type="http://schemas.openxmlformats.org/officeDocument/2006/relationships/image" Target="../media/image41.png"/><Relationship Id="rId5" Type="http://schemas.openxmlformats.org/officeDocument/2006/relationships/image" Target="../media/image39.png"/><Relationship Id="rId10" Type="http://schemas.microsoft.com/office/2007/relationships/hdphoto" Target="../media/hdphoto4.wdp"/><Relationship Id="rId4" Type="http://schemas.openxmlformats.org/officeDocument/2006/relationships/image" Target="../media/image31.jpeg"/><Relationship Id="rId9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A05B4B49-F5F2-4723-BD28-9F5E21B4A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398">
            <a:off x="450807" y="729010"/>
            <a:ext cx="671739" cy="776186"/>
          </a:xfrm>
          <a:prstGeom prst="rect">
            <a:avLst/>
          </a:prstGeom>
        </p:spPr>
      </p:pic>
      <p:pic>
        <p:nvPicPr>
          <p:cNvPr id="20" name="图片 2">
            <a:extLst>
              <a:ext uri="{FF2B5EF4-FFF2-40B4-BE49-F238E27FC236}">
                <a16:creationId xmlns:a16="http://schemas.microsoft.com/office/drawing/2014/main" id="{90038063-74BA-49D7-8C62-EF0A6CBDF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634" y="1014066"/>
            <a:ext cx="5305366" cy="60331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EA3FAD4-22F4-6829-BB52-8DF51E487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51" y="1474768"/>
            <a:ext cx="8346147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3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A05B4B49-F5F2-4723-BD28-9F5E21B4A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398">
            <a:off x="450807" y="729010"/>
            <a:ext cx="671739" cy="776186"/>
          </a:xfrm>
          <a:prstGeom prst="rect">
            <a:avLst/>
          </a:prstGeom>
        </p:spPr>
      </p:pic>
      <p:pic>
        <p:nvPicPr>
          <p:cNvPr id="20" name="图片 2">
            <a:extLst>
              <a:ext uri="{FF2B5EF4-FFF2-40B4-BE49-F238E27FC236}">
                <a16:creationId xmlns:a16="http://schemas.microsoft.com/office/drawing/2014/main" id="{90038063-74BA-49D7-8C62-EF0A6CBDF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634" y="1014066"/>
            <a:ext cx="5305366" cy="60331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D4FD533-BCCC-211F-577D-0E569FCD9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99" y="1878992"/>
            <a:ext cx="7907197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6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5345E-7C3A-4C4F-B5A1-75CC586E1B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65B048-B381-4098-80FA-D4E91077D6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DB49D075-3C5B-4083-97FD-58607DB66E15}"/>
              </a:ext>
            </a:extLst>
          </p:cNvPr>
          <p:cNvSpPr/>
          <p:nvPr/>
        </p:nvSpPr>
        <p:spPr>
          <a:xfrm>
            <a:off x="1124598" y="-2415199"/>
            <a:ext cx="13906500" cy="8656637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824CABEB-F6B3-4384-88F8-B84E4D89E508}"/>
              </a:ext>
            </a:extLst>
          </p:cNvPr>
          <p:cNvSpPr/>
          <p:nvPr/>
        </p:nvSpPr>
        <p:spPr>
          <a:xfrm>
            <a:off x="1524000" y="-2593180"/>
            <a:ext cx="13906500" cy="8656637"/>
          </a:xfrm>
          <a:prstGeom prst="irregularSeal1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7" name="Picture 6" descr="Premium Vector | Cartoon school bus with children. back to school concept. .">
            <a:extLst>
              <a:ext uri="{FF2B5EF4-FFF2-40B4-BE49-F238E27FC236}">
                <a16:creationId xmlns:a16="http://schemas.microsoft.com/office/drawing/2014/main" id="{3FCDBAA5-6E3A-4316-A539-D0D34873F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9169" y1="69591" x2="16613" y2="75828"/>
                        <a14:foregroundMark x1="15655" y1="68811" x2="15655" y2="75049"/>
                        <a14:foregroundMark x1="15016" y1="70565" x2="15176" y2="75439"/>
                        <a14:foregroundMark x1="88339" y1="57700" x2="87859" y2="63938"/>
                        <a14:foregroundMark x1="86741" y1="68226" x2="86741" y2="71150"/>
                        <a14:foregroundMark x1="87220" y1="67641" x2="87700" y2="71930"/>
                        <a14:foregroundMark x1="87700" y1="68031" x2="86741" y2="72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2005" y="1279330"/>
            <a:ext cx="8209300" cy="672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88652D1-92CD-4210-B98D-F34B175E38C9}"/>
              </a:ext>
            </a:extLst>
          </p:cNvPr>
          <p:cNvSpPr/>
          <p:nvPr/>
        </p:nvSpPr>
        <p:spPr>
          <a:xfrm>
            <a:off x="3614321" y="-42486"/>
            <a:ext cx="8692059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800" b="1" i="0" u="none" strike="noStrike" kern="1200" cap="none" spc="0" normalizeH="0" baseline="0" noProof="0" dirty="0">
                <a:ln w="38100">
                  <a:solidFill>
                    <a:srgbClr val="E7E6E6">
                      <a:lumMod val="1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ĐÁNH BAY COVID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800" b="1" i="0" u="none" strike="noStrike" kern="1200" cap="none" spc="0" normalizeH="0" baseline="0" noProof="0" dirty="0">
                <a:ln w="38100">
                  <a:solidFill>
                    <a:srgbClr val="E7E6E6">
                      <a:lumMod val="1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VUI ĐẾN TRƯỜNG</a:t>
            </a:r>
            <a:endParaRPr kumimoji="0" lang="en-US" sz="8800" b="1" i="0" u="none" strike="noStrike" kern="1200" cap="none" spc="0" normalizeH="0" baseline="0" noProof="0" dirty="0">
              <a:ln w="38100">
                <a:solidFill>
                  <a:srgbClr val="E7E6E6">
                    <a:lumMod val="10000"/>
                  </a:srgbClr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38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6ACD3A2-4A20-4409-BD92-8B65A856BDB6}"/>
              </a:ext>
            </a:extLst>
          </p:cNvPr>
          <p:cNvGrpSpPr/>
          <p:nvPr/>
        </p:nvGrpSpPr>
        <p:grpSpPr>
          <a:xfrm flipH="1">
            <a:off x="4055793" y="365125"/>
            <a:ext cx="8136206" cy="3603760"/>
            <a:chOff x="-869731" y="1603218"/>
            <a:chExt cx="5155048" cy="276435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40C909B-555D-4A20-B963-70DA9805B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9731" y="1603218"/>
              <a:ext cx="5155048" cy="276435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DBFA445-9400-40A5-8EA4-F45BE5A9B1DD}"/>
                </a:ext>
              </a:extLst>
            </p:cNvPr>
            <p:cNvSpPr txBox="1"/>
            <p:nvPr/>
          </p:nvSpPr>
          <p:spPr>
            <a:xfrm>
              <a:off x="-558906" y="1967574"/>
              <a:ext cx="4533398" cy="177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Luật chơi: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Chúng mình cũng nhau thực hiện các yêu cầu của từng chặn để tiêu diệt Covid-19 để đến trường nhé!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8" name="Picture 8" descr="100 Cov19 ideas in 2021 | kartun, ilustrasi, gambar">
            <a:extLst>
              <a:ext uri="{FF2B5EF4-FFF2-40B4-BE49-F238E27FC236}">
                <a16:creationId xmlns:a16="http://schemas.microsoft.com/office/drawing/2014/main" id="{EC3EE5DB-88F5-4867-8309-640AC81CD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6997" y1="78200" x2="29712" y2="73600"/>
                        <a14:foregroundMark x1="43450" y1="76000" x2="45048" y2="79600"/>
                        <a14:foregroundMark x1="55591" y1="76400" x2="57348" y2="80200"/>
                        <a14:foregroundMark x1="66454" y1="77000" x2="67572" y2="79400"/>
                        <a14:foregroundMark x1="65974" y1="47800" x2="69649" y2="47400"/>
                        <a14:foregroundMark x1="55591" y1="46000" x2="53195" y2="51800"/>
                        <a14:foregroundMark x1="64217" y1="44200" x2="68690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2563" y="921742"/>
            <a:ext cx="8951064" cy="714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33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28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7023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601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5056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5056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3228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727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4104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888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843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994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5413C26-30F6-4F30-A1F3-CC1D148C60C3}"/>
              </a:ext>
            </a:extLst>
          </p:cNvPr>
          <p:cNvGrpSpPr/>
          <p:nvPr/>
        </p:nvGrpSpPr>
        <p:grpSpPr>
          <a:xfrm flipH="1">
            <a:off x="2596229" y="1942750"/>
            <a:ext cx="5155048" cy="2764353"/>
            <a:chOff x="-869731" y="1603218"/>
            <a:chExt cx="5155048" cy="276435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2C48F6F-687C-442D-BE94-3A95061AE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9731" y="1603218"/>
              <a:ext cx="5155048" cy="276435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6C6D278-3F4C-421E-B48B-2B4B12010F7E}"/>
                </a:ext>
              </a:extLst>
            </p:cNvPr>
            <p:cNvSpPr txBox="1"/>
            <p:nvPr/>
          </p:nvSpPr>
          <p:spPr>
            <a:xfrm>
              <a:off x="-426785" y="2153608"/>
              <a:ext cx="42163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Chúng mình hãy đánh bay Covid để vui đến trường nhé</a:t>
              </a: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!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3" name="Picture 2" descr="Premium Vector | Cartoon school bus with children. back to school concept. .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19169" y1="69591" x2="16613" y2="75828"/>
                        <a14:foregroundMark x1="15655" y1="68811" x2="15655" y2="75049"/>
                        <a14:foregroundMark x1="15016" y1="70565" x2="15176" y2="75439"/>
                        <a14:foregroundMark x1="88339" y1="57700" x2="87859" y2="63938"/>
                        <a14:foregroundMark x1="86741" y1="68226" x2="86741" y2="71150"/>
                        <a14:foregroundMark x1="87220" y1="67641" x2="87700" y2="71930"/>
                        <a14:foregroundMark x1="87700" y1="68031" x2="86741" y2="72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9911">
            <a:off x="-121820" y="4115186"/>
            <a:ext cx="3503604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D6DCBA9-C5C8-48B9-BBF3-6C6350674E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382" y="2416242"/>
            <a:ext cx="4189633" cy="41896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4"/>
          <a:stretch/>
        </p:blipFill>
        <p:spPr>
          <a:xfrm>
            <a:off x="6824844" y="4760496"/>
            <a:ext cx="2193315" cy="1808076"/>
          </a:xfrm>
          <a:prstGeom prst="rect">
            <a:avLst/>
          </a:prstGeom>
        </p:spPr>
      </p:pic>
      <p:pic>
        <p:nvPicPr>
          <p:cNvPr id="22" name="Picture 2" descr="School Building Vector Illustration School Building Cartoon, Vector,  Building, School PNG and Vector with Transparent Background for Free  Download">
            <a:extLst>
              <a:ext uri="{FF2B5EF4-FFF2-40B4-BE49-F238E27FC236}">
                <a16:creationId xmlns:a16="http://schemas.microsoft.com/office/drawing/2014/main" id="{D21E43C1-E733-41C3-AFBB-75618C64F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5000" r="94219">
                        <a14:foregroundMark x1="47344" y1="39844" x2="50781" y2="48281"/>
                        <a14:foregroundMark x1="52344" y1="39844" x2="50000" y2="5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405" y="-641495"/>
            <a:ext cx="3877800" cy="38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64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Picture 2" descr="Premium Vector | Cartoon school bus with children. back to school concept. .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9169" y1="69591" x2="16613" y2="75828"/>
                        <a14:foregroundMark x1="15655" y1="68811" x2="15655" y2="75049"/>
                        <a14:foregroundMark x1="15016" y1="70565" x2="15176" y2="75439"/>
                        <a14:foregroundMark x1="88339" y1="57700" x2="87859" y2="63938"/>
                        <a14:foregroundMark x1="86741" y1="68226" x2="86741" y2="71150"/>
                        <a14:foregroundMark x1="87220" y1="67641" x2="87700" y2="71930"/>
                        <a14:foregroundMark x1="87700" y1="68031" x2="86741" y2="72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9911">
            <a:off x="-242813" y="4254490"/>
            <a:ext cx="3503604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D6DCBA9-C5C8-48B9-BBF3-6C6350674E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07" y="1709948"/>
            <a:ext cx="3071333" cy="3071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4"/>
          <a:stretch/>
        </p:blipFill>
        <p:spPr>
          <a:xfrm>
            <a:off x="5430017" y="306321"/>
            <a:ext cx="2658757" cy="21917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2D0502B-68AD-44F1-8A86-744D5792D6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225" y="3119388"/>
            <a:ext cx="2923539" cy="29235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515" y="4332049"/>
            <a:ext cx="2688551" cy="2688551"/>
          </a:xfrm>
          <a:prstGeom prst="rect">
            <a:avLst/>
          </a:prstGeom>
        </p:spPr>
      </p:pic>
      <p:pic>
        <p:nvPicPr>
          <p:cNvPr id="5122" name="Picture 2" descr="School Building Vector Illustration School Building Cartoon, Vector,  Building, School PNG and Vector with Transparent Background for Free  Download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5000" r="94219">
                        <a14:foregroundMark x1="47344" y1="39844" x2="50781" y2="48281"/>
                        <a14:foregroundMark x1="52344" y1="39844" x2="50000" y2="5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405" y="-641495"/>
            <a:ext cx="3877800" cy="38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20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59 -0.01296 L 0.10859 -0.01296 C 0.11614 -0.01852 0.12474 -0.0213 0.13151 -0.02963 C 0.13802 -0.03819 0.147 -0.07384 0.15026 -0.08519 C 0.1556 -0.14213 0.15364 -0.10995 0.14713 -0.21852 C 0.14635 -0.23079 0.14531 -0.22708 0.14297 -0.23519 C 0.14245 -0.23704 0.14193 -0.24074 0.14193 -0.24074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27BCFF6-657B-0AB6-4F3A-74A3BA0DE18A}"/>
              </a:ext>
            </a:extLst>
          </p:cNvPr>
          <p:cNvSpPr/>
          <p:nvPr/>
        </p:nvSpPr>
        <p:spPr>
          <a:xfrm>
            <a:off x="352425" y="209550"/>
            <a:ext cx="11572875" cy="6457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D66BD4-C760-C1D2-DF47-08F76BB4A87A}"/>
              </a:ext>
            </a:extLst>
          </p:cNvPr>
          <p:cNvSpPr txBox="1"/>
          <p:nvPr/>
        </p:nvSpPr>
        <p:spPr>
          <a:xfrm>
            <a:off x="1191802" y="503434"/>
            <a:ext cx="100378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 ê ke để kiểm tra hai đường thẳng có vuông góc với nhau hay không?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E01484-FB00-65DE-01E5-A122F9C34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846" y="2376326"/>
            <a:ext cx="9028261" cy="2195673"/>
          </a:xfrm>
          <a:prstGeom prst="rect">
            <a:avLst/>
          </a:prstGeom>
        </p:spPr>
      </p:pic>
      <p:pic>
        <p:nvPicPr>
          <p:cNvPr id="6" name="Picture 5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20B90832-D76D-780F-60CF-AEE71EEDA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9719">
            <a:off x="3174714" y="3739794"/>
            <a:ext cx="1725304" cy="172611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4620F63-9DE6-E8D3-082F-1F0C82CD749E}"/>
              </a:ext>
            </a:extLst>
          </p:cNvPr>
          <p:cNvSpPr/>
          <p:nvPr/>
        </p:nvSpPr>
        <p:spPr>
          <a:xfrm>
            <a:off x="1130158" y="5320301"/>
            <a:ext cx="4263776" cy="11524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đường thẳng CH và AH không vuông góc với nhau.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735E1BDC-83A6-ECAA-57F2-EEF3E2C8E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242" y="3647327"/>
            <a:ext cx="1725304" cy="172611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1A90D1-022A-BB3A-9699-E344685BBDA7}"/>
              </a:ext>
            </a:extLst>
          </p:cNvPr>
          <p:cNvSpPr/>
          <p:nvPr/>
        </p:nvSpPr>
        <p:spPr>
          <a:xfrm>
            <a:off x="7325475" y="5424755"/>
            <a:ext cx="4263776" cy="10787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đường thẳng NM và NP vuông góc với nhau.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61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eng-yeah-tre-con-www_nhacchuongvui_com (1)">
            <a:hlinkClick r:id="" action="ppaction://media"/>
            <a:extLst>
              <a:ext uri="{FF2B5EF4-FFF2-40B4-BE49-F238E27FC236}">
                <a16:creationId xmlns:a16="http://schemas.microsoft.com/office/drawing/2014/main" id="{A7901B26-065A-40D8-85E4-7AD8B980CC23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660525" y="3676650"/>
            <a:ext cx="406400" cy="406400"/>
          </a:xfrm>
        </p:spPr>
      </p:pic>
      <p:pic>
        <p:nvPicPr>
          <p:cNvPr id="9226" name="Picture 10" descr="Cartoon characters zany face emojis coronavirus microbes covid-19 Premium  vector PNG - Similar PNG">
            <a:extLst>
              <a:ext uri="{FF2B5EF4-FFF2-40B4-BE49-F238E27FC236}">
                <a16:creationId xmlns:a16="http://schemas.microsoft.com/office/drawing/2014/main" id="{94DDF43A-D690-4526-871D-74B3AC499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00" b="98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560" y="2401041"/>
            <a:ext cx="4483355" cy="448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2A2A2CE-AAB6-40D6-98F2-8F6A2AAC97C0}"/>
              </a:ext>
            </a:extLst>
          </p:cNvPr>
          <p:cNvGrpSpPr/>
          <p:nvPr/>
        </p:nvGrpSpPr>
        <p:grpSpPr>
          <a:xfrm flipH="1">
            <a:off x="4055794" y="365125"/>
            <a:ext cx="4351339" cy="1918787"/>
            <a:chOff x="-869731" y="1603218"/>
            <a:chExt cx="5155048" cy="276435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CFF7A15-427C-402D-9F80-C062B5C5B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9731" y="1603218"/>
              <a:ext cx="5155048" cy="276435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4D09E01-4186-4C4C-8E98-2A75996FF724}"/>
                </a:ext>
              </a:extLst>
            </p:cNvPr>
            <p:cNvSpPr txBox="1"/>
            <p:nvPr/>
          </p:nvSpPr>
          <p:spPr>
            <a:xfrm>
              <a:off x="-444992" y="2180250"/>
              <a:ext cx="42163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Chiến thắng Covid</a:t>
              </a: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!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9224" name="Picture 8" descr="100 Cov19 ideas in 2021 | kartun, ilustrasi, gambar">
            <a:extLst>
              <a:ext uri="{FF2B5EF4-FFF2-40B4-BE49-F238E27FC236}">
                <a16:creationId xmlns:a16="http://schemas.microsoft.com/office/drawing/2014/main" id="{3C502985-F00F-432E-90F9-3EE5A5045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6997" y1="78200" x2="29712" y2="73600"/>
                        <a14:foregroundMark x1="43450" y1="76000" x2="45048" y2="79600"/>
                        <a14:foregroundMark x1="55591" y1="76400" x2="57348" y2="80200"/>
                        <a14:foregroundMark x1="66454" y1="77000" x2="67572" y2="79400"/>
                        <a14:foregroundMark x1="65974" y1="47800" x2="69649" y2="47400"/>
                        <a14:foregroundMark x1="55591" y1="46000" x2="53195" y2="51800"/>
                        <a14:foregroundMark x1="64217" y1="44200" x2="68690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2563" y="921742"/>
            <a:ext cx="8951064" cy="714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Cartoon characters knocked emojis coronavirus microbes covid-19 vector PNG  - Similar PNG">
            <a:extLst>
              <a:ext uri="{FF2B5EF4-FFF2-40B4-BE49-F238E27FC236}">
                <a16:creationId xmlns:a16="http://schemas.microsoft.com/office/drawing/2014/main" id="{14ADFB09-6E3B-4B16-B103-DA47C8CC3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14" y="-11689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11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Picture 2" descr="Premium Vector | Cartoon school bus with children. back to school concept. .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9169" y1="69591" x2="16613" y2="75828"/>
                        <a14:foregroundMark x1="15655" y1="68811" x2="15655" y2="75049"/>
                        <a14:foregroundMark x1="15016" y1="70565" x2="15176" y2="75439"/>
                        <a14:foregroundMark x1="88339" y1="57700" x2="87859" y2="63938"/>
                        <a14:foregroundMark x1="86741" y1="68226" x2="86741" y2="71150"/>
                        <a14:foregroundMark x1="87220" y1="67641" x2="87700" y2="71930"/>
                        <a14:foregroundMark x1="87700" y1="68031" x2="86741" y2="72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9911">
            <a:off x="1148851" y="2797853"/>
            <a:ext cx="3503604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D6DCBA9-C5C8-48B9-BBF3-6C6350674E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07" y="1709948"/>
            <a:ext cx="3071333" cy="3071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4"/>
          <a:stretch/>
        </p:blipFill>
        <p:spPr>
          <a:xfrm>
            <a:off x="5430017" y="306321"/>
            <a:ext cx="2658757" cy="21917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2D0502B-68AD-44F1-8A86-744D5792D6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225" y="3119388"/>
            <a:ext cx="2923539" cy="29235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515" y="4332049"/>
            <a:ext cx="2688551" cy="2688551"/>
          </a:xfrm>
          <a:prstGeom prst="rect">
            <a:avLst/>
          </a:prstGeom>
        </p:spPr>
      </p:pic>
      <p:pic>
        <p:nvPicPr>
          <p:cNvPr id="5122" name="Picture 2" descr="School Building Vector Illustration School Building Cartoon, Vector,  Building, School PNG and Vector with Transparent Background for Free  Download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5000" r="94219">
                        <a14:foregroundMark x1="47344" y1="39844" x2="50781" y2="48281"/>
                        <a14:foregroundMark x1="52344" y1="39844" x2="50000" y2="5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405" y="-641495"/>
            <a:ext cx="3877800" cy="38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88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72 -0.09861 L -0.03372 -0.09861 C -0.03763 -0.10185 -0.04167 -0.10394 -0.04518 -0.10787 C -0.05508 -0.11898 -0.05195 -0.13588 -0.05351 -0.15602 C -0.05325 -0.19815 -0.05312 -0.24005 -0.05247 -0.28194 C -0.05234 -0.29491 -0.05039 -0.29491 -0.04726 -0.30787 C -0.04648 -0.31157 -0.04518 -0.31898 -0.04518 -0.31898 C -0.04375 -0.34537 -0.04557 -0.33472 -0.03685 -0.36343 C -0.03437 -0.37199 -0.03138 -0.38843 -0.02435 -0.3912 C -0.01875 -0.39352 -0.00195 -0.39583 0.00482 -0.39676 C 0.00716 -0.39815 0.00964 -0.39954 0.01211 -0.40046 C 0.02526 -0.40556 0.04232 -0.40116 0.05378 -0.40046 C 0.07331 -0.3963 0.07917 -0.39653 0.10065 -0.3838 C 0.10586 -0.38079 0.11094 -0.37685 0.11628 -0.37454 C 0.11901 -0.37338 0.12188 -0.37245 0.12461 -0.37083 C 0.12813 -0.36875 0.13138 -0.36505 0.13503 -0.36343 C 0.13867 -0.36181 0.14258 -0.36227 0.14649 -0.36157 C 0.15625 -0.35741 0.15977 -0.35509 0.17149 -0.35417 C 0.18255 -0.35347 0.19362 -0.35417 0.20482 -0.35417 " pathEditMode="relative" ptsTypes="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27BCFF6-657B-0AB6-4F3A-74A3BA0DE18A}"/>
              </a:ext>
            </a:extLst>
          </p:cNvPr>
          <p:cNvSpPr/>
          <p:nvPr/>
        </p:nvSpPr>
        <p:spPr>
          <a:xfrm>
            <a:off x="352425" y="209550"/>
            <a:ext cx="11572875" cy="6457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79ABF6-1D55-46DD-E679-E09117B62D4A}"/>
              </a:ext>
            </a:extLst>
          </p:cNvPr>
          <p:cNvSpPr txBox="1"/>
          <p:nvPr/>
        </p:nvSpPr>
        <p:spPr>
          <a:xfrm>
            <a:off x="1191802" y="503434"/>
            <a:ext cx="100378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 ê-ke để kiểm tra góc vuông rồi nêu từng cặp đoạn thẳng vuông góc với nhau.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9B6E36-13B1-119B-76B6-34F96D749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761" y="1870859"/>
            <a:ext cx="5211669" cy="2444287"/>
          </a:xfrm>
          <a:prstGeom prst="rect">
            <a:avLst/>
          </a:prstGeom>
        </p:spPr>
      </p:pic>
      <p:pic>
        <p:nvPicPr>
          <p:cNvPr id="12" name="Picture 11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9DF09E75-A9D8-DD28-FE71-0A71482D2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20965">
            <a:off x="3863081" y="2157575"/>
            <a:ext cx="1725304" cy="172611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A2497EA-7DBE-0861-EA15-7A4CA8F4FE71}"/>
              </a:ext>
            </a:extLst>
          </p:cNvPr>
          <p:cNvSpPr/>
          <p:nvPr/>
        </p:nvSpPr>
        <p:spPr>
          <a:xfrm>
            <a:off x="2712376" y="4323708"/>
            <a:ext cx="7294651" cy="66953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 thẳng AB vuông góc với đoạn thẳng AE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1B3666DB-1DDD-23E1-C112-BF73DD33A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58210" y="2512385"/>
            <a:ext cx="1725304" cy="154898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DB681F1-6131-38C5-32AA-9C78EF1DA552}"/>
              </a:ext>
            </a:extLst>
          </p:cNvPr>
          <p:cNvSpPr/>
          <p:nvPr/>
        </p:nvSpPr>
        <p:spPr>
          <a:xfrm>
            <a:off x="2712376" y="5083996"/>
            <a:ext cx="7294651" cy="66953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 thẳng CB vuông góc với đoạn thẳng CD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F989EFA8-2262-3C98-A672-66C6E5B91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3647323" y="2003460"/>
            <a:ext cx="1725304" cy="1582223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9809E74-F1A5-20B2-05CD-A2BC67B4587C}"/>
              </a:ext>
            </a:extLst>
          </p:cNvPr>
          <p:cNvSpPr/>
          <p:nvPr/>
        </p:nvSpPr>
        <p:spPr>
          <a:xfrm>
            <a:off x="2743198" y="5844283"/>
            <a:ext cx="7294651" cy="66953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 thẳng DC vuông góc với đoạn thẳng DE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0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3EFA93DF-0E46-4EF6-A2C0-2C43EC679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Tieng-yeah-tre-con-www_nhacchuongvui_com (1)">
            <a:hlinkClick r:id="" action="ppaction://media"/>
            <a:extLst>
              <a:ext uri="{FF2B5EF4-FFF2-40B4-BE49-F238E27FC236}">
                <a16:creationId xmlns:a16="http://schemas.microsoft.com/office/drawing/2014/main" id="{A7901B26-065A-40D8-85E4-7AD8B980CC23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60525" y="3676650"/>
            <a:ext cx="406400" cy="406400"/>
          </a:xfrm>
        </p:spPr>
      </p:pic>
      <p:pic>
        <p:nvPicPr>
          <p:cNvPr id="9226" name="Picture 10" descr="Cartoon characters zany face emojis coronavirus microbes covid-19 Premium  vector PNG - Similar PNG">
            <a:extLst>
              <a:ext uri="{FF2B5EF4-FFF2-40B4-BE49-F238E27FC236}">
                <a16:creationId xmlns:a16="http://schemas.microsoft.com/office/drawing/2014/main" id="{94DDF43A-D690-4526-871D-74B3AC499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00" b="98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560" y="2401041"/>
            <a:ext cx="4483355" cy="448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2A2A2CE-AAB6-40D6-98F2-8F6A2AAC97C0}"/>
              </a:ext>
            </a:extLst>
          </p:cNvPr>
          <p:cNvGrpSpPr/>
          <p:nvPr/>
        </p:nvGrpSpPr>
        <p:grpSpPr>
          <a:xfrm flipH="1">
            <a:off x="4055794" y="365125"/>
            <a:ext cx="4351339" cy="1918787"/>
            <a:chOff x="-869731" y="1603218"/>
            <a:chExt cx="5155048" cy="276435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CFF7A15-427C-402D-9F80-C062B5C5B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9731" y="1603218"/>
              <a:ext cx="5155048" cy="276435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4D09E01-4186-4C4C-8E98-2A75996FF724}"/>
                </a:ext>
              </a:extLst>
            </p:cNvPr>
            <p:cNvSpPr txBox="1"/>
            <p:nvPr/>
          </p:nvSpPr>
          <p:spPr>
            <a:xfrm>
              <a:off x="-444992" y="2180250"/>
              <a:ext cx="42163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Chiến thắng Covid</a:t>
              </a: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!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9224" name="Picture 8" descr="100 Cov19 ideas in 2021 | kartun, ilustrasi, gambar">
            <a:extLst>
              <a:ext uri="{FF2B5EF4-FFF2-40B4-BE49-F238E27FC236}">
                <a16:creationId xmlns:a16="http://schemas.microsoft.com/office/drawing/2014/main" id="{3C502985-F00F-432E-90F9-3EE5A5045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26997" y1="78200" x2="29712" y2="73600"/>
                        <a14:foregroundMark x1="43450" y1="76000" x2="45048" y2="79600"/>
                        <a14:foregroundMark x1="55591" y1="76400" x2="57348" y2="80200"/>
                        <a14:foregroundMark x1="66454" y1="77000" x2="67572" y2="79400"/>
                        <a14:foregroundMark x1="65974" y1="47800" x2="69649" y2="47400"/>
                        <a14:foregroundMark x1="55591" y1="46000" x2="53195" y2="51800"/>
                        <a14:foregroundMark x1="64217" y1="44200" x2="68690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2563" y="921742"/>
            <a:ext cx="8951064" cy="714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Cartoon characters knocked emojis coronavirus microbes covid-19 vector PNG  - Similar PNG">
            <a:extLst>
              <a:ext uri="{FF2B5EF4-FFF2-40B4-BE49-F238E27FC236}">
                <a16:creationId xmlns:a16="http://schemas.microsoft.com/office/drawing/2014/main" id="{14ADFB09-6E3B-4B16-B103-DA47C8CC3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14" y="-11689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3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CA5BA8BD-9D5E-4529-A2AA-BC93C271B527}"/>
              </a:ext>
            </a:extLst>
          </p:cNvPr>
          <p:cNvSpPr/>
          <p:nvPr/>
        </p:nvSpPr>
        <p:spPr>
          <a:xfrm rot="11085782">
            <a:off x="1379829" y="244151"/>
            <a:ext cx="5963261" cy="1985145"/>
          </a:xfrm>
          <a:prstGeom prst="cloud">
            <a:avLst/>
          </a:pr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2DC07E-E6C6-4904-9077-E55A91FF2DDA}"/>
              </a:ext>
            </a:extLst>
          </p:cNvPr>
          <p:cNvSpPr txBox="1"/>
          <p:nvPr/>
        </p:nvSpPr>
        <p:spPr>
          <a:xfrm>
            <a:off x="1314880" y="709583"/>
            <a:ext cx="57717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em đã từng làm con diều bằng giấy chưa?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图片 2">
            <a:extLst>
              <a:ext uri="{FF2B5EF4-FFF2-40B4-BE49-F238E27FC236}">
                <a16:creationId xmlns:a16="http://schemas.microsoft.com/office/drawing/2014/main" id="{0D06712B-D39D-44B5-BA8E-CD1F5E4696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0"/>
          <a:stretch/>
        </p:blipFill>
        <p:spPr>
          <a:xfrm>
            <a:off x="161086" y="581025"/>
            <a:ext cx="2306487" cy="6070891"/>
          </a:xfrm>
          <a:prstGeom prst="rect">
            <a:avLst/>
          </a:prstGeom>
        </p:spPr>
      </p:pic>
      <p:pic>
        <p:nvPicPr>
          <p:cNvPr id="1026" name="Picture 2" descr="Hướng dẫn cách làm diều bằng giấy đơn giản mà bay cao nhất - Bảng Xếp Hạng">
            <a:extLst>
              <a:ext uri="{FF2B5EF4-FFF2-40B4-BE49-F238E27FC236}">
                <a16:creationId xmlns:a16="http://schemas.microsoft.com/office/drawing/2014/main" id="{9F560A8A-B67A-4780-A442-EA5E873A6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2790825"/>
            <a:ext cx="6105525" cy="3714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14E5C331-546D-8EF6-56B5-6324F007212D}"/>
              </a:ext>
            </a:extLst>
          </p:cNvPr>
          <p:cNvSpPr/>
          <p:nvPr/>
        </p:nvSpPr>
        <p:spPr>
          <a:xfrm rot="11085782">
            <a:off x="2313279" y="2196776"/>
            <a:ext cx="5963261" cy="1985145"/>
          </a:xfrm>
          <a:prstGeom prst="cloud">
            <a:avLst/>
          </a:pr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552CA8-E503-5461-AA8B-E2DE5AD29F8C}"/>
              </a:ext>
            </a:extLst>
          </p:cNvPr>
          <p:cNvSpPr txBox="1"/>
          <p:nvPr/>
        </p:nvSpPr>
        <p:spPr>
          <a:xfrm>
            <a:off x="2343580" y="2481233"/>
            <a:ext cx="57717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có nhận xét gì về hai thanh tre được buộc với nhau để là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khung diều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6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/>
      <p:bldP spid="2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Picture 2" descr="Premium Vector | Cartoon school bus with children. back to school concept. .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9169" y1="69591" x2="16613" y2="75828"/>
                        <a14:foregroundMark x1="15655" y1="68811" x2="15655" y2="75049"/>
                        <a14:foregroundMark x1="15016" y1="70565" x2="15176" y2="75439"/>
                        <a14:foregroundMark x1="88339" y1="57700" x2="87859" y2="63938"/>
                        <a14:foregroundMark x1="86741" y1="68226" x2="86741" y2="71150"/>
                        <a14:foregroundMark x1="87220" y1="67641" x2="87700" y2="71930"/>
                        <a14:foregroundMark x1="87700" y1="68031" x2="86741" y2="72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9911">
            <a:off x="3115076" y="432380"/>
            <a:ext cx="3503604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4"/>
          <a:stretch/>
        </p:blipFill>
        <p:spPr>
          <a:xfrm>
            <a:off x="5430017" y="306321"/>
            <a:ext cx="2658757" cy="21917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2D0502B-68AD-44F1-8A86-744D5792D6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225" y="3119388"/>
            <a:ext cx="2923539" cy="29235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515" y="4332049"/>
            <a:ext cx="2688551" cy="2688551"/>
          </a:xfrm>
          <a:prstGeom prst="rect">
            <a:avLst/>
          </a:prstGeom>
        </p:spPr>
      </p:pic>
      <p:pic>
        <p:nvPicPr>
          <p:cNvPr id="5122" name="Picture 2" descr="School Building Vector Illustration School Building Cartoon, Vector,  Building, School PNG and Vector with Transparent Background for Free  Download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5000" r="94219">
                        <a14:foregroundMark x1="47344" y1="39844" x2="50781" y2="48281"/>
                        <a14:foregroundMark x1="52344" y1="39844" x2="50000" y2="5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405" y="-641495"/>
            <a:ext cx="3877800" cy="38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29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79 -0.07037 L 0.12279 -0.07037 C 0.14023 -0.07639 0.14726 -0.07847 0.16445 -0.08518 C 0.19062 -0.0956 0.17305 -0.09051 0.19674 -0.09629 C 0.21055 -0.09398 0.22513 -0.09699 0.23841 -0.08889 C 0.24206 -0.0868 0.27539 -0.04722 0.28307 -0.03148 C 0.29088 -0.01597 0.2957 0.00394 0.30078 0.02222 C 0.30338 0.06806 0.30456 0.07778 0.2987 0.1463 C 0.29818 0.15371 0.29401 0.1588 0.2914 0.16459 C 0.28841 0.17176 0.2845 0.18033 0.27995 0.18496 C 0.275 0.19051 0.2694 0.19445 0.26432 0.2 C 0.2569 0.2081 0.25013 0.21829 0.24258 0.22593 C 0.23138 0.23681 0.22057 0.25093 0.2082 0.25556 C 0.20638 0.25602 0.20469 0.25718 0.20299 0.25741 L 0.05612 0.26852 C 0.03555 0.29884 0.05013 0.27361 0.03737 0.30371 C 0.01992 0.34445 0.02786 0.31875 0.01966 0.34815 C 0.01836 0.36713 0.01771 0.36713 0.01966 0.39074 C 0.02044 0.4 0.02044 0.39954 0.02279 0.40347 " pathEditMode="relative" ptsTypes="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F04677B-0E00-09F9-E108-F59183AF0027}"/>
              </a:ext>
            </a:extLst>
          </p:cNvPr>
          <p:cNvSpPr/>
          <p:nvPr/>
        </p:nvSpPr>
        <p:spPr>
          <a:xfrm>
            <a:off x="352425" y="209550"/>
            <a:ext cx="11572875" cy="6457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AD710B-7229-4515-E6AD-8113FEC64774}"/>
              </a:ext>
            </a:extLst>
          </p:cNvPr>
          <p:cNvSpPr txBox="1"/>
          <p:nvPr/>
        </p:nvSpPr>
        <p:spPr>
          <a:xfrm>
            <a:off x="914400" y="503434"/>
            <a:ext cx="10315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Mai vừa vẽ bức tranh dưới đây. Hãy quan sát và tìm hình ảnh về hai đường thẳng vuông góc có trong bức tranh đó.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43A613-8DDB-495C-B1F3-0A3A7F1DE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209" y="2436259"/>
            <a:ext cx="6761306" cy="333258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4B06DD-9A7C-4239-E7C8-DB6C383EE2EC}"/>
              </a:ext>
            </a:extLst>
          </p:cNvPr>
          <p:cNvCxnSpPr>
            <a:cxnSpLocks/>
          </p:cNvCxnSpPr>
          <p:nvPr/>
        </p:nvCxnSpPr>
        <p:spPr>
          <a:xfrm flipH="1">
            <a:off x="3094629" y="2676619"/>
            <a:ext cx="279246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07E371-C087-9D43-9645-ED7545F3617E}"/>
              </a:ext>
            </a:extLst>
          </p:cNvPr>
          <p:cNvCxnSpPr>
            <a:cxnSpLocks/>
          </p:cNvCxnSpPr>
          <p:nvPr/>
        </p:nvCxnSpPr>
        <p:spPr>
          <a:xfrm flipV="1">
            <a:off x="3115178" y="2656071"/>
            <a:ext cx="0" cy="228579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B72857-B8B6-5DC9-8639-15C9B3164A99}"/>
              </a:ext>
            </a:extLst>
          </p:cNvPr>
          <p:cNvCxnSpPr>
            <a:cxnSpLocks/>
          </p:cNvCxnSpPr>
          <p:nvPr/>
        </p:nvCxnSpPr>
        <p:spPr>
          <a:xfrm flipH="1" flipV="1">
            <a:off x="5260369" y="2917860"/>
            <a:ext cx="821932" cy="82193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A480A8C-DB95-6E11-86CF-F7946EAC0704}"/>
              </a:ext>
            </a:extLst>
          </p:cNvPr>
          <p:cNvCxnSpPr>
            <a:cxnSpLocks/>
          </p:cNvCxnSpPr>
          <p:nvPr/>
        </p:nvCxnSpPr>
        <p:spPr>
          <a:xfrm flipH="1">
            <a:off x="5239820" y="3719245"/>
            <a:ext cx="811659" cy="79111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F96BBA-FE29-5603-612C-7E243A3A4BAB}"/>
              </a:ext>
            </a:extLst>
          </p:cNvPr>
          <p:cNvCxnSpPr>
            <a:cxnSpLocks/>
          </p:cNvCxnSpPr>
          <p:nvPr/>
        </p:nvCxnSpPr>
        <p:spPr>
          <a:xfrm>
            <a:off x="6010382" y="4849402"/>
            <a:ext cx="0" cy="30822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A14B4C7-A974-86C8-F142-E054D335654E}"/>
              </a:ext>
            </a:extLst>
          </p:cNvPr>
          <p:cNvCxnSpPr>
            <a:cxnSpLocks/>
          </p:cNvCxnSpPr>
          <p:nvPr/>
        </p:nvCxnSpPr>
        <p:spPr>
          <a:xfrm flipH="1">
            <a:off x="6020656" y="5126805"/>
            <a:ext cx="18493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AF55C4E-F566-6288-0A0D-8ECDD2A9CAD5}"/>
              </a:ext>
            </a:extLst>
          </p:cNvPr>
          <p:cNvCxnSpPr>
            <a:cxnSpLocks/>
          </p:cNvCxnSpPr>
          <p:nvPr/>
        </p:nvCxnSpPr>
        <p:spPr>
          <a:xfrm>
            <a:off x="6008670" y="4179869"/>
            <a:ext cx="0" cy="30822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5FF17F7-6B20-4121-9075-17ED67B2D54F}"/>
              </a:ext>
            </a:extLst>
          </p:cNvPr>
          <p:cNvCxnSpPr>
            <a:cxnSpLocks/>
          </p:cNvCxnSpPr>
          <p:nvPr/>
        </p:nvCxnSpPr>
        <p:spPr>
          <a:xfrm flipH="1">
            <a:off x="6018944" y="4457272"/>
            <a:ext cx="18493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0B4A498-6AF5-1B31-3412-E2284A3FF58B}"/>
              </a:ext>
            </a:extLst>
          </p:cNvPr>
          <p:cNvCxnSpPr>
            <a:cxnSpLocks/>
          </p:cNvCxnSpPr>
          <p:nvPr/>
        </p:nvCxnSpPr>
        <p:spPr>
          <a:xfrm flipH="1">
            <a:off x="5640512" y="3400746"/>
            <a:ext cx="462337" cy="46233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EDFBE62-E064-F489-EBFA-A42594D58377}"/>
              </a:ext>
            </a:extLst>
          </p:cNvPr>
          <p:cNvCxnSpPr>
            <a:cxnSpLocks/>
          </p:cNvCxnSpPr>
          <p:nvPr/>
        </p:nvCxnSpPr>
        <p:spPr>
          <a:xfrm flipH="1" flipV="1">
            <a:off x="6072027" y="3390472"/>
            <a:ext cx="400692" cy="46233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72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3EFA93DF-0E46-4EF6-A2C0-2C43EC679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Tieng-yeah-tre-con-www_nhacchuongvui_com (1)">
            <a:hlinkClick r:id="" action="ppaction://media"/>
            <a:extLst>
              <a:ext uri="{FF2B5EF4-FFF2-40B4-BE49-F238E27FC236}">
                <a16:creationId xmlns:a16="http://schemas.microsoft.com/office/drawing/2014/main" id="{A7901B26-065A-40D8-85E4-7AD8B980CC23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60525" y="3676650"/>
            <a:ext cx="406400" cy="406400"/>
          </a:xfrm>
        </p:spPr>
      </p:pic>
      <p:pic>
        <p:nvPicPr>
          <p:cNvPr id="9226" name="Picture 10" descr="Cartoon characters zany face emojis coronavirus microbes covid-19 Premium  vector PNG - Similar PNG">
            <a:extLst>
              <a:ext uri="{FF2B5EF4-FFF2-40B4-BE49-F238E27FC236}">
                <a16:creationId xmlns:a16="http://schemas.microsoft.com/office/drawing/2014/main" id="{94DDF43A-D690-4526-871D-74B3AC499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00" b="98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560" y="2401041"/>
            <a:ext cx="4483355" cy="448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2A2A2CE-AAB6-40D6-98F2-8F6A2AAC97C0}"/>
              </a:ext>
            </a:extLst>
          </p:cNvPr>
          <p:cNvGrpSpPr/>
          <p:nvPr/>
        </p:nvGrpSpPr>
        <p:grpSpPr>
          <a:xfrm flipH="1">
            <a:off x="4055794" y="365125"/>
            <a:ext cx="4351339" cy="1918787"/>
            <a:chOff x="-869731" y="1603218"/>
            <a:chExt cx="5155048" cy="276435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CFF7A15-427C-402D-9F80-C062B5C5B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9731" y="1603218"/>
              <a:ext cx="5155048" cy="276435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4D09E01-4186-4C4C-8E98-2A75996FF724}"/>
                </a:ext>
              </a:extLst>
            </p:cNvPr>
            <p:cNvSpPr txBox="1"/>
            <p:nvPr/>
          </p:nvSpPr>
          <p:spPr>
            <a:xfrm>
              <a:off x="-444992" y="2180250"/>
              <a:ext cx="42163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Chiến thắng Covid</a:t>
              </a: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!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9224" name="Picture 8" descr="100 Cov19 ideas in 2021 | kartun, ilustrasi, gambar">
            <a:extLst>
              <a:ext uri="{FF2B5EF4-FFF2-40B4-BE49-F238E27FC236}">
                <a16:creationId xmlns:a16="http://schemas.microsoft.com/office/drawing/2014/main" id="{3C502985-F00F-432E-90F9-3EE5A5045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26997" y1="78200" x2="29712" y2="73600"/>
                        <a14:foregroundMark x1="43450" y1="76000" x2="45048" y2="79600"/>
                        <a14:foregroundMark x1="55591" y1="76400" x2="57348" y2="80200"/>
                        <a14:foregroundMark x1="66454" y1="77000" x2="67572" y2="79400"/>
                        <a14:foregroundMark x1="65974" y1="47800" x2="69649" y2="47400"/>
                        <a14:foregroundMark x1="55591" y1="46000" x2="53195" y2="51800"/>
                        <a14:foregroundMark x1="64217" y1="44200" x2="68690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2563" y="921742"/>
            <a:ext cx="8951064" cy="714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Cartoon characters knocked emojis coronavirus microbes covid-19 vector PNG  - Similar PNG">
            <a:extLst>
              <a:ext uri="{FF2B5EF4-FFF2-40B4-BE49-F238E27FC236}">
                <a16:creationId xmlns:a16="http://schemas.microsoft.com/office/drawing/2014/main" id="{14ADFB09-6E3B-4B16-B103-DA47C8CC3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14" y="-11689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10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Picture 2" descr="Premium Vector | Cartoon school bus with children. back to school concept. .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9169" y1="69591" x2="16613" y2="75828"/>
                        <a14:foregroundMark x1="15655" y1="68811" x2="15655" y2="75049"/>
                        <a14:foregroundMark x1="15016" y1="70565" x2="15176" y2="75439"/>
                        <a14:foregroundMark x1="88339" y1="57700" x2="87859" y2="63938"/>
                        <a14:foregroundMark x1="86741" y1="68226" x2="86741" y2="71150"/>
                        <a14:foregroundMark x1="87220" y1="67641" x2="87700" y2="71930"/>
                        <a14:foregroundMark x1="87700" y1="68031" x2="86741" y2="72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9911">
            <a:off x="3381046" y="2925849"/>
            <a:ext cx="3503604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2D0502B-68AD-44F1-8A86-744D5792D6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225" y="3119388"/>
            <a:ext cx="2923539" cy="29235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515" y="4332049"/>
            <a:ext cx="2688551" cy="2688551"/>
          </a:xfrm>
          <a:prstGeom prst="rect">
            <a:avLst/>
          </a:prstGeom>
        </p:spPr>
      </p:pic>
      <p:pic>
        <p:nvPicPr>
          <p:cNvPr id="5122" name="Picture 2" descr="School Building Vector Illustration School Building Cartoon, Vector,  Building, School PNG and Vector with Transparent Background for Free  Download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5000" r="94219">
                        <a14:foregroundMark x1="47344" y1="39844" x2="50781" y2="48281"/>
                        <a14:foregroundMark x1="52344" y1="39844" x2="50000" y2="5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405" y="-641495"/>
            <a:ext cx="3877800" cy="38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38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54 0.09931 L 0.01654 0.09931 C 0.05 0.14838 0.03034 0.12315 0.06862 0.16412 C 0.07058 0.1662 0.07761 0.17477 0.08112 0.17708 C 0.08347 0.17847 0.08594 0.17963 0.08842 0.18079 L 0.10925 0.19005 C 0.11472 0.19236 0.12019 0.19699 0.12592 0.19745 L 0.18737 0.20116 C 0.203 0.19838 0.2323 0.20393 0.25092 0.18634 C 0.253 0.18403 0.25508 0.18125 0.25717 0.17893 C 0.25847 0.1669 0.25677 0.17106 0.26237 0.16412 C 0.26328 0.16273 0.26433 0.16134 0.2655 0.16042 C 0.26641 0.15949 0.26862 0.15856 0.26862 0.15856 " pathEditMode="relative" ptsTypes="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1412A74-87D7-4C90-BC53-A5C1A40B9585}"/>
              </a:ext>
            </a:extLst>
          </p:cNvPr>
          <p:cNvSpPr/>
          <p:nvPr/>
        </p:nvSpPr>
        <p:spPr>
          <a:xfrm>
            <a:off x="749300" y="393700"/>
            <a:ext cx="10668000" cy="1816100"/>
          </a:xfrm>
          <a:prstGeom prst="roundRect">
            <a:avLst>
              <a:gd name="adj" fmla="val 117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657DFF-8EF1-431D-ABB5-EADC2A00C5B6}"/>
              </a:ext>
            </a:extLst>
          </p:cNvPr>
          <p:cNvSpPr txBox="1"/>
          <p:nvPr/>
        </p:nvSpPr>
        <p:spPr>
          <a:xfrm>
            <a:off x="1525270" y="435757"/>
            <a:ext cx="91414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73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2D0502B-68AD-44F1-8A86-744D5792D6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225" y="3119388"/>
            <a:ext cx="2923539" cy="2923539"/>
          </a:xfrm>
          <a:prstGeom prst="rect">
            <a:avLst/>
          </a:prstGeom>
        </p:spPr>
      </p:pic>
      <p:pic>
        <p:nvPicPr>
          <p:cNvPr id="5122" name="Picture 2" descr="School Building Vector Illustration School Building Cartoon, Vector,  Building, School PNG and Vector with Transparent Background for Free  Download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5000" r="94219">
                        <a14:foregroundMark x1="47344" y1="39844" x2="50781" y2="48281"/>
                        <a14:foregroundMark x1="52344" y1="39844" x2="50000" y2="5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405" y="-641495"/>
            <a:ext cx="3877800" cy="38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remium Vector | Cartoon school bus with children. back to school concept. .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19169" y1="69591" x2="16613" y2="75828"/>
                        <a14:foregroundMark x1="15655" y1="68811" x2="15655" y2="75049"/>
                        <a14:foregroundMark x1="15016" y1="70565" x2="15176" y2="75439"/>
                        <a14:foregroundMark x1="88339" y1="57700" x2="87859" y2="63938"/>
                        <a14:foregroundMark x1="86741" y1="68226" x2="86741" y2="71150"/>
                        <a14:foregroundMark x1="87220" y1="67641" x2="87700" y2="71930"/>
                        <a14:foregroundMark x1="87700" y1="68031" x2="86741" y2="72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9911">
            <a:off x="6661302" y="4010714"/>
            <a:ext cx="3503604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28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07 -0.03842 L 0.06107 -0.03842 C 0.06823 -0.05949 0.07787 -0.07847 0.08282 -0.10139 C 0.09128 -0.13981 0.09141 -0.13958 0.09844 -0.17361 C 0.09987 -0.18055 0.10131 -0.18727 0.10261 -0.19398 C 0.10404 -0.20139 0.10443 -0.20972 0.10677 -0.2162 L 0.11198 -0.23102 C 0.11302 -0.23912 0.1142 -0.24722 0.11511 -0.25509 C 0.11823 -0.28356 0.11446 -0.27199 0.11927 -0.28472 C 0.11993 -0.29282 0.12084 -0.30092 0.12136 -0.30879 C 0.12188 -0.31574 0.12175 -0.32245 0.1224 -0.32917 C 0.12279 -0.33379 0.12383 -0.33796 0.12448 -0.34213 C 0.12526 -0.34768 0.12592 -0.35347 0.12657 -0.35879 C 0.12696 -0.36134 0.12709 -0.36389 0.12761 -0.3662 C 0.12878 -0.37153 0.12995 -0.37662 0.13177 -0.38102 C 0.13321 -0.38472 0.13529 -0.38727 0.13698 -0.39028 C 0.1392 -0.40231 0.13802 -0.39398 0.13802 -0.4162 " pathEditMode="relative" ptsTypes="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3EFA93DF-0E46-4EF6-A2C0-2C43EC679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Tieng-yeah-tre-con-www_nhacchuongvui_com (1)">
            <a:hlinkClick r:id="" action="ppaction://media"/>
            <a:extLst>
              <a:ext uri="{FF2B5EF4-FFF2-40B4-BE49-F238E27FC236}">
                <a16:creationId xmlns:a16="http://schemas.microsoft.com/office/drawing/2014/main" id="{A7901B26-065A-40D8-85E4-7AD8B980CC23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60525" y="3676650"/>
            <a:ext cx="406400" cy="406400"/>
          </a:xfrm>
        </p:spPr>
      </p:pic>
      <p:pic>
        <p:nvPicPr>
          <p:cNvPr id="9226" name="Picture 10" descr="Cartoon characters zany face emojis coronavirus microbes covid-19 Premium  vector PNG - Similar PNG">
            <a:extLst>
              <a:ext uri="{FF2B5EF4-FFF2-40B4-BE49-F238E27FC236}">
                <a16:creationId xmlns:a16="http://schemas.microsoft.com/office/drawing/2014/main" id="{94DDF43A-D690-4526-871D-74B3AC499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00" b="98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560" y="2401041"/>
            <a:ext cx="4483355" cy="448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2A2A2CE-AAB6-40D6-98F2-8F6A2AAC97C0}"/>
              </a:ext>
            </a:extLst>
          </p:cNvPr>
          <p:cNvGrpSpPr/>
          <p:nvPr/>
        </p:nvGrpSpPr>
        <p:grpSpPr>
          <a:xfrm flipH="1">
            <a:off x="4000722" y="365125"/>
            <a:ext cx="4461482" cy="1918787"/>
            <a:chOff x="-934974" y="1603218"/>
            <a:chExt cx="5285535" cy="276435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CFF7A15-427C-402D-9F80-C062B5C5B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9731" y="1603218"/>
              <a:ext cx="5155048" cy="276435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4D09E01-4186-4C4C-8E98-2A75996FF724}"/>
                </a:ext>
              </a:extLst>
            </p:cNvPr>
            <p:cNvSpPr txBox="1"/>
            <p:nvPr/>
          </p:nvSpPr>
          <p:spPr>
            <a:xfrm>
              <a:off x="-934974" y="1933966"/>
              <a:ext cx="5285535" cy="1729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Chúng mình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dành chiến thắng !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9224" name="Picture 8" descr="100 Cov19 ideas in 2021 | kartun, ilustrasi, gambar">
            <a:extLst>
              <a:ext uri="{FF2B5EF4-FFF2-40B4-BE49-F238E27FC236}">
                <a16:creationId xmlns:a16="http://schemas.microsoft.com/office/drawing/2014/main" id="{3C502985-F00F-432E-90F9-3EE5A5045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26997" y1="78200" x2="29712" y2="73600"/>
                        <a14:foregroundMark x1="43450" y1="76000" x2="45048" y2="79600"/>
                        <a14:foregroundMark x1="55591" y1="76400" x2="57348" y2="80200"/>
                        <a14:foregroundMark x1="66454" y1="77000" x2="67572" y2="79400"/>
                        <a14:foregroundMark x1="65974" y1="47800" x2="69649" y2="47400"/>
                        <a14:foregroundMark x1="55591" y1="46000" x2="53195" y2="51800"/>
                        <a14:foregroundMark x1="64217" y1="44200" x2="68690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2563" y="921742"/>
            <a:ext cx="8951064" cy="714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Cartoon characters knocked emojis coronavirus microbes covid-19 vector PNG  - Similar PNG">
            <a:extLst>
              <a:ext uri="{FF2B5EF4-FFF2-40B4-BE49-F238E27FC236}">
                <a16:creationId xmlns:a16="http://schemas.microsoft.com/office/drawing/2014/main" id="{14ADFB09-6E3B-4B16-B103-DA47C8CC3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14" y="-11689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97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mium Vector | Cartoon school bus with children. back to school concept. .">
            <a:extLst>
              <a:ext uri="{FF2B5EF4-FFF2-40B4-BE49-F238E27FC236}">
                <a16:creationId xmlns:a16="http://schemas.microsoft.com/office/drawing/2014/main" id="{6875352B-7FDC-4042-A757-73934352B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9169" y1="69591" x2="16613" y2="75828"/>
                        <a14:foregroundMark x1="15655" y1="68811" x2="15655" y2="75049"/>
                        <a14:foregroundMark x1="15016" y1="70565" x2="15176" y2="75439"/>
                        <a14:foregroundMark x1="88339" y1="57700" x2="87859" y2="63938"/>
                        <a14:foregroundMark x1="86741" y1="68226" x2="86741" y2="71150"/>
                        <a14:foregroundMark x1="87220" y1="67641" x2="87700" y2="71930"/>
                        <a14:foregroundMark x1="87700" y1="68031" x2="86741" y2="72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844" y="2282470"/>
            <a:ext cx="6583775" cy="539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C148810-AA6B-6A05-DF9E-294895E1A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319" y="389359"/>
            <a:ext cx="9242337" cy="22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4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L 1.01016 0.016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08" y="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lculator ruler and books&#10;&#10;Description automatically generated">
            <a:extLst>
              <a:ext uri="{FF2B5EF4-FFF2-40B4-BE49-F238E27FC236}">
                <a16:creationId xmlns:a16="http://schemas.microsoft.com/office/drawing/2014/main" id="{A888EA62-27FF-387C-61A8-4316CFEBFE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9" y="3657600"/>
            <a:ext cx="3714754" cy="37147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8213A8-5E78-5AEF-A072-65D786394B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173" y="293235"/>
            <a:ext cx="5614903" cy="31092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474A49-0144-D236-1ED6-872F55D6BA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0237" y="2010410"/>
            <a:ext cx="8736325" cy="29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2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1422B4CD-CC47-417B-A2DF-B623C23FCE93}"/>
              </a:ext>
            </a:extLst>
          </p:cNvPr>
          <p:cNvGrpSpPr/>
          <p:nvPr/>
        </p:nvGrpSpPr>
        <p:grpSpPr>
          <a:xfrm flipH="1">
            <a:off x="0" y="-16562"/>
            <a:ext cx="12192000" cy="6858000"/>
            <a:chOff x="0" y="-16562"/>
            <a:chExt cx="12192000" cy="6858000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1A94B66-2756-4F5F-8984-908B965C380A}"/>
                </a:ext>
              </a:extLst>
            </p:cNvPr>
            <p:cNvSpPr/>
            <p:nvPr/>
          </p:nvSpPr>
          <p:spPr>
            <a:xfrm flipH="1">
              <a:off x="0" y="-16562"/>
              <a:ext cx="12192000" cy="6858000"/>
            </a:xfrm>
            <a:prstGeom prst="rect">
              <a:avLst/>
            </a:prstGeom>
            <a:blipFill dpi="0" rotWithShape="1">
              <a:blip r:embed="rId2">
                <a:alphaModFix amt="2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6B3CDAB3-5759-45D6-B496-9B4253EA1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225"/>
              <a:ext cx="2586182" cy="1698952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A947CA4D-F2B3-4439-B4DB-5CA0D2B8A9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66401"/>
            <a:ext cx="4644572" cy="542048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A1BE104-3016-49A4-8917-5C67466FF4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45440" y="-20596"/>
            <a:ext cx="6753225" cy="135255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A05B4B49-F5F2-4723-BD28-9F5E21B4A5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398">
            <a:off x="3972833" y="1582449"/>
            <a:ext cx="671739" cy="77618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4DC3BA1-D759-4A26-B73C-F2C1F6A7F32F}"/>
              </a:ext>
            </a:extLst>
          </p:cNvPr>
          <p:cNvSpPr/>
          <p:nvPr/>
        </p:nvSpPr>
        <p:spPr>
          <a:xfrm>
            <a:off x="4240929" y="1949672"/>
            <a:ext cx="660469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600" b="1" i="0" u="none" strike="noStrike" kern="1200" cap="none" spc="0" normalizeH="0" baseline="0" noProof="0" dirty="0">
                <a:ln w="38100">
                  <a:solidFill>
                    <a:prstClr val="white"/>
                  </a:solidFill>
                  <a:prstDash val="solid"/>
                </a:ln>
                <a:solidFill>
                  <a:srgbClr val="5A3232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KHÁM PHÁ</a:t>
            </a:r>
          </a:p>
        </p:txBody>
      </p:sp>
      <p:pic>
        <p:nvPicPr>
          <p:cNvPr id="20" name="图片 2">
            <a:extLst>
              <a:ext uri="{FF2B5EF4-FFF2-40B4-BE49-F238E27FC236}">
                <a16:creationId xmlns:a16="http://schemas.microsoft.com/office/drawing/2014/main" id="{90038063-74BA-49D7-8C62-EF0A6CBDFE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282" y="2922658"/>
            <a:ext cx="3457244" cy="393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25A667E-4AD5-4A86-93C1-E52EB9457CDB}"/>
              </a:ext>
            </a:extLst>
          </p:cNvPr>
          <p:cNvSpPr/>
          <p:nvPr/>
        </p:nvSpPr>
        <p:spPr>
          <a:xfrm>
            <a:off x="3261360" y="518159"/>
            <a:ext cx="8392160" cy="40538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DEB0E51-7C4B-475A-8822-18DD2BCD2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0652"/>
            <a:ext cx="3970498" cy="595334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A1C2218-E011-49EA-A7E3-EC82B905F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414" y="116779"/>
            <a:ext cx="304800" cy="32385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4BE8FD1-796A-491E-89D3-50E4A30D74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214" y="355561"/>
            <a:ext cx="847114" cy="109818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68FF7668-D37D-4C44-8E14-41819B8B88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947" y="828270"/>
            <a:ext cx="605016" cy="61935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C687A0A2-8E57-4129-96B5-4D541F932D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623" y="325776"/>
            <a:ext cx="859122" cy="85912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A7FEEBC-E668-42A2-B399-CCA5FC827FE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056" b="39444" l="2000" r="26500">
                        <a14:foregroundMark x1="13700" y1="18333" x2="14500" y2="18241"/>
                        <a14:foregroundMark x1="14800" y1="17037" x2="14000" y2="20278"/>
                      </a14:backgroundRemoval>
                    </a14:imgEffect>
                  </a14:imgLayer>
                </a14:imgProps>
              </a:ext>
            </a:extLst>
          </a:blip>
          <a:srcRect l="2000" t="11852" r="71440" b="59326"/>
          <a:stretch/>
        </p:blipFill>
        <p:spPr>
          <a:xfrm>
            <a:off x="3332415" y="1447721"/>
            <a:ext cx="1102476" cy="129208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2177A26-3D20-43AA-92DF-B064846B3CE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981" b="55093" l="18000" r="42800">
                        <a14:foregroundMark x1="34700" y1="36111" x2="34700" y2="37315"/>
                        <a14:foregroundMark x1="30800" y1="33426" x2="35600" y2="34630"/>
                        <a14:foregroundMark x1="35300" y1="51481" x2="37200" y2="51759"/>
                      </a14:backgroundRemoval>
                    </a14:imgEffect>
                  </a14:imgLayer>
                </a14:imgProps>
              </a:ext>
            </a:extLst>
          </a:blip>
          <a:srcRect l="17657" t="26205" r="55783" b="44973"/>
          <a:stretch/>
        </p:blipFill>
        <p:spPr>
          <a:xfrm>
            <a:off x="3332415" y="2675734"/>
            <a:ext cx="990185" cy="1160480"/>
          </a:xfrm>
          <a:prstGeom prst="rect">
            <a:avLst/>
          </a:prstGeom>
        </p:spPr>
      </p:pic>
      <p:sp>
        <p:nvSpPr>
          <p:cNvPr id="33" name="Text Box 4">
            <a:extLst>
              <a:ext uri="{FF2B5EF4-FFF2-40B4-BE49-F238E27FC236}">
                <a16:creationId xmlns:a16="http://schemas.microsoft.com/office/drawing/2014/main" id="{B9DDA5F1-C389-45C2-A8EB-B2DE818D9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7613" y="1774309"/>
            <a:ext cx="6930937" cy="107721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eaLnBrk="1" hangingPunct="1">
              <a:spcBef>
                <a:spcPct val="50000"/>
              </a:spcBef>
            </a:pPr>
            <a:r>
              <a:rPr lang="vi-V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Nhận biết được hai đường thẳng vuông góc.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Text Box 4">
            <a:extLst>
              <a:ext uri="{FF2B5EF4-FFF2-40B4-BE49-F238E27FC236}">
                <a16:creationId xmlns:a16="http://schemas.microsoft.com/office/drawing/2014/main" id="{16ADD4B0-5DC4-4697-90E4-DB2E8A615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7613" y="3036130"/>
            <a:ext cx="6749962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eaLnBrk="1" hangingPunct="1">
              <a:spcBef>
                <a:spcPct val="50000"/>
              </a:spcBef>
            </a:pPr>
            <a:r>
              <a:rPr lang="vi-V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Vận dụng bài học vào thực tiễn.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00D455-CE89-72E2-6053-48DAD812E2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3309" y="585174"/>
            <a:ext cx="4511431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2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3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A05B4B49-F5F2-4723-BD28-9F5E21B4A5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398">
            <a:off x="450807" y="729010"/>
            <a:ext cx="671739" cy="776186"/>
          </a:xfrm>
          <a:prstGeom prst="rect">
            <a:avLst/>
          </a:prstGeom>
        </p:spPr>
      </p:pic>
      <p:pic>
        <p:nvPicPr>
          <p:cNvPr id="20" name="图片 2">
            <a:extLst>
              <a:ext uri="{FF2B5EF4-FFF2-40B4-BE49-F238E27FC236}">
                <a16:creationId xmlns:a16="http://schemas.microsoft.com/office/drawing/2014/main" id="{90038063-74BA-49D7-8C62-EF0A6CBDF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634" y="1014066"/>
            <a:ext cx="5305366" cy="60331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93D3561-57E4-4203-5FB7-7C83F32A30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745" y="1800225"/>
            <a:ext cx="7877050" cy="186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8D50F9-09D3-4F14-8E62-8B686E2C6C9C}"/>
              </a:ext>
            </a:extLst>
          </p:cNvPr>
          <p:cNvSpPr/>
          <p:nvPr/>
        </p:nvSpPr>
        <p:spPr>
          <a:xfrm>
            <a:off x="352425" y="209550"/>
            <a:ext cx="11572875" cy="6457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590379-AF9E-DE62-BF11-5E05B5F3B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954" y="355902"/>
            <a:ext cx="5570510" cy="349690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D7918B7-E42A-48F9-713D-A673044D6AB6}"/>
              </a:ext>
            </a:extLst>
          </p:cNvPr>
          <p:cNvSpPr/>
          <p:nvPr/>
        </p:nvSpPr>
        <p:spPr>
          <a:xfrm>
            <a:off x="2229491" y="4150760"/>
            <a:ext cx="8455632" cy="147947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?”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4AD771C-222E-BDB3-6D92-DED7E150ECA6}"/>
              </a:ext>
            </a:extLst>
          </p:cNvPr>
          <p:cNvSpPr/>
          <p:nvPr/>
        </p:nvSpPr>
        <p:spPr>
          <a:xfrm>
            <a:off x="1426394" y="3943564"/>
            <a:ext cx="9792985" cy="236476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thanh tre này được xếp để tạo ra các góc vuông hay ta có thể nói hai thanh tre đó vuông góc với nhau</a:t>
            </a:r>
            <a:endParaRPr lang="en-US" sz="4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68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8D50F9-09D3-4F14-8E62-8B686E2C6C9C}"/>
              </a:ext>
            </a:extLst>
          </p:cNvPr>
          <p:cNvSpPr/>
          <p:nvPr/>
        </p:nvSpPr>
        <p:spPr>
          <a:xfrm>
            <a:off x="352425" y="209550"/>
            <a:ext cx="11572875" cy="6457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FB00C3E-6F7E-EF25-DC1D-346ECE3D072C}"/>
              </a:ext>
            </a:extLst>
          </p:cNvPr>
          <p:cNvCxnSpPr>
            <a:cxnSpLocks/>
          </p:cNvCxnSpPr>
          <p:nvPr/>
        </p:nvCxnSpPr>
        <p:spPr>
          <a:xfrm>
            <a:off x="1512410" y="877565"/>
            <a:ext cx="0" cy="186069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5DD269-954F-18A2-AFA0-BBE27A2BFD1C}"/>
              </a:ext>
            </a:extLst>
          </p:cNvPr>
          <p:cNvCxnSpPr>
            <a:cxnSpLocks/>
          </p:cNvCxnSpPr>
          <p:nvPr/>
        </p:nvCxnSpPr>
        <p:spPr>
          <a:xfrm>
            <a:off x="4255610" y="867290"/>
            <a:ext cx="0" cy="186069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35B955C-64EC-4BF0-B821-42371AE030B1}"/>
              </a:ext>
            </a:extLst>
          </p:cNvPr>
          <p:cNvCxnSpPr>
            <a:cxnSpLocks/>
          </p:cNvCxnSpPr>
          <p:nvPr/>
        </p:nvCxnSpPr>
        <p:spPr>
          <a:xfrm flipH="1">
            <a:off x="1481587" y="2717716"/>
            <a:ext cx="279246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199D4C2-2D67-D6A6-7EBD-0D1C882B8967}"/>
              </a:ext>
            </a:extLst>
          </p:cNvPr>
          <p:cNvCxnSpPr>
            <a:cxnSpLocks/>
          </p:cNvCxnSpPr>
          <p:nvPr/>
        </p:nvCxnSpPr>
        <p:spPr>
          <a:xfrm flipH="1">
            <a:off x="1491861" y="868367"/>
            <a:ext cx="279246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B56ABD2-74EB-188D-DEAD-B32875E30A92}"/>
              </a:ext>
            </a:extLst>
          </p:cNvPr>
          <p:cNvSpPr txBox="1"/>
          <p:nvPr/>
        </p:nvSpPr>
        <p:spPr>
          <a:xfrm>
            <a:off x="1500027" y="380145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CD576E-57AF-284C-5787-37758929CAA1}"/>
              </a:ext>
            </a:extLst>
          </p:cNvPr>
          <p:cNvSpPr txBox="1"/>
          <p:nvPr/>
        </p:nvSpPr>
        <p:spPr>
          <a:xfrm>
            <a:off x="4058292" y="349323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AD9A2B-B055-E0C8-6B3A-D7B393437F28}"/>
              </a:ext>
            </a:extLst>
          </p:cNvPr>
          <p:cNvSpPr txBox="1"/>
          <p:nvPr/>
        </p:nvSpPr>
        <p:spPr>
          <a:xfrm>
            <a:off x="1520576" y="2691830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559037-7065-BDFF-DA38-32B16E6D1A5F}"/>
              </a:ext>
            </a:extLst>
          </p:cNvPr>
          <p:cNvSpPr txBox="1"/>
          <p:nvPr/>
        </p:nvSpPr>
        <p:spPr>
          <a:xfrm>
            <a:off x="3935002" y="2712379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5BB5760-2F05-9150-1024-8516141AD154}"/>
              </a:ext>
            </a:extLst>
          </p:cNvPr>
          <p:cNvCxnSpPr>
            <a:cxnSpLocks/>
          </p:cNvCxnSpPr>
          <p:nvPr/>
        </p:nvCxnSpPr>
        <p:spPr>
          <a:xfrm flipH="1">
            <a:off x="821933" y="868367"/>
            <a:ext cx="68836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04BE5EA-9670-DC50-04AD-1DA76114C139}"/>
              </a:ext>
            </a:extLst>
          </p:cNvPr>
          <p:cNvCxnSpPr>
            <a:cxnSpLocks/>
          </p:cNvCxnSpPr>
          <p:nvPr/>
        </p:nvCxnSpPr>
        <p:spPr>
          <a:xfrm>
            <a:off x="1510303" y="2712377"/>
            <a:ext cx="0" cy="61151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155A817-C55D-EFBE-AC61-732FBCB3ACD1}"/>
              </a:ext>
            </a:extLst>
          </p:cNvPr>
          <p:cNvCxnSpPr>
            <a:cxnSpLocks/>
          </p:cNvCxnSpPr>
          <p:nvPr/>
        </p:nvCxnSpPr>
        <p:spPr>
          <a:xfrm>
            <a:off x="1510303" y="236305"/>
            <a:ext cx="0" cy="61151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4CCF179-41C7-5F21-BEAE-C13C7D9FA87A}"/>
              </a:ext>
            </a:extLst>
          </p:cNvPr>
          <p:cNvCxnSpPr>
            <a:cxnSpLocks/>
          </p:cNvCxnSpPr>
          <p:nvPr/>
        </p:nvCxnSpPr>
        <p:spPr>
          <a:xfrm flipH="1">
            <a:off x="4263776" y="868367"/>
            <a:ext cx="68836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BBA6E5F-F5F3-8743-595E-BCDE08B5194D}"/>
              </a:ext>
            </a:extLst>
          </p:cNvPr>
          <p:cNvSpPr/>
          <p:nvPr/>
        </p:nvSpPr>
        <p:spPr>
          <a:xfrm>
            <a:off x="5280917" y="729466"/>
            <a:ext cx="6051478" cy="1797978"/>
          </a:xfrm>
          <a:prstGeom prst="roundRect">
            <a:avLst/>
          </a:prstGeom>
          <a:solidFill>
            <a:srgbClr val="B1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Kéo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AD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ABCD ta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5EECEA0-6C40-72DE-7698-0D0D4B96FB2F}"/>
              </a:ext>
            </a:extLst>
          </p:cNvPr>
          <p:cNvSpPr txBox="1"/>
          <p:nvPr/>
        </p:nvSpPr>
        <p:spPr>
          <a:xfrm>
            <a:off x="770561" y="195210"/>
            <a:ext cx="503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D916D2D-9679-E859-63E7-FACA2DCB184C}"/>
              </a:ext>
            </a:extLst>
          </p:cNvPr>
          <p:cNvCxnSpPr>
            <a:cxnSpLocks/>
          </p:cNvCxnSpPr>
          <p:nvPr/>
        </p:nvCxnSpPr>
        <p:spPr>
          <a:xfrm flipH="1">
            <a:off x="1348022" y="4638982"/>
            <a:ext cx="362467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946E12B-F1FC-F4C8-5763-AB1869F2414C}"/>
              </a:ext>
            </a:extLst>
          </p:cNvPr>
          <p:cNvCxnSpPr>
            <a:cxnSpLocks/>
          </p:cNvCxnSpPr>
          <p:nvPr/>
        </p:nvCxnSpPr>
        <p:spPr>
          <a:xfrm>
            <a:off x="2282971" y="3883632"/>
            <a:ext cx="0" cy="216784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0D717B01-A5F8-A6A1-1069-5BF949A63681}"/>
              </a:ext>
            </a:extLst>
          </p:cNvPr>
          <p:cNvSpPr/>
          <p:nvPr/>
        </p:nvSpPr>
        <p:spPr>
          <a:xfrm>
            <a:off x="4140485" y="4592549"/>
            <a:ext cx="92468" cy="8219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F0A0AC1-D281-0ACF-C4E2-11393C6B9ED7}"/>
              </a:ext>
            </a:extLst>
          </p:cNvPr>
          <p:cNvSpPr/>
          <p:nvPr/>
        </p:nvSpPr>
        <p:spPr>
          <a:xfrm>
            <a:off x="2219217" y="5558319"/>
            <a:ext cx="92468" cy="8219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8D30DBA-4BD3-2285-E1A3-9AB9C2C29793}"/>
              </a:ext>
            </a:extLst>
          </p:cNvPr>
          <p:cNvSpPr txBox="1"/>
          <p:nvPr/>
        </p:nvSpPr>
        <p:spPr>
          <a:xfrm>
            <a:off x="1900719" y="4119938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5734439-85C7-D7A0-466A-435D44A70F5F}"/>
              </a:ext>
            </a:extLst>
          </p:cNvPr>
          <p:cNvSpPr txBox="1"/>
          <p:nvPr/>
        </p:nvSpPr>
        <p:spPr>
          <a:xfrm>
            <a:off x="3996647" y="4109664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C605A1D-EEE2-11EB-CAB9-3B3A18BB554D}"/>
              </a:ext>
            </a:extLst>
          </p:cNvPr>
          <p:cNvSpPr txBox="1"/>
          <p:nvPr/>
        </p:nvSpPr>
        <p:spPr>
          <a:xfrm>
            <a:off x="1674687" y="5291192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4935832-42DD-2BC6-1419-30F8A19E71BA}"/>
              </a:ext>
            </a:extLst>
          </p:cNvPr>
          <p:cNvSpPr/>
          <p:nvPr/>
        </p:nvSpPr>
        <p:spPr>
          <a:xfrm>
            <a:off x="5280917" y="3842536"/>
            <a:ext cx="6051478" cy="1797978"/>
          </a:xfrm>
          <a:prstGeom prst="roundRect">
            <a:avLst/>
          </a:prstGeom>
          <a:solidFill>
            <a:srgbClr val="B1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đường thẳng OM và ON vuông góc nhau tạo thành bốn góc vuông có chung điểm O.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065FF4F-4D07-88A3-04B2-A74268CDEE0C}"/>
              </a:ext>
            </a:extLst>
          </p:cNvPr>
          <p:cNvSpPr txBox="1"/>
          <p:nvPr/>
        </p:nvSpPr>
        <p:spPr>
          <a:xfrm>
            <a:off x="431515" y="3708972"/>
            <a:ext cx="852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7065CC8-C63F-FF30-C7DF-8C758796C074}"/>
              </a:ext>
            </a:extLst>
          </p:cNvPr>
          <p:cNvSpPr txBox="1"/>
          <p:nvPr/>
        </p:nvSpPr>
        <p:spPr>
          <a:xfrm>
            <a:off x="3493213" y="5661061"/>
            <a:ext cx="77261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Ta thường dùng ê ke để kiểm tra hoặc vẽ hai đường thẳng vuông góc với nhau.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4" name="Picture 43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05C421CF-F9B7-3603-836C-0A7B7936A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849" y="893852"/>
            <a:ext cx="1725304" cy="1726115"/>
          </a:xfrm>
          <a:prstGeom prst="rect">
            <a:avLst/>
          </a:prstGeom>
        </p:spPr>
      </p:pic>
      <p:pic>
        <p:nvPicPr>
          <p:cNvPr id="45" name="Picture 44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E5D44B79-2D3E-B070-5BB4-CC6DE4F126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136" y="4674742"/>
            <a:ext cx="1725304" cy="172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21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8" grpId="0" animBg="1"/>
      <p:bldP spid="29" grpId="0"/>
      <p:bldP spid="34" grpId="0" animBg="1"/>
      <p:bldP spid="36" grpId="0" animBg="1"/>
      <p:bldP spid="37" grpId="0"/>
      <p:bldP spid="38" grpId="0"/>
      <p:bldP spid="39" grpId="0"/>
      <p:bldP spid="40" grpId="0" animBg="1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8D50F9-09D3-4F14-8E62-8B686E2C6C9C}"/>
              </a:ext>
            </a:extLst>
          </p:cNvPr>
          <p:cNvSpPr/>
          <p:nvPr/>
        </p:nvSpPr>
        <p:spPr>
          <a:xfrm>
            <a:off x="352425" y="209550"/>
            <a:ext cx="11572875" cy="6457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932AB7-B5E6-D419-3B80-BD910FA68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265" y="320018"/>
            <a:ext cx="3609145" cy="12863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5AAD483-2124-03DF-B2C1-F34ED3DE7D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19" b="89444" l="10429" r="90429">
                        <a14:foregroundMark x1="24571" y1="43704" x2="19857" y2="3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" t="-7257" r="-521" b="7257"/>
          <a:stretch/>
        </p:blipFill>
        <p:spPr>
          <a:xfrm flipH="1">
            <a:off x="0" y="649717"/>
            <a:ext cx="3840759" cy="5925743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022E2B2-48A9-4A10-3EEC-7852B437785A}"/>
              </a:ext>
            </a:extLst>
          </p:cNvPr>
          <p:cNvSpPr/>
          <p:nvPr/>
        </p:nvSpPr>
        <p:spPr>
          <a:xfrm>
            <a:off x="3524037" y="1755169"/>
            <a:ext cx="7839181" cy="169694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Kéo dài hai cạnh kề nhau của hình chữ nhật ta được hai đường thẳng vuông góc với nhau.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036A5E1-6450-3E7D-DFCD-4BC946A581C0}"/>
              </a:ext>
            </a:extLst>
          </p:cNvPr>
          <p:cNvSpPr/>
          <p:nvPr/>
        </p:nvSpPr>
        <p:spPr>
          <a:xfrm>
            <a:off x="3719246" y="3738081"/>
            <a:ext cx="7839181" cy="11524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đường thẳng vuông góc với nhau tạo thành 4 góc vuông có chung điểm.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8397E38-B40C-2F4D-111B-5FB3E7A943DF}"/>
              </a:ext>
            </a:extLst>
          </p:cNvPr>
          <p:cNvSpPr/>
          <p:nvPr/>
        </p:nvSpPr>
        <p:spPr>
          <a:xfrm>
            <a:off x="3298004" y="5176463"/>
            <a:ext cx="8270697" cy="11524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kiểm tra hãy vẽ hai đường thẳng vuông góc với nhau , người ta sử dụng ê ke.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21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132</TotalTime>
  <Words>407</Words>
  <Application>Microsoft Office PowerPoint</Application>
  <PresentationFormat>Widescreen</PresentationFormat>
  <Paragraphs>49</Paragraphs>
  <Slides>27</Slides>
  <Notes>8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等线</vt:lpstr>
      <vt:lpstr>等线 Light</vt:lpstr>
      <vt:lpstr>Arial</vt:lpstr>
      <vt:lpstr>Calibri</vt:lpstr>
      <vt:lpstr>Cambria</vt:lpstr>
      <vt:lpstr>Times New Roman</vt:lpstr>
      <vt:lpstr>UTM Showcard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thuy thieu</cp:lastModifiedBy>
  <cp:revision>40</cp:revision>
  <dcterms:created xsi:type="dcterms:W3CDTF">2023-10-04T10:58:39Z</dcterms:created>
  <dcterms:modified xsi:type="dcterms:W3CDTF">2023-10-15T08:45:32Z</dcterms:modified>
  <cp:category>9Slide.vn</cp:category>
</cp:coreProperties>
</file>