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25"/>
  </p:notesMasterIdLst>
  <p:sldIdLst>
    <p:sldId id="257" r:id="rId2"/>
    <p:sldId id="283" r:id="rId3"/>
    <p:sldId id="284" r:id="rId4"/>
    <p:sldId id="285" r:id="rId5"/>
    <p:sldId id="267" r:id="rId6"/>
    <p:sldId id="3813" r:id="rId7"/>
    <p:sldId id="3814" r:id="rId8"/>
    <p:sldId id="3815" r:id="rId9"/>
    <p:sldId id="268" r:id="rId10"/>
    <p:sldId id="269" r:id="rId11"/>
    <p:sldId id="3816" r:id="rId12"/>
    <p:sldId id="3818" r:id="rId13"/>
    <p:sldId id="3817" r:id="rId14"/>
    <p:sldId id="3819" r:id="rId15"/>
    <p:sldId id="3820" r:id="rId16"/>
    <p:sldId id="3821" r:id="rId17"/>
    <p:sldId id="274" r:id="rId18"/>
    <p:sldId id="275" r:id="rId19"/>
    <p:sldId id="276" r:id="rId20"/>
    <p:sldId id="277" r:id="rId21"/>
    <p:sldId id="278"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532" autoAdjust="0"/>
  </p:normalViewPr>
  <p:slideViewPr>
    <p:cSldViewPr snapToGrid="0">
      <p:cViewPr varScale="1">
        <p:scale>
          <a:sx n="52" d="100"/>
          <a:sy n="52" d="100"/>
        </p:scale>
        <p:origin x="14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67448-CFDF-4E62-A722-A72A84BE075D}"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278A2-3100-4648-BF2E-D8DFCF44CB75}" type="slidenum">
              <a:rPr lang="en-US" smtClean="0"/>
              <a:t>‹#›</a:t>
            </a:fld>
            <a:endParaRPr lang="en-US"/>
          </a:p>
        </p:txBody>
      </p:sp>
    </p:spTree>
    <p:extLst>
      <p:ext uri="{BB962C8B-B14F-4D97-AF65-F5344CB8AC3E}">
        <p14:creationId xmlns:p14="http://schemas.microsoft.com/office/powerpoint/2010/main" val="30874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0907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1166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9525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20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74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7896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07978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12151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A53C-32C9-8592-7581-2B5422CD2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72A9B-ACF1-B496-E07B-671D12CA9F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307C4-359D-AB6F-74A7-276DF4C769A0}"/>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770E7735-0751-2DBB-A957-C8A338904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84CA1-6085-DFAE-AA6B-9DB009BCF38D}"/>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2081885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61FF-3776-B4B1-0C44-748D930EBA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AA9BB5-6CC0-E31B-F782-C0845C8851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92041-B9C3-9D55-7EF1-81975A5CE7A1}"/>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BEE0D61E-C826-EA9B-8EE5-09AE1CF07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5BAED-322C-FC74-2A8E-C8169BAED195}"/>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229382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139A4A-8B15-D4FB-1D6F-40B323BFA9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9C4E62-152F-7CF1-2B3F-6E4C6A81A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D4FB3-A729-6FCB-B77C-5767A33CF8EB}"/>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90507ED7-8126-9FE3-8B02-167CCBA03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7F7CF-4F70-C13E-1C07-80248E61F7E4}"/>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2259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8F0D-1A06-0872-E367-9130791A3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DF59AE-923F-E414-51BD-CE9F534056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5D4C4-B2C3-16CE-AEC4-04AF2531B476}"/>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31EC2882-A07D-3A8D-9677-CDD6121E4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6CFA3-AEB9-772B-2777-BEE9D76553C3}"/>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243097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AEB4-E17D-5BAA-15E4-0B36645DBE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A1D28-5A84-6469-4587-31FB1CBB8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A521C-8A54-B71D-1637-4CEC2D4DB2DA}"/>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4D34DF27-54F9-4471-A814-255A953A2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AC416-141F-653C-3EA6-7D594C6A4F1A}"/>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95481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CCF3-F3D0-27BC-82C0-E4406800C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033E8-1522-EBE8-CBFE-C2A418C691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7946C3-8C95-0A14-8110-2F45028CE1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3058BD-AFF8-D351-A375-3C5064214EE7}"/>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6" name="Footer Placeholder 5">
            <a:extLst>
              <a:ext uri="{FF2B5EF4-FFF2-40B4-BE49-F238E27FC236}">
                <a16:creationId xmlns:a16="http://schemas.microsoft.com/office/drawing/2014/main" id="{70BE4834-760B-56B8-9452-1A2F921C0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DC09D-7A2B-34B1-0EAE-3C4B3A49DD5D}"/>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51364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2785-2EFE-E40B-9D97-7D8C0B93C4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5744CD-AA0D-AC7E-3164-8A8A1A4859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2F65D-B032-3F45-CC00-1530B9D11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08590-C7F7-4824-78A4-0910D4F28D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EC20B2-0560-AFB0-630C-BB5022ED68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D6BC87-2CF6-152B-E24C-10AFB2F7FB83}"/>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8" name="Footer Placeholder 7">
            <a:extLst>
              <a:ext uri="{FF2B5EF4-FFF2-40B4-BE49-F238E27FC236}">
                <a16:creationId xmlns:a16="http://schemas.microsoft.com/office/drawing/2014/main" id="{03C8C2A1-290E-6C26-2FCE-756BCB2BE5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2042D-D7DA-BDB9-B6B9-7C479493B634}"/>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102476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7E93-BC62-DA5F-2680-DAA95B8A01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6129A1-324F-ED7B-890E-82748923BB39}"/>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4" name="Footer Placeholder 3">
            <a:extLst>
              <a:ext uri="{FF2B5EF4-FFF2-40B4-BE49-F238E27FC236}">
                <a16:creationId xmlns:a16="http://schemas.microsoft.com/office/drawing/2014/main" id="{7CA19DFA-4A3C-790E-D0E0-27C1876C8C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27A23-A8D1-82FE-EB11-83C7131DDBD0}"/>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93928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AD598-990C-71E0-7B9B-F4DB76FC4DE1}"/>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3" name="Footer Placeholder 2">
            <a:extLst>
              <a:ext uri="{FF2B5EF4-FFF2-40B4-BE49-F238E27FC236}">
                <a16:creationId xmlns:a16="http://schemas.microsoft.com/office/drawing/2014/main" id="{9EAD0AEC-C48C-27EF-425F-B216070A21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DC96D-BCC8-D228-15ED-FC1A373CB8A1}"/>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105036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2661-3C7A-349B-1993-7FE38513E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6C86FB-66C6-F031-EC52-98EC3179D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8CA849-F972-BF15-2729-B1A0C62C6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ED353-30D4-2F8C-EF16-EFD3F3C9E893}"/>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6" name="Footer Placeholder 5">
            <a:extLst>
              <a:ext uri="{FF2B5EF4-FFF2-40B4-BE49-F238E27FC236}">
                <a16:creationId xmlns:a16="http://schemas.microsoft.com/office/drawing/2014/main" id="{792A4A7E-B881-D46D-4266-DAD0E352C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92D71-16B6-35A9-8B5F-C536CD15BF96}"/>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232267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CD81-6878-0F62-2855-033243BBA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B24AB-38A6-9830-7B5C-43F689BC14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93F4FD-56D9-DDF4-C9CC-4D3F0BCD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4E571A-D57A-E00B-C5BA-AEA4C1AE6963}"/>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6" name="Footer Placeholder 5">
            <a:extLst>
              <a:ext uri="{FF2B5EF4-FFF2-40B4-BE49-F238E27FC236}">
                <a16:creationId xmlns:a16="http://schemas.microsoft.com/office/drawing/2014/main" id="{61D43A1B-7927-E203-3AF2-D9DAD49A2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8B9FE-02E8-F24F-EAB7-D23523CFE841}"/>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82281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4A860B0-9FE3-83AA-A1B7-A31A10A0EC5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1C4A19F-E245-D5E9-C00F-7A23A2BD8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968179-F1CC-4F61-4BFE-7FEA0DDDC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97740-A0F9-7612-4CE8-140A67B5C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6E2090A3-F0F8-FBD5-C102-B9702C690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8BD3E-DD3E-FA0A-0E3D-FC224068FC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32F6E-2B03-422F-B10B-1A01F535FEB2}" type="slidenum">
              <a:rPr lang="en-US" smtClean="0"/>
              <a:t>‹#›</a:t>
            </a:fld>
            <a:endParaRPr lang="en-US"/>
          </a:p>
        </p:txBody>
      </p:sp>
    </p:spTree>
    <p:extLst>
      <p:ext uri="{BB962C8B-B14F-4D97-AF65-F5344CB8AC3E}">
        <p14:creationId xmlns:p14="http://schemas.microsoft.com/office/powerpoint/2010/main" val="320783419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1.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gif"/><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2.gif"/><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slide" Target="slide20.xml"/><Relationship Id="rId5" Type="http://schemas.microsoft.com/office/2007/relationships/hdphoto" Target="../media/hdphoto4.wdp"/><Relationship Id="rId10" Type="http://schemas.openxmlformats.org/officeDocument/2006/relationships/image" Target="../media/image31.jpeg"/><Relationship Id="rId4" Type="http://schemas.openxmlformats.org/officeDocument/2006/relationships/image" Target="../media/image26.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jpe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gif"/><Relationship Id="rId11" Type="http://schemas.openxmlformats.org/officeDocument/2006/relationships/image" Target="../media/image29.jpeg"/><Relationship Id="rId5" Type="http://schemas.openxmlformats.org/officeDocument/2006/relationships/image" Target="../media/image32.gif"/><Relationship Id="rId15" Type="http://schemas.openxmlformats.org/officeDocument/2006/relationships/image" Target="../media/image36.jpe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 Id="rId1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gif"/><Relationship Id="rId11" Type="http://schemas.openxmlformats.org/officeDocument/2006/relationships/image" Target="../media/image36.jpeg"/><Relationship Id="rId5" Type="http://schemas.openxmlformats.org/officeDocument/2006/relationships/image" Target="../media/image37.gif"/><Relationship Id="rId10" Type="http://schemas.openxmlformats.org/officeDocument/2006/relationships/image" Target="../media/image35.jpeg"/><Relationship Id="rId4" Type="http://schemas.openxmlformats.org/officeDocument/2006/relationships/image" Target="../media/image24.png"/><Relationship Id="rId9"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36.jpeg"/><Relationship Id="rId3" Type="http://schemas.openxmlformats.org/officeDocument/2006/relationships/audio" Target="../media/audio1.wav"/><Relationship Id="rId7" Type="http://schemas.openxmlformats.org/officeDocument/2006/relationships/image" Target="../media/image39.gif"/><Relationship Id="rId12" Type="http://schemas.openxmlformats.org/officeDocument/2006/relationships/image" Target="../media/image35.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gif"/><Relationship Id="rId11" Type="http://schemas.openxmlformats.org/officeDocument/2006/relationships/image" Target="../media/image25.gif"/><Relationship Id="rId5" Type="http://schemas.openxmlformats.org/officeDocument/2006/relationships/image" Target="../media/image24.png"/><Relationship Id="rId10" Type="http://schemas.openxmlformats.org/officeDocument/2006/relationships/image" Target="../media/image31.jpeg"/><Relationship Id="rId4" Type="http://schemas.openxmlformats.org/officeDocument/2006/relationships/audio" Target="../media/audio4.wav"/><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8" name="Picture 7">
            <a:extLst>
              <a:ext uri="{FF2B5EF4-FFF2-40B4-BE49-F238E27FC236}">
                <a16:creationId xmlns:a16="http://schemas.microsoft.com/office/drawing/2014/main" id="{D0C0BB75-C48B-EE34-A5CF-A8DC07981068}"/>
              </a:ext>
            </a:extLst>
          </p:cNvPr>
          <p:cNvPicPr>
            <a:picLocks noChangeAspect="1"/>
          </p:cNvPicPr>
          <p:nvPr/>
        </p:nvPicPr>
        <p:blipFill>
          <a:blip r:embed="rId14"/>
          <a:stretch>
            <a:fillRect/>
          </a:stretch>
        </p:blipFill>
        <p:spPr>
          <a:xfrm>
            <a:off x="2241787" y="1998250"/>
            <a:ext cx="9175275" cy="2194750"/>
          </a:xfrm>
          <a:prstGeom prst="rect">
            <a:avLst/>
          </a:prstGeom>
        </p:spPr>
      </p:pic>
      <p:sp>
        <p:nvSpPr>
          <p:cNvPr id="10" name="TextBox 9">
            <a:extLst>
              <a:ext uri="{FF2B5EF4-FFF2-40B4-BE49-F238E27FC236}">
                <a16:creationId xmlns:a16="http://schemas.microsoft.com/office/drawing/2014/main" id="{EE58D049-B390-0376-F8AC-30A5D7F7C3A3}"/>
              </a:ext>
            </a:extLst>
          </p:cNvPr>
          <p:cNvSpPr txBox="1"/>
          <p:nvPr/>
        </p:nvSpPr>
        <p:spPr>
          <a:xfrm>
            <a:off x="5676900" y="3600450"/>
            <a:ext cx="21717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857475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Mỗi ô tô chở số cân nặng hàng hoá được ghi như hình vẽ sau. Hỏi ô tô nào chở nhẹ nhất?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CDD1E-61F7-6BA8-EEA0-E9E068E5F1FA}"/>
              </a:ext>
            </a:extLst>
          </p:cNvPr>
          <p:cNvPicPr>
            <a:picLocks noChangeAspect="1"/>
          </p:cNvPicPr>
          <p:nvPr/>
        </p:nvPicPr>
        <p:blipFill>
          <a:blip r:embed="rId4"/>
          <a:stretch>
            <a:fillRect/>
          </a:stretch>
        </p:blipFill>
        <p:spPr>
          <a:xfrm>
            <a:off x="2447925" y="2486025"/>
            <a:ext cx="7048500" cy="3143250"/>
          </a:xfrm>
          <a:prstGeom prst="rect">
            <a:avLst/>
          </a:prstGeom>
        </p:spPr>
      </p:pic>
      <p:sp>
        <p:nvSpPr>
          <p:cNvPr id="4" name="TextBox 3">
            <a:extLst>
              <a:ext uri="{FF2B5EF4-FFF2-40B4-BE49-F238E27FC236}">
                <a16:creationId xmlns:a16="http://schemas.microsoft.com/office/drawing/2014/main" id="{E9D0EC47-F92D-B44E-E237-728DB2328869}"/>
              </a:ext>
            </a:extLst>
          </p:cNvPr>
          <p:cNvSpPr txBox="1"/>
          <p:nvPr/>
        </p:nvSpPr>
        <p:spPr>
          <a:xfrm>
            <a:off x="6886575" y="2019300"/>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250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5" name="TextBox 4">
            <a:extLst>
              <a:ext uri="{FF2B5EF4-FFF2-40B4-BE49-F238E27FC236}">
                <a16:creationId xmlns:a16="http://schemas.microsoft.com/office/drawing/2014/main" id="{65DC0FBF-40C3-6F77-717D-BA4349558456}"/>
              </a:ext>
            </a:extLst>
          </p:cNvPr>
          <p:cNvSpPr txBox="1"/>
          <p:nvPr/>
        </p:nvSpPr>
        <p:spPr>
          <a:xfrm>
            <a:off x="2933700" y="4848225"/>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257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7" name="Oval 6">
            <a:extLst>
              <a:ext uri="{FF2B5EF4-FFF2-40B4-BE49-F238E27FC236}">
                <a16:creationId xmlns:a16="http://schemas.microsoft.com/office/drawing/2014/main" id="{D5A492A1-274D-480B-5E71-EAFAB4A2CB68}"/>
              </a:ext>
            </a:extLst>
          </p:cNvPr>
          <p:cNvSpPr/>
          <p:nvPr/>
        </p:nvSpPr>
        <p:spPr>
          <a:xfrm>
            <a:off x="6153150" y="1866900"/>
            <a:ext cx="3752850" cy="2124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573DD-B1F7-FB18-D0BA-E5C9F43D1BFC}"/>
              </a:ext>
            </a:extLst>
          </p:cNvPr>
          <p:cNvSpPr/>
          <p:nvPr/>
        </p:nvSpPr>
        <p:spPr>
          <a:xfrm>
            <a:off x="10020300" y="3009900"/>
            <a:ext cx="1533525" cy="619125"/>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Nhẹ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nhất</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4482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11668" y="798764"/>
            <a:ext cx="10617166" cy="1815882"/>
          </a:xfrm>
          <a:prstGeom prst="rect">
            <a:avLst/>
          </a:prstGeom>
          <a:noFill/>
        </p:spPr>
        <p:txBody>
          <a:bodyPr wrap="square" lIns="91440" tIns="45720" rIns="91440" bIns="45720">
            <a:spAutoFit/>
          </a:bodyPr>
          <a:lstStyle/>
          <a:p>
            <a:pPr lvl="0" algn="just">
              <a:defRPr/>
            </a:pPr>
            <a:r>
              <a:rPr lang="en-US"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3. </a:t>
            </a: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số học sinh của mỗi môn vào 5 lớp. Hỏi một lớp học bơi như vậy nhiều hơn một lớp học bóng đá bao nhiêu học sinh?</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0DC4E81B-97F6-8459-FF41-05BACE7CCDC6}"/>
              </a:ext>
            </a:extLst>
          </p:cNvPr>
          <p:cNvCxnSpPr/>
          <p:nvPr/>
        </p:nvCxnSpPr>
        <p:spPr>
          <a:xfrm>
            <a:off x="7648575" y="1238250"/>
            <a:ext cx="355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6E7E0-7768-0B12-BD70-07B47EB3F7AA}"/>
              </a:ext>
            </a:extLst>
          </p:cNvPr>
          <p:cNvCxnSpPr>
            <a:cxnSpLocks/>
          </p:cNvCxnSpPr>
          <p:nvPr/>
        </p:nvCxnSpPr>
        <p:spPr>
          <a:xfrm>
            <a:off x="819150" y="1676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02ED9-0FC0-528D-4954-EBC7181109D5}"/>
              </a:ext>
            </a:extLst>
          </p:cNvPr>
          <p:cNvCxnSpPr>
            <a:cxnSpLocks/>
          </p:cNvCxnSpPr>
          <p:nvPr/>
        </p:nvCxnSpPr>
        <p:spPr>
          <a:xfrm>
            <a:off x="2628900" y="1666875"/>
            <a:ext cx="529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8ACB36-BE7E-A68A-C33E-770842ABFB7A}"/>
              </a:ext>
            </a:extLst>
          </p:cNvPr>
          <p:cNvCxnSpPr>
            <a:cxnSpLocks/>
          </p:cNvCxnSpPr>
          <p:nvPr/>
        </p:nvCxnSpPr>
        <p:spPr>
          <a:xfrm>
            <a:off x="9448800" y="16764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14EA5E-ECFA-163C-5CF5-0DFDD1EE362F}"/>
              </a:ext>
            </a:extLst>
          </p:cNvPr>
          <p:cNvCxnSpPr>
            <a:cxnSpLocks/>
          </p:cNvCxnSpPr>
          <p:nvPr/>
        </p:nvCxnSpPr>
        <p:spPr>
          <a:xfrm>
            <a:off x="4638675" y="20955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23B98-A502-A07C-D979-C7E21C856053}"/>
              </a:ext>
            </a:extLst>
          </p:cNvPr>
          <p:cNvSpPr txBox="1"/>
          <p:nvPr/>
        </p:nvSpPr>
        <p:spPr>
          <a:xfrm>
            <a:off x="1333500" y="2771775"/>
            <a:ext cx="9572625" cy="3310843"/>
          </a:xfrm>
          <a:prstGeom prst="rect">
            <a:avLst/>
          </a:prstGeom>
          <a:noFill/>
        </p:spPr>
        <p:txBody>
          <a:bodyPr wrap="square" rtlCol="0">
            <a:spAutoFit/>
          </a:bodyPr>
          <a:lstStyle/>
          <a:p>
            <a:pPr marL="0" marR="0" algn="ctr">
              <a:lnSpc>
                <a:spcPct val="11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120 : 5 = 24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bóng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60 : 5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400" b="0" i="0" dirty="0">
                <a:solidFill>
                  <a:srgbClr val="FF0000"/>
                </a:solidFill>
                <a:effectLst/>
                <a:latin typeface="Cambria" panose="02040503050406030204" pitchFamily="18" charset="0"/>
                <a:ea typeface="Cambria" panose="02040503050406030204" pitchFamily="18" charset="0"/>
              </a:rPr>
              <a:t>Số học sinh của 1 lớp học bơi nhiều hơn số học sinh của 1 lớp học bóng đá là:</a:t>
            </a:r>
            <a:r>
              <a:rPr lang="en-US" sz="2400" b="0" i="0" dirty="0">
                <a:solidFill>
                  <a:srgbClr val="FF0000"/>
                </a:solidFill>
                <a:effectLst/>
                <a:latin typeface="Cambria" panose="02040503050406030204" pitchFamily="18" charset="0"/>
                <a:ea typeface="Cambria" panose="02040503050406030204" pitchFamily="18" charset="0"/>
              </a:rPr>
              <a:t> </a:t>
            </a:r>
            <a:r>
              <a:rPr lang="en-US" sz="2400" dirty="0">
                <a:solidFill>
                  <a:srgbClr val="FF0000"/>
                </a:solidFill>
                <a:effectLst/>
                <a:latin typeface="Cambria" panose="02040503050406030204" pitchFamily="18" charset="0"/>
                <a:ea typeface="Cambria" panose="02040503050406030204" pitchFamily="18" charset="0"/>
              </a:rPr>
              <a:t>24 – 12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972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anim calcmode="lin" valueType="num">
                                      <p:cBhvr>
                                        <p:cTn id="3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anim calcmode="lin" valueType="num">
                                      <p:cBhvr>
                                        <p:cTn id="36"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anim calcmode="lin" valueType="num">
                                      <p:cBhvr>
                                        <p:cTn id="4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fade">
                                      <p:cBhvr>
                                        <p:cTn id="45" dur="1000"/>
                                        <p:tgtEl>
                                          <p:spTgt spid="25">
                                            <p:txEl>
                                              <p:pRg st="3" end="3"/>
                                            </p:txEl>
                                          </p:spTgt>
                                        </p:tgtEl>
                                      </p:cBhvr>
                                    </p:animEffect>
                                    <p:anim calcmode="lin" valueType="num">
                                      <p:cBhvr>
                                        <p:cTn id="46"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fade">
                                      <p:cBhvr>
                                        <p:cTn id="50" dur="1000"/>
                                        <p:tgtEl>
                                          <p:spTgt spid="25">
                                            <p:txEl>
                                              <p:pRg st="4" end="4"/>
                                            </p:txEl>
                                          </p:spTgt>
                                        </p:tgtEl>
                                      </p:cBhvr>
                                    </p:animEffect>
                                    <p:anim calcmode="lin" valueType="num">
                                      <p:cBhvr>
                                        <p:cTn id="51"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fade">
                                      <p:cBhvr>
                                        <p:cTn id="55" dur="1000"/>
                                        <p:tgtEl>
                                          <p:spTgt spid="25">
                                            <p:txEl>
                                              <p:pRg st="5" end="5"/>
                                            </p:txEl>
                                          </p:spTgt>
                                        </p:tgtEl>
                                      </p:cBhvr>
                                    </p:animEffect>
                                    <p:anim calcmode="lin" valueType="num">
                                      <p:cBhvr>
                                        <p:cTn id="56"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5">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xEl>
                                              <p:pRg st="6" end="6"/>
                                            </p:txEl>
                                          </p:spTgt>
                                        </p:tgtEl>
                                        <p:attrNameLst>
                                          <p:attrName>style.visibility</p:attrName>
                                        </p:attrNameLst>
                                      </p:cBhvr>
                                      <p:to>
                                        <p:strVal val="visible"/>
                                      </p:to>
                                    </p:set>
                                    <p:animEffect transition="in" filter="fade">
                                      <p:cBhvr>
                                        <p:cTn id="60" dur="1000"/>
                                        <p:tgtEl>
                                          <p:spTgt spid="25">
                                            <p:txEl>
                                              <p:pRg st="6" end="6"/>
                                            </p:txEl>
                                          </p:spTgt>
                                        </p:tgtEl>
                                      </p:cBhvr>
                                    </p:animEffect>
                                    <p:anim calcmode="lin" valueType="num">
                                      <p:cBhvr>
                                        <p:cTn id="61"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vi-VN"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Bảng sau thống kê số huy chương vàng (HCV), huy chương bạc (HCB), huy chương đồng (HCĐ) mà đoàn thể thao người khuyết tật Việt Nam giành được tại ASEAN Para Games 11 (theo báo Quân đội nhân dân, ngày 06/08/2022).</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9103B174-ADCF-4A7A-0097-D8466214C48C}"/>
              </a:ext>
            </a:extLst>
          </p:cNvPr>
          <p:cNvGraphicFramePr>
            <a:graphicFrameLocks noGrp="1"/>
          </p:cNvGraphicFramePr>
          <p:nvPr>
            <p:extLst>
              <p:ext uri="{D42A27DB-BD31-4B8C-83A1-F6EECF244321}">
                <p14:modId xmlns:p14="http://schemas.microsoft.com/office/powerpoint/2010/main" val="4186472414"/>
              </p:ext>
            </p:extLst>
          </p:nvPr>
        </p:nvGraphicFramePr>
        <p:xfrm>
          <a:off x="895350" y="2315369"/>
          <a:ext cx="10515600" cy="3962400"/>
        </p:xfrm>
        <a:graphic>
          <a:graphicData uri="http://schemas.openxmlformats.org/drawingml/2006/table">
            <a:tbl>
              <a:tblPr/>
              <a:tblGrid>
                <a:gridCol w="2103120">
                  <a:extLst>
                    <a:ext uri="{9D8B030D-6E8A-4147-A177-3AD203B41FA5}">
                      <a16:colId xmlns:a16="http://schemas.microsoft.com/office/drawing/2014/main" val="164435218"/>
                    </a:ext>
                  </a:extLst>
                </a:gridCol>
                <a:gridCol w="2103120">
                  <a:extLst>
                    <a:ext uri="{9D8B030D-6E8A-4147-A177-3AD203B41FA5}">
                      <a16:colId xmlns:a16="http://schemas.microsoft.com/office/drawing/2014/main" val="3048728968"/>
                    </a:ext>
                  </a:extLst>
                </a:gridCol>
                <a:gridCol w="2103120">
                  <a:extLst>
                    <a:ext uri="{9D8B030D-6E8A-4147-A177-3AD203B41FA5}">
                      <a16:colId xmlns:a16="http://schemas.microsoft.com/office/drawing/2014/main" val="2245754891"/>
                    </a:ext>
                  </a:extLst>
                </a:gridCol>
                <a:gridCol w="2103120">
                  <a:extLst>
                    <a:ext uri="{9D8B030D-6E8A-4147-A177-3AD203B41FA5}">
                      <a16:colId xmlns:a16="http://schemas.microsoft.com/office/drawing/2014/main" val="284971598"/>
                    </a:ext>
                  </a:extLst>
                </a:gridCol>
                <a:gridCol w="2103120">
                  <a:extLst>
                    <a:ext uri="{9D8B030D-6E8A-4147-A177-3AD203B41FA5}">
                      <a16:colId xmlns:a16="http://schemas.microsoft.com/office/drawing/2014/main" val="3367627951"/>
                    </a:ext>
                  </a:extLst>
                </a:gridCol>
              </a:tblGrid>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Môn</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HCV</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HCB</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HCĐ</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60075492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60733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Điền kinh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010"/>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Cử 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30635"/>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Cầu lông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927710"/>
                  </a:ext>
                </a:extLst>
              </a:tr>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Bóng bàn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852996"/>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Cờ vua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505622"/>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Judo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115567"/>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Bắn cung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464979"/>
                  </a:ext>
                </a:extLst>
              </a:tr>
              <a:tr h="0">
                <a:tc gridSpan="2">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Tổng</a:t>
                      </a:r>
                      <a:endParaRPr lang="en-US" sz="20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034304"/>
                  </a:ext>
                </a:extLst>
              </a:tr>
            </a:tbl>
          </a:graphicData>
        </a:graphic>
      </p:graphicFrame>
    </p:spTree>
    <p:extLst>
      <p:ext uri="{BB962C8B-B14F-4D97-AF65-F5344CB8AC3E}">
        <p14:creationId xmlns:p14="http://schemas.microsoft.com/office/powerpoint/2010/main" val="1521982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42975" y="3590925"/>
            <a:ext cx="10458450" cy="954107"/>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Dựa vào bảng thống kê, hãy cho biết:</a:t>
            </a:r>
          </a:p>
          <a:p>
            <a:pPr algn="just"/>
            <a:r>
              <a:rPr lang="vi-VN" sz="2800" b="0" i="0" dirty="0">
                <a:solidFill>
                  <a:srgbClr val="002060"/>
                </a:solidFill>
                <a:effectLst/>
                <a:latin typeface="Cambria" panose="02040503050406030204" pitchFamily="18" charset="0"/>
                <a:ea typeface="Cambria" panose="02040503050406030204" pitchFamily="18" charset="0"/>
              </a:rPr>
              <a:t>- Tổng số mỗi loại huy chương vàng, bạc, đồng là bao nhiêu chiếc.</a:t>
            </a:r>
          </a:p>
        </p:txBody>
      </p:sp>
      <p:sp>
        <p:nvSpPr>
          <p:cNvPr id="16" name="Rectangle 15">
            <a:extLst>
              <a:ext uri="{FF2B5EF4-FFF2-40B4-BE49-F238E27FC236}">
                <a16:creationId xmlns:a16="http://schemas.microsoft.com/office/drawing/2014/main" id="{628AE556-CFE3-E920-C0DB-CE368BAB1B28}"/>
              </a:ext>
            </a:extLst>
          </p:cNvPr>
          <p:cNvSpPr/>
          <p:nvPr/>
        </p:nvSpPr>
        <p:spPr>
          <a:xfrm>
            <a:off x="5772150" y="3248025"/>
            <a:ext cx="3705225"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vàng là 65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bạc là 62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đồng là 56 huy chương</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90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52500" y="3600450"/>
            <a:ext cx="10287000"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628AE556-CFE3-E920-C0DB-CE368BAB1B28}"/>
              </a:ext>
            </a:extLst>
          </p:cNvPr>
          <p:cNvSpPr/>
          <p:nvPr/>
        </p:nvSpPr>
        <p:spPr>
          <a:xfrm>
            <a:off x="6019799" y="1133475"/>
            <a:ext cx="55245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Trong các môn thi đấu, môn bơi có số huy chương vàng nhiều nhất.</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11754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200329"/>
          </a:xfrm>
          <a:prstGeom prst="rect">
            <a:avLst/>
          </a:prstGeom>
          <a:noFill/>
        </p:spPr>
        <p:txBody>
          <a:bodyPr wrap="square" lIns="91440" tIns="45720" rIns="91440" bIns="45720">
            <a:spAutoFit/>
          </a:bodyPr>
          <a:lstStyle/>
          <a:p>
            <a:pPr lvl="0" algn="just">
              <a:defRPr/>
            </a:pPr>
            <a:r>
              <a:rPr lang="en-US"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4. </a:t>
            </a:r>
            <a:r>
              <a:rPr lang="vi-VN"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0EEC567-CF17-7EA3-81BB-17921FC3E06E}"/>
              </a:ext>
            </a:extLst>
          </p:cNvPr>
          <p:cNvSpPr txBox="1"/>
          <p:nvPr/>
        </p:nvSpPr>
        <p:spPr>
          <a:xfrm>
            <a:off x="409575" y="3675270"/>
            <a:ext cx="2221063"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2</a:t>
            </a:r>
          </a:p>
        </p:txBody>
      </p:sp>
      <p:grpSp>
        <p:nvGrpSpPr>
          <p:cNvPr id="4" name="Group 3">
            <a:extLst>
              <a:ext uri="{FF2B5EF4-FFF2-40B4-BE49-F238E27FC236}">
                <a16:creationId xmlns:a16="http://schemas.microsoft.com/office/drawing/2014/main" id="{E1E77888-5776-2BAC-5C88-988FBF675556}"/>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32F7EE30-4569-5303-DD0A-6CEEF00E555E}"/>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AA38FB59-4017-7A42-9DB9-B9942AB7ED3C}"/>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0326F7D9-368F-ED49-E56C-1A1EC75151AE}"/>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8" name="Right Brace 7">
            <a:extLst>
              <a:ext uri="{FF2B5EF4-FFF2-40B4-BE49-F238E27FC236}">
                <a16:creationId xmlns:a16="http://schemas.microsoft.com/office/drawing/2014/main" id="{60BB7102-A054-EE50-BBA3-148B4F3C005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F689C15-A4AD-06B1-AB08-C8C948D3BF02}"/>
              </a:ext>
            </a:extLst>
          </p:cNvPr>
          <p:cNvSpPr txBox="1"/>
          <p:nvPr/>
        </p:nvSpPr>
        <p:spPr>
          <a:xfrm>
            <a:off x="381000" y="4819581"/>
            <a:ext cx="2169429"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1</a:t>
            </a:r>
          </a:p>
        </p:txBody>
      </p:sp>
      <p:grpSp>
        <p:nvGrpSpPr>
          <p:cNvPr id="11" name="Group 10">
            <a:extLst>
              <a:ext uri="{FF2B5EF4-FFF2-40B4-BE49-F238E27FC236}">
                <a16:creationId xmlns:a16="http://schemas.microsoft.com/office/drawing/2014/main" id="{DCC5EEDA-D854-E4E9-964E-DFEB47D1B50F}"/>
              </a:ext>
            </a:extLst>
          </p:cNvPr>
          <p:cNvGrpSpPr/>
          <p:nvPr/>
        </p:nvGrpSpPr>
        <p:grpSpPr>
          <a:xfrm>
            <a:off x="2521525" y="5054237"/>
            <a:ext cx="5890021" cy="399871"/>
            <a:chOff x="3276600" y="3124200"/>
            <a:chExt cx="3505200" cy="399872"/>
          </a:xfrm>
        </p:grpSpPr>
        <p:cxnSp>
          <p:nvCxnSpPr>
            <p:cNvPr id="12" name="Straight Connector 11">
              <a:extLst>
                <a:ext uri="{FF2B5EF4-FFF2-40B4-BE49-F238E27FC236}">
                  <a16:creationId xmlns:a16="http://schemas.microsoft.com/office/drawing/2014/main" id="{4C4E672C-02C5-FEFF-0CF4-7F9892575402}"/>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3" name="Straight Connector 12">
              <a:extLst>
                <a:ext uri="{FF2B5EF4-FFF2-40B4-BE49-F238E27FC236}">
                  <a16:creationId xmlns:a16="http://schemas.microsoft.com/office/drawing/2014/main" id="{E43FDFE1-770F-3A92-08A2-994208A71EB6}"/>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4" name="Straight Connector 13">
              <a:extLst>
                <a:ext uri="{FF2B5EF4-FFF2-40B4-BE49-F238E27FC236}">
                  <a16:creationId xmlns:a16="http://schemas.microsoft.com/office/drawing/2014/main" id="{C25F2C24-DC2F-8A71-9C88-A54E679BA45C}"/>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5" name="Straight Connector 14">
            <a:extLst>
              <a:ext uri="{FF2B5EF4-FFF2-40B4-BE49-F238E27FC236}">
                <a16:creationId xmlns:a16="http://schemas.microsoft.com/office/drawing/2014/main" id="{4BA331B2-E5FD-9604-6DF9-8496A796C4DA}"/>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6" name="Right Brace 15">
            <a:extLst>
              <a:ext uri="{FF2B5EF4-FFF2-40B4-BE49-F238E27FC236}">
                <a16:creationId xmlns:a16="http://schemas.microsoft.com/office/drawing/2014/main" id="{AA2E527B-6030-BEFB-725E-2613DB2C1447}"/>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1D0A63B-B48C-BC55-FF81-9EAEF4FF9331}"/>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76FA6494-B408-CB1B-5608-7EFF4891AD63}"/>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50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1B8A07A5-A2A5-13CE-F5D2-67002D84E181}"/>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D8D4A41F-3AD0-F49B-56EC-508AD235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1" name="Picture 20">
            <a:extLst>
              <a:ext uri="{FF2B5EF4-FFF2-40B4-BE49-F238E27FC236}">
                <a16:creationId xmlns:a16="http://schemas.microsoft.com/office/drawing/2014/main" id="{CC5FEE3E-E621-F5C4-3465-5FE467457BD3}"/>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
        <p:nvSpPr>
          <p:cNvPr id="22" name="TextBox 21">
            <a:extLst>
              <a:ext uri="{FF2B5EF4-FFF2-40B4-BE49-F238E27FC236}">
                <a16:creationId xmlns:a16="http://schemas.microsoft.com/office/drawing/2014/main" id="{39686E2F-B632-F611-7C34-AB1811DE3D21}"/>
              </a:ext>
            </a:extLst>
          </p:cNvPr>
          <p:cNvSpPr txBox="1"/>
          <p:nvPr/>
        </p:nvSpPr>
        <p:spPr>
          <a:xfrm>
            <a:off x="752475" y="2124075"/>
            <a:ext cx="3848100" cy="1077218"/>
          </a:xfrm>
          <a:prstGeom prst="rect">
            <a:avLst/>
          </a:prstGeom>
          <a:noFill/>
        </p:spPr>
        <p:txBody>
          <a:bodyPr wrap="square" rtlCol="0">
            <a:spAutoFit/>
          </a:bodyPr>
          <a:lstStyle/>
          <a:p>
            <a:r>
              <a:rPr lang="en-US" sz="3200" b="1" dirty="0" err="1">
                <a:solidFill>
                  <a:srgbClr val="FF0000"/>
                </a:solidFill>
                <a:effectLst/>
                <a:latin typeface="Cambria" panose="02040503050406030204" pitchFamily="18" charset="0"/>
                <a:ea typeface="Cambria" panose="02040503050406030204" pitchFamily="18" charset="0"/>
              </a:rPr>
              <a:t>Đổi</a:t>
            </a:r>
            <a:r>
              <a:rPr lang="en-US" sz="3200" b="1" dirty="0">
                <a:solidFill>
                  <a:srgbClr val="FF0000"/>
                </a:solidFill>
                <a:effectLst/>
                <a:latin typeface="Cambria" panose="02040503050406030204" pitchFamily="18" charset="0"/>
                <a:ea typeface="Cambria" panose="02040503050406030204" pitchFamily="18" charset="0"/>
              </a:rPr>
              <a:t> 5 </a:t>
            </a:r>
            <a:r>
              <a:rPr lang="en-US" sz="3200" b="1" dirty="0" err="1">
                <a:solidFill>
                  <a:srgbClr val="FF0000"/>
                </a:solidFill>
                <a:effectLst/>
                <a:latin typeface="Cambria" panose="02040503050406030204" pitchFamily="18" charset="0"/>
                <a:ea typeface="Cambria" panose="02040503050406030204" pitchFamily="18" charset="0"/>
              </a:rPr>
              <a:t>tấn</a:t>
            </a:r>
            <a:r>
              <a:rPr lang="en-US" sz="3200" b="1" dirty="0">
                <a:solidFill>
                  <a:srgbClr val="FF0000"/>
                </a:solidFill>
                <a:effectLst/>
                <a:latin typeface="Cambria" panose="02040503050406030204" pitchFamily="18" charset="0"/>
                <a:ea typeface="Cambria" panose="02040503050406030204" pitchFamily="18" charset="0"/>
              </a:rPr>
              <a:t> = 50 (</a:t>
            </a:r>
            <a:r>
              <a:rPr lang="en-US" sz="3200" b="1" dirty="0" err="1">
                <a:solidFill>
                  <a:srgbClr val="FF0000"/>
                </a:solidFill>
                <a:effectLst/>
                <a:latin typeface="Cambria" panose="02040503050406030204" pitchFamily="18" charset="0"/>
                <a:ea typeface="Cambria" panose="02040503050406030204" pitchFamily="18" charset="0"/>
              </a:rPr>
              <a:t>tạ</a:t>
            </a:r>
            <a:r>
              <a:rPr lang="en-US" sz="3200" b="1" dirty="0">
                <a:solidFill>
                  <a:srgbClr val="FF0000"/>
                </a:solidFill>
                <a:effectLst/>
                <a:latin typeface="Cambria" panose="02040503050406030204" pitchFamily="18" charset="0"/>
                <a:ea typeface="Cambria" panose="02040503050406030204" pitchFamily="18" charset="0"/>
              </a:rPr>
              <a:t>)</a:t>
            </a:r>
          </a:p>
          <a:p>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0834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10" grpId="0"/>
      <p:bldP spid="16" grpId="0" animBg="1"/>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94D81-1F33-6764-FCC1-EF5B8A43F6AB}"/>
              </a:ext>
            </a:extLst>
          </p:cNvPr>
          <p:cNvSpPr>
            <a:spLocks noChangeArrowheads="1"/>
          </p:cNvSpPr>
          <p:nvPr/>
        </p:nvSpPr>
        <p:spPr bwMode="auto">
          <a:xfrm>
            <a:off x="400050" y="1312849"/>
            <a:ext cx="5676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27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6B5FA19-67DF-CB7D-624B-6645795BA8DC}"/>
              </a:ext>
            </a:extLst>
          </p:cNvPr>
          <p:cNvSpPr txBox="1"/>
          <p:nvPr/>
        </p:nvSpPr>
        <p:spPr>
          <a:xfrm>
            <a:off x="2552700" y="495300"/>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23" name="TextBox 22">
            <a:extLst>
              <a:ext uri="{FF2B5EF4-FFF2-40B4-BE49-F238E27FC236}">
                <a16:creationId xmlns:a16="http://schemas.microsoft.com/office/drawing/2014/main" id="{196BF9A4-BF5D-9CE7-B969-77A7652D2B50}"/>
              </a:ext>
            </a:extLst>
          </p:cNvPr>
          <p:cNvSpPr txBox="1"/>
          <p:nvPr/>
        </p:nvSpPr>
        <p:spPr>
          <a:xfrm>
            <a:off x="8105775" y="561975"/>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24" name="Straight Connector 23">
            <a:extLst>
              <a:ext uri="{FF2B5EF4-FFF2-40B4-BE49-F238E27FC236}">
                <a16:creationId xmlns:a16="http://schemas.microsoft.com/office/drawing/2014/main" id="{89C76D2F-BB40-2ACA-0DEC-1DBFA8D16D0D}"/>
              </a:ext>
            </a:extLst>
          </p:cNvPr>
          <p:cNvCxnSpPr/>
          <p:nvPr/>
        </p:nvCxnSpPr>
        <p:spPr>
          <a:xfrm>
            <a:off x="6200775" y="1133475"/>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1DDC9C8-96D2-F7B5-DC18-6B4FB98C4735}"/>
              </a:ext>
            </a:extLst>
          </p:cNvPr>
          <p:cNvSpPr>
            <a:spLocks noChangeArrowheads="1"/>
          </p:cNvSpPr>
          <p:nvPr/>
        </p:nvSpPr>
        <p:spPr bwMode="auto">
          <a:xfrm>
            <a:off x="6086475" y="1360474"/>
            <a:ext cx="56292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i</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23 + 4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38291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58FCB6E2-2ED6-7CE2-1858-D43EAEE6774B}"/>
              </a:ext>
            </a:extLst>
          </p:cNvPr>
          <p:cNvPicPr>
            <a:picLocks noChangeAspect="1"/>
          </p:cNvPicPr>
          <p:nvPr/>
        </p:nvPicPr>
        <p:blipFill>
          <a:blip r:embed="rId9"/>
          <a:stretch>
            <a:fillRect/>
          </a:stretch>
        </p:blipFill>
        <p:spPr>
          <a:xfrm>
            <a:off x="1924572" y="2725972"/>
            <a:ext cx="5523455" cy="1920406"/>
          </a:xfrm>
          <a:prstGeom prst="rect">
            <a:avLst/>
          </a:prstGeom>
        </p:spPr>
      </p:pic>
    </p:spTree>
    <p:extLst>
      <p:ext uri="{BB962C8B-B14F-4D97-AF65-F5344CB8AC3E}">
        <p14:creationId xmlns:p14="http://schemas.microsoft.com/office/powerpoint/2010/main" val="3562660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 t="14186" r="164" b="3656"/>
          <a:stretch/>
        </p:blipFill>
        <p:spPr>
          <a:xfrm>
            <a:off x="-12198" y="0"/>
            <a:ext cx="12192000" cy="6858000"/>
          </a:xfrm>
          <a:prstGeom prst="rect">
            <a:avLst/>
          </a:prstGeom>
        </p:spPr>
      </p:pic>
      <p:grpSp>
        <p:nvGrpSpPr>
          <p:cNvPr id="13" name="Group 12"/>
          <p:cNvGrpSpPr/>
          <p:nvPr/>
        </p:nvGrpSpPr>
        <p:grpSpPr>
          <a:xfrm>
            <a:off x="5736799"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1"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0"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6" y="4027123"/>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2"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a:srcRect t="17199" b="17907"/>
          <a:stretch/>
        </p:blipFill>
        <p:spPr>
          <a:xfrm>
            <a:off x="4037231" y="4445651"/>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0725" y="3158566"/>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173964" y="1034924"/>
            <a:ext cx="983741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GẤU CON HAM ĂN</a:t>
            </a:r>
          </a:p>
        </p:txBody>
      </p:sp>
    </p:spTree>
    <p:extLst>
      <p:ext uri="{BB962C8B-B14F-4D97-AF65-F5344CB8AC3E}">
        <p14:creationId xmlns:p14="http://schemas.microsoft.com/office/powerpoint/2010/main" val="1547415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89" y="2263647"/>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52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67" name="Group 66"/>
          <p:cNvGrpSpPr/>
          <p:nvPr/>
        </p:nvGrpSpPr>
        <p:grpSpPr>
          <a:xfrm>
            <a:off x="6519787" y="2959798"/>
            <a:ext cx="3000733" cy="3000733"/>
            <a:chOff x="-3756025" y="-1901825"/>
            <a:chExt cx="4743450" cy="4743450"/>
          </a:xfrm>
        </p:grpSpPr>
        <p:sp>
          <p:nvSpPr>
            <p:cNvPr id="68" name="Oval 67"/>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Oval 68"/>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Oval 69"/>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Oval 70"/>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Oval 71"/>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Oval 72"/>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4"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600204" y="718481"/>
            <a:ext cx="10500851" cy="27413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400 mm</a:t>
            </a:r>
            <a:r>
              <a:rPr kumimoji="0" lang="en-US" sz="6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dm</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8" name="Rectangle 107"/>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109" name="Rectangle 108"/>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110" name="Rectangle 109"/>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111" name="Rectangle 110"/>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11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5076856" y="991555"/>
            <a:ext cx="25259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3075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9"/>
                  </p:tgtEl>
                </p:cond>
              </p:nextCondLst>
            </p:seq>
            <p:seq concurrent="1" nextAc="seek">
              <p:cTn id="28" restart="whenNotActive" fill="hold" evtFilter="cancelBubble" nodeType="interactiveSeq">
                <p:stCondLst>
                  <p:cond evt="onClick" delay="0">
                    <p:tgtEl>
                      <p:spTgt spid="1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1"/>
                  </p:tgtEl>
                </p:cond>
              </p:nextCondLst>
            </p:seq>
            <p:seq concurrent="1" nextAc="seek">
              <p:cTn id="33" restart="whenNotActive" fill="hold" evtFilter="cancelBubble" nodeType="interactiveSeq">
                <p:stCondLst>
                  <p:cond evt="onClick" delay="0">
                    <p:tgtEl>
                      <p:spTgt spid="1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0"/>
                  </p:tgtEl>
                </p:cond>
              </p:nextCondLst>
            </p:seq>
            <p:seq concurrent="1" nextAc="seek">
              <p:cTn id="38" restart="whenNotActive" fill="hold" evtFilter="cancelBubble" nodeType="interactiveSeq">
                <p:stCondLst>
                  <p:cond evt="onClick" delay="0">
                    <p:tgtEl>
                      <p:spTgt spid="10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14"/>
                                        </p:tgtEl>
                                      </p:cBhvr>
                                    </p:animEffect>
                                    <p:set>
                                      <p:cBhvr>
                                        <p:cTn id="46" dur="1" fill="hold">
                                          <p:stCondLst>
                                            <p:cond delay="499"/>
                                          </p:stCondLst>
                                        </p:cTn>
                                        <p:tgtEl>
                                          <p:spTgt spid="11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77"/>
                                        </p:tgtEl>
                                      </p:cBhvr>
                                    </p:animEffect>
                                    <p:set>
                                      <p:cBhvr>
                                        <p:cTn id="80" dur="1" fill="hold">
                                          <p:stCondLst>
                                            <p:cond delay="499"/>
                                          </p:stCondLst>
                                        </p:cTn>
                                        <p:tgtEl>
                                          <p:spTgt spid="77"/>
                                        </p:tgtEl>
                                        <p:attrNameLst>
                                          <p:attrName>style.visibility</p:attrName>
                                        </p:attrNameLst>
                                      </p:cBhvr>
                                      <p:to>
                                        <p:strVal val="hidden"/>
                                      </p:to>
                                    </p:set>
                                  </p:childTnLst>
                                </p:cTn>
                              </p:par>
                            </p:childTnLst>
                          </p:cTn>
                        </p:par>
                        <p:par>
                          <p:cTn id="81" fill="hold">
                            <p:stCondLst>
                              <p:cond delay="3500"/>
                            </p:stCondLst>
                            <p:childTnLst>
                              <p:par>
                                <p:cTn id="82" presetID="10" presetClass="exit" presetSubtype="0" fill="hold" nodeType="after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91" name="Group 90"/>
          <p:cNvGrpSpPr/>
          <p:nvPr/>
        </p:nvGrpSpPr>
        <p:grpSpPr>
          <a:xfrm>
            <a:off x="5203940" y="3059854"/>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000" y="3541398"/>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kg</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4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Yến</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8" name="Rectangle 97"/>
          <p:cNvSpPr/>
          <p:nvPr/>
        </p:nvSpPr>
        <p:spPr>
          <a:xfrm>
            <a:off x="6466000" y="5524501"/>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sp>
        <p:nvSpPr>
          <p:cNvPr id="99" name="Rectangle 98"/>
          <p:cNvSpPr/>
          <p:nvPr/>
        </p:nvSpPr>
        <p:spPr>
          <a:xfrm>
            <a:off x="622425" y="5488618"/>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a:t>
            </a:r>
          </a:p>
        </p:txBody>
      </p:sp>
      <p:pic>
        <p:nvPicPr>
          <p:cNvPr id="10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8499" y="53322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041948" y="1016090"/>
            <a:ext cx="2525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2:</a:t>
            </a:r>
            <a:endPar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6909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9"/>
                  </p:tgtEl>
                </p:cond>
              </p:nextCondLst>
            </p:seq>
            <p:seq concurrent="1" nextAc="seek">
              <p:cTn id="22" restart="whenNotActive" fill="hold" evtFilter="cancelBubble" nodeType="interactiveSeq">
                <p:stCondLst>
                  <p:cond evt="onClick" delay="0">
                    <p:tgtEl>
                      <p:spTgt spid="9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0"/>
                            </p:stCondLst>
                            <p:childTnLst>
                              <p:par>
                                <p:cTn id="28" presetID="10" presetClass="exit" presetSubtype="0" fill="hold" nodeType="afterEffect">
                                  <p:stCondLst>
                                    <p:cond delay="500"/>
                                  </p:stCondLst>
                                  <p:childTnLst>
                                    <p:animEffect transition="out" filter="fade">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500"/>
                                        <p:tgtEl>
                                          <p:spTgt spid="105"/>
                                        </p:tgtEl>
                                      </p:cBhvr>
                                    </p:animEffect>
                                    <p:set>
                                      <p:cBhvr>
                                        <p:cTn id="33" dur="1" fill="hold">
                                          <p:stCondLst>
                                            <p:cond delay="499"/>
                                          </p:stCondLst>
                                        </p:cTn>
                                        <p:tgtEl>
                                          <p:spTgt spid="105"/>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107"/>
                                        </p:tgtEl>
                                      </p:cBhvr>
                                    </p:animEffect>
                                    <p:set>
                                      <p:cBhvr>
                                        <p:cTn id="45" dur="1" fill="hold">
                                          <p:stCondLst>
                                            <p:cond delay="499"/>
                                          </p:stCondLst>
                                        </p:cTn>
                                        <p:tgtEl>
                                          <p:spTgt spid="107"/>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48" dur="2000" fill="hold"/>
                                        <p:tgtEl>
                                          <p:spTgt spid="83"/>
                                        </p:tgtEl>
                                        <p:attrNameLst>
                                          <p:attrName>ppt_x</p:attrName>
                                          <p:attrName>ppt_y</p:attrName>
                                        </p:attrNameLst>
                                      </p:cBhvr>
                                    </p:animMotion>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7" grpId="0"/>
      <p:bldP spid="10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8" y="0"/>
            <a:ext cx="12192000" cy="6858000"/>
          </a:xfrm>
          <a:prstGeom prst="rect">
            <a:avLst/>
          </a:prstGeom>
        </p:spPr>
      </p:pic>
      <p:grpSp>
        <p:nvGrpSpPr>
          <p:cNvPr id="10" name="Group 9"/>
          <p:cNvGrpSpPr/>
          <p:nvPr/>
        </p:nvGrpSpPr>
        <p:grpSpPr>
          <a:xfrm>
            <a:off x="5403282" y="3905938"/>
            <a:ext cx="2950339" cy="295033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26802" y="-40498"/>
            <a:ext cx="3835417" cy="38354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5403282" y="3111546"/>
            <a:ext cx="3212795" cy="3212795"/>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0" name="Picture 59"/>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4349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349568" y="2991190"/>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a:t>
            </a:r>
            <a:r>
              <a:rPr kumimoji="0" lang="en-US" sz="54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54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tấn</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Rectangle 91"/>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93" name="Rectangle 92"/>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94" name="Rectangle 93"/>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95" name="Rectangle 94"/>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9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5215860" y="1103403"/>
            <a:ext cx="25259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CÂU </a:t>
            </a: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682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3"/>
                  </p:tgtEl>
                </p:cond>
              </p:nextCondLst>
            </p:seq>
            <p:seq concurrent="1" nextAc="seek">
              <p:cTn id="28" restart="whenNotActive" fill="hold" evtFilter="cancelBubble" nodeType="interactiveSeq">
                <p:stCondLst>
                  <p:cond evt="onClick" delay="0">
                    <p:tgtEl>
                      <p:spTgt spid="9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5"/>
                  </p:tgtEl>
                </p:cond>
              </p:nextCondLst>
            </p:seq>
            <p:seq concurrent="1" nextAc="seek">
              <p:cTn id="33" restart="whenNotActive" fill="hold" evtFilter="cancelBubble" nodeType="interactiveSeq">
                <p:stCondLst>
                  <p:cond evt="onClick" delay="0">
                    <p:tgtEl>
                      <p:spTgt spid="9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4"/>
                  </p:tgtEl>
                </p:cond>
              </p:nextCondLst>
            </p:seq>
            <p:seq concurrent="1" nextAc="seek">
              <p:cTn id="38" restart="whenNotActive" fill="hold" evtFilter="cancelBubble" nodeType="interactiveSeq">
                <p:stCondLst>
                  <p:cond evt="onClick" delay="0">
                    <p:tgtEl>
                      <p:spTgt spid="9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98"/>
                                        </p:tgtEl>
                                      </p:cBhvr>
                                    </p:animEffect>
                                    <p:set>
                                      <p:cBhvr>
                                        <p:cTn id="46" dur="1" fill="hold">
                                          <p:stCondLst>
                                            <p:cond delay="499"/>
                                          </p:stCondLst>
                                        </p:cTn>
                                        <p:tgtEl>
                                          <p:spTgt spid="9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96"/>
                                        </p:tgtEl>
                                      </p:cBhvr>
                                    </p:animEffect>
                                    <p:set>
                                      <p:cBhvr>
                                        <p:cTn id="49" dur="1" fill="hold">
                                          <p:stCondLst>
                                            <p:cond delay="499"/>
                                          </p:stCondLst>
                                        </p:cTn>
                                        <p:tgtEl>
                                          <p:spTgt spid="96"/>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97"/>
                                        </p:tgtEl>
                                      </p:cBhvr>
                                    </p:animEffect>
                                    <p:set>
                                      <p:cBhvr>
                                        <p:cTn id="52" dur="1" fill="hold">
                                          <p:stCondLst>
                                            <p:cond delay="499"/>
                                          </p:stCondLst>
                                        </p:cTn>
                                        <p:tgtEl>
                                          <p:spTgt spid="97"/>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99"/>
                                        </p:tgtEl>
                                      </p:cBhvr>
                                    </p:animEffect>
                                    <p:set>
                                      <p:cBhvr>
                                        <p:cTn id="55" dur="1" fill="hold">
                                          <p:stCondLst>
                                            <p:cond delay="499"/>
                                          </p:stCondLst>
                                        </p:cTn>
                                        <p:tgtEl>
                                          <p:spTgt spid="99"/>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91"/>
                                        </p:tgtEl>
                                      </p:cBhvr>
                                    </p:animEffect>
                                    <p:set>
                                      <p:cBhvr>
                                        <p:cTn id="58" dur="1" fill="hold">
                                          <p:stCondLst>
                                            <p:cond delay="499"/>
                                          </p:stCondLst>
                                        </p:cTn>
                                        <p:tgtEl>
                                          <p:spTgt spid="9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92"/>
                                        </p:tgtEl>
                                      </p:cBhvr>
                                    </p:animEffect>
                                    <p:set>
                                      <p:cBhvr>
                                        <p:cTn id="61" dur="1" fill="hold">
                                          <p:stCondLst>
                                            <p:cond delay="499"/>
                                          </p:stCondLst>
                                        </p:cTn>
                                        <p:tgtEl>
                                          <p:spTgt spid="92"/>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94"/>
                                        </p:tgtEl>
                                      </p:cBhvr>
                                    </p:animEffect>
                                    <p:set>
                                      <p:cBhvr>
                                        <p:cTn id="67" dur="1" fill="hold">
                                          <p:stCondLst>
                                            <p:cond delay="499"/>
                                          </p:stCondLst>
                                        </p:cTn>
                                        <p:tgtEl>
                                          <p:spTgt spid="94"/>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95"/>
                                        </p:tgtEl>
                                      </p:cBhvr>
                                    </p:animEffect>
                                    <p:set>
                                      <p:cBhvr>
                                        <p:cTn id="70" dur="1" fill="hold">
                                          <p:stCondLst>
                                            <p:cond delay="499"/>
                                          </p:stCondLst>
                                        </p:cTn>
                                        <p:tgtEl>
                                          <p:spTgt spid="95"/>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01"/>
                                        </p:tgtEl>
                                      </p:cBhvr>
                                    </p:animEffect>
                                    <p:set>
                                      <p:cBhvr>
                                        <p:cTn id="73" dur="1" fill="hold">
                                          <p:stCondLst>
                                            <p:cond delay="499"/>
                                          </p:stCondLst>
                                        </p:cTn>
                                        <p:tgtEl>
                                          <p:spTgt spid="101"/>
                                        </p:tgtEl>
                                        <p:attrNameLst>
                                          <p:attrName>style.visibility</p:attrName>
                                        </p:attrNameLst>
                                      </p:cBhvr>
                                      <p:to>
                                        <p:strVal val="hidden"/>
                                      </p:to>
                                    </p:set>
                                  </p:childTnLst>
                                </p:cTn>
                              </p:par>
                              <p:par>
                                <p:cTn id="7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75" dur="2000" fill="hold"/>
                                        <p:tgtEl>
                                          <p:spTgt spid="50"/>
                                        </p:tgtEl>
                                        <p:attrNameLst>
                                          <p:attrName>ppt_x</p:attrName>
                                          <p:attrName>ppt_y</p:attrName>
                                        </p:attrNameLst>
                                      </p:cBhvr>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par>
                          <p:cTn id="87" fill="hold">
                            <p:stCondLst>
                              <p:cond delay="3000"/>
                            </p:stCondLst>
                            <p:childTnLst>
                              <p:par>
                                <p:cTn id="88" presetID="10" presetClass="exit" presetSubtype="0" fill="hold" nodeType="afterEffect">
                                  <p:stCondLst>
                                    <p:cond delay="50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par>
                                <p:cTn id="91" presetID="10" presetClass="entr" presetSubtype="0" fill="hold" nodeType="withEffect">
                                  <p:stCondLst>
                                    <p:cond delay="5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50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cken D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2699" y="940869"/>
            <a:ext cx="10846602" cy="5171174"/>
          </a:xfrm>
          <a:prstGeom prst="roundRect">
            <a:avLst>
              <a:gd name="adj" fmla="val 5439"/>
            </a:avLst>
          </a:prstGeom>
          <a:ln>
            <a:noFill/>
          </a:ln>
          <a:effectLst>
            <a:innerShdw blurRad="114300" dist="50800">
              <a:srgbClr val="000000">
                <a:alpha val="0"/>
              </a:srgbClr>
            </a:innerShdw>
          </a:effectLst>
        </p:spPr>
      </p:pic>
      <p:sp>
        <p:nvSpPr>
          <p:cNvPr id="3" name="Rectangle 2"/>
          <p:cNvSpPr/>
          <p:nvPr/>
        </p:nvSpPr>
        <p:spPr>
          <a:xfrm>
            <a:off x="6300584" y="-369332"/>
            <a:ext cx="48077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思源黑体 CN Light"/>
                <a:ea typeface="+mn-ea"/>
                <a:cs typeface="+mn-cs"/>
              </a:rPr>
              <a:t>https://youtube.com/watch?v=WZJAIkmT3Rg</a:t>
            </a:r>
          </a:p>
        </p:txBody>
      </p:sp>
    </p:spTree>
    <p:extLst>
      <p:ext uri="{BB962C8B-B14F-4D97-AF65-F5344CB8AC3E}">
        <p14:creationId xmlns:p14="http://schemas.microsoft.com/office/powerpoint/2010/main" val="61539777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2005684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405226" y="903538"/>
            <a:ext cx="5062348" cy="769441"/>
          </a:xfrm>
          <a:prstGeom prst="rect">
            <a:avLst/>
          </a:prstGeom>
          <a:noFill/>
        </p:spPr>
        <p:txBody>
          <a:bodyPr wrap="none" lIns="91440" tIns="45720" rIns="91440" bIns="45720">
            <a:spAutoFit/>
          </a:bodyPr>
          <a:lstStyle/>
          <a:p>
            <a:pPr lvl="0" algn="ctr">
              <a:defRPr/>
            </a:pPr>
            <a:r>
              <a:rPr lang="en-US"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Đặt tính rồi tính.</a:t>
            </a:r>
            <a:endParaRPr kumimoji="0" lang="en-US" sz="4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9B7E517-25D9-218D-15DF-F5EB2EAD240E}"/>
              </a:ext>
            </a:extLst>
          </p:cNvPr>
          <p:cNvSpPr/>
          <p:nvPr/>
        </p:nvSpPr>
        <p:spPr>
          <a:xfrm>
            <a:off x="1171575" y="211455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23 152 × 4</a:t>
            </a:r>
          </a:p>
        </p:txBody>
      </p:sp>
      <p:sp>
        <p:nvSpPr>
          <p:cNvPr id="5" name="Rectangle: Rounded Corners 4">
            <a:extLst>
              <a:ext uri="{FF2B5EF4-FFF2-40B4-BE49-F238E27FC236}">
                <a16:creationId xmlns:a16="http://schemas.microsoft.com/office/drawing/2014/main" id="{89E88D60-AA6A-EF1F-6CD4-893ECDE55AF6}"/>
              </a:ext>
            </a:extLst>
          </p:cNvPr>
          <p:cNvSpPr/>
          <p:nvPr/>
        </p:nvSpPr>
        <p:spPr>
          <a:xfrm>
            <a:off x="6638925" y="202882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6 071 × 3</a:t>
            </a:r>
          </a:p>
        </p:txBody>
      </p:sp>
      <p:sp>
        <p:nvSpPr>
          <p:cNvPr id="6" name="Rectangle: Rounded Corners 5">
            <a:extLst>
              <a:ext uri="{FF2B5EF4-FFF2-40B4-BE49-F238E27FC236}">
                <a16:creationId xmlns:a16="http://schemas.microsoft.com/office/drawing/2014/main" id="{234E0427-A060-0474-72BA-975C15ABD065}"/>
              </a:ext>
            </a:extLst>
          </p:cNvPr>
          <p:cNvSpPr/>
          <p:nvPr/>
        </p:nvSpPr>
        <p:spPr>
          <a:xfrm>
            <a:off x="1190625" y="350520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24 185 : 5</a:t>
            </a:r>
          </a:p>
        </p:txBody>
      </p:sp>
      <p:sp>
        <p:nvSpPr>
          <p:cNvPr id="7" name="Rectangle: Rounded Corners 6">
            <a:extLst>
              <a:ext uri="{FF2B5EF4-FFF2-40B4-BE49-F238E27FC236}">
                <a16:creationId xmlns:a16="http://schemas.microsoft.com/office/drawing/2014/main" id="{75D4541C-A117-A635-A53F-D2C13D0E8D1E}"/>
              </a:ext>
            </a:extLst>
          </p:cNvPr>
          <p:cNvSpPr/>
          <p:nvPr/>
        </p:nvSpPr>
        <p:spPr>
          <a:xfrm>
            <a:off x="6677025" y="345757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5 208 : 4</a:t>
            </a:r>
          </a:p>
        </p:txBody>
      </p:sp>
    </p:spTree>
    <p:extLst>
      <p:ext uri="{BB962C8B-B14F-4D97-AF65-F5344CB8AC3E}">
        <p14:creationId xmlns:p14="http://schemas.microsoft.com/office/powerpoint/2010/main" val="2546144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152900" y="376081"/>
            <a:ext cx="5478117"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23 152 × 4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4495330" cy="1323439"/>
          </a:xfrm>
          <a:prstGeom prst="rect">
            <a:avLst/>
          </a:prstGeom>
          <a:noFill/>
        </p:spPr>
        <p:txBody>
          <a:bodyPr wrap="square" rtlCol="0">
            <a:spAutoFit/>
          </a:bodyPr>
          <a:lstStyle/>
          <a:p>
            <a:pPr lvl="0">
              <a:defRPr/>
            </a:pPr>
            <a:r>
              <a:rPr lang="en-US" sz="8000" spc="600" dirty="0">
                <a:solidFill>
                  <a:prstClr val="white"/>
                </a:solidFill>
              </a:rPr>
              <a:t>23 152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5311901"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892DDE28-B9E9-9BA9-1B4A-F73F39A3C162}"/>
              </a:ext>
            </a:extLst>
          </p:cNvPr>
          <p:cNvSpPr txBox="1"/>
          <p:nvPr/>
        </p:nvSpPr>
        <p:spPr>
          <a:xfrm>
            <a:off x="47689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276725" y="404656"/>
            <a:ext cx="6457949"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6 071 × 3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5276850" y="1621370"/>
            <a:ext cx="3886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6 071</a:t>
            </a: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1075" y="3887011"/>
            <a:ext cx="14202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1754073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A525178C-F4EC-E025-99DF-F1DF10788EFE}"/>
              </a:ext>
            </a:extLst>
          </p:cNvPr>
          <p:cNvSpPr txBox="1"/>
          <p:nvPr/>
        </p:nvSpPr>
        <p:spPr>
          <a:xfrm>
            <a:off x="590550" y="1173516"/>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24 185</a:t>
            </a:r>
          </a:p>
        </p:txBody>
      </p:sp>
      <p:sp>
        <p:nvSpPr>
          <p:cNvPr id="8" name="TextBox 7">
            <a:extLst>
              <a:ext uri="{FF2B5EF4-FFF2-40B4-BE49-F238E27FC236}">
                <a16:creationId xmlns:a16="http://schemas.microsoft.com/office/drawing/2014/main" id="{91842369-C69F-5114-2CB9-4E03AF8F8F8D}"/>
              </a:ext>
            </a:extLst>
          </p:cNvPr>
          <p:cNvSpPr txBox="1"/>
          <p:nvPr/>
        </p:nvSpPr>
        <p:spPr>
          <a:xfrm>
            <a:off x="2413494" y="1135416"/>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cxnSp>
        <p:nvCxnSpPr>
          <p:cNvPr id="9" name="Straight Connector 8">
            <a:extLst>
              <a:ext uri="{FF2B5EF4-FFF2-40B4-BE49-F238E27FC236}">
                <a16:creationId xmlns:a16="http://schemas.microsoft.com/office/drawing/2014/main" id="{59FA85F5-B8F2-7CB0-826A-1580C90B9FDD}"/>
              </a:ext>
            </a:extLst>
          </p:cNvPr>
          <p:cNvCxnSpPr>
            <a:cxnSpLocks/>
          </p:cNvCxnSpPr>
          <p:nvPr/>
        </p:nvCxnSpPr>
        <p:spPr>
          <a:xfrm>
            <a:off x="2872460" y="1962925"/>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E7B08-91B5-DD0B-42C7-833D2F9CBBE3}"/>
              </a:ext>
            </a:extLst>
          </p:cNvPr>
          <p:cNvCxnSpPr>
            <a:cxnSpLocks/>
          </p:cNvCxnSpPr>
          <p:nvPr/>
        </p:nvCxnSpPr>
        <p:spPr>
          <a:xfrm flipV="1">
            <a:off x="2872460" y="1200150"/>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3ADB4-35E5-A80A-8B77-ABC5175C5093}"/>
              </a:ext>
            </a:extLst>
          </p:cNvPr>
          <p:cNvSpPr txBox="1"/>
          <p:nvPr/>
        </p:nvSpPr>
        <p:spPr>
          <a:xfrm>
            <a:off x="2971800" y="19402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8" name="TextBox 17">
            <a:extLst>
              <a:ext uri="{FF2B5EF4-FFF2-40B4-BE49-F238E27FC236}">
                <a16:creationId xmlns:a16="http://schemas.microsoft.com/office/drawing/2014/main" id="{B03EC5B1-7592-672C-7874-FC89ADBE98BD}"/>
              </a:ext>
            </a:extLst>
          </p:cNvPr>
          <p:cNvSpPr txBox="1"/>
          <p:nvPr/>
        </p:nvSpPr>
        <p:spPr>
          <a:xfrm>
            <a:off x="10858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9" name="TextBox 18">
            <a:extLst>
              <a:ext uri="{FF2B5EF4-FFF2-40B4-BE49-F238E27FC236}">
                <a16:creationId xmlns:a16="http://schemas.microsoft.com/office/drawing/2014/main" id="{777E19D0-8A37-E059-B53C-B047E8E3EEF1}"/>
              </a:ext>
            </a:extLst>
          </p:cNvPr>
          <p:cNvSpPr txBox="1"/>
          <p:nvPr/>
        </p:nvSpPr>
        <p:spPr>
          <a:xfrm>
            <a:off x="15430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0" name="TextBox 19">
            <a:extLst>
              <a:ext uri="{FF2B5EF4-FFF2-40B4-BE49-F238E27FC236}">
                <a16:creationId xmlns:a16="http://schemas.microsoft.com/office/drawing/2014/main" id="{E4E1A5AD-A3BC-7162-E404-09EC528D83BC}"/>
              </a:ext>
            </a:extLst>
          </p:cNvPr>
          <p:cNvSpPr txBox="1"/>
          <p:nvPr/>
        </p:nvSpPr>
        <p:spPr>
          <a:xfrm>
            <a:off x="3429000" y="19211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2" name="TextBox 21">
            <a:extLst>
              <a:ext uri="{FF2B5EF4-FFF2-40B4-BE49-F238E27FC236}">
                <a16:creationId xmlns:a16="http://schemas.microsoft.com/office/drawing/2014/main" id="{00E69B57-6636-382A-0E63-757E56D7171A}"/>
              </a:ext>
            </a:extLst>
          </p:cNvPr>
          <p:cNvSpPr txBox="1"/>
          <p:nvPr/>
        </p:nvSpPr>
        <p:spPr>
          <a:xfrm>
            <a:off x="1571625" y="25688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3" name="TextBox 22">
            <a:extLst>
              <a:ext uri="{FF2B5EF4-FFF2-40B4-BE49-F238E27FC236}">
                <a16:creationId xmlns:a16="http://schemas.microsoft.com/office/drawing/2014/main" id="{DC4F4A25-F2DC-D798-4111-B72947E9DD5E}"/>
              </a:ext>
            </a:extLst>
          </p:cNvPr>
          <p:cNvSpPr txBox="1"/>
          <p:nvPr/>
        </p:nvSpPr>
        <p:spPr>
          <a:xfrm>
            <a:off x="1971675" y="25784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1AB9B6DF-CF43-43C5-6A88-02092D266F45}"/>
              </a:ext>
            </a:extLst>
          </p:cNvPr>
          <p:cNvSpPr txBox="1"/>
          <p:nvPr/>
        </p:nvSpPr>
        <p:spPr>
          <a:xfrm>
            <a:off x="3819525"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5" name="TextBox 24">
            <a:extLst>
              <a:ext uri="{FF2B5EF4-FFF2-40B4-BE49-F238E27FC236}">
                <a16:creationId xmlns:a16="http://schemas.microsoft.com/office/drawing/2014/main" id="{531AD484-87E9-761F-FF3F-ED04E2CA0292}"/>
              </a:ext>
            </a:extLst>
          </p:cNvPr>
          <p:cNvSpPr txBox="1"/>
          <p:nvPr/>
        </p:nvSpPr>
        <p:spPr>
          <a:xfrm>
            <a:off x="1990725"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6" name="TextBox 25">
            <a:extLst>
              <a:ext uri="{FF2B5EF4-FFF2-40B4-BE49-F238E27FC236}">
                <a16:creationId xmlns:a16="http://schemas.microsoft.com/office/drawing/2014/main" id="{D5441598-6E82-60DA-39FE-754CD1B7FE40}"/>
              </a:ext>
            </a:extLst>
          </p:cNvPr>
          <p:cNvSpPr txBox="1"/>
          <p:nvPr/>
        </p:nvSpPr>
        <p:spPr>
          <a:xfrm>
            <a:off x="2381250"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28" name="TextBox 27">
            <a:extLst>
              <a:ext uri="{FF2B5EF4-FFF2-40B4-BE49-F238E27FC236}">
                <a16:creationId xmlns:a16="http://schemas.microsoft.com/office/drawing/2014/main" id="{B257E56A-D15A-B3FE-0D66-0E8FDFA23AE5}"/>
              </a:ext>
            </a:extLst>
          </p:cNvPr>
          <p:cNvSpPr txBox="1"/>
          <p:nvPr/>
        </p:nvSpPr>
        <p:spPr>
          <a:xfrm>
            <a:off x="4210050"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29" name="TextBox 28">
            <a:extLst>
              <a:ext uri="{FF2B5EF4-FFF2-40B4-BE49-F238E27FC236}">
                <a16:creationId xmlns:a16="http://schemas.microsoft.com/office/drawing/2014/main" id="{13DF60C4-F06B-D403-B2E4-D45FF6938E78}"/>
              </a:ext>
            </a:extLst>
          </p:cNvPr>
          <p:cNvSpPr txBox="1"/>
          <p:nvPr/>
        </p:nvSpPr>
        <p:spPr>
          <a:xfrm>
            <a:off x="6172200" y="1087791"/>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5 208  </a:t>
            </a:r>
          </a:p>
        </p:txBody>
      </p:sp>
      <p:sp>
        <p:nvSpPr>
          <p:cNvPr id="30" name="TextBox 29">
            <a:extLst>
              <a:ext uri="{FF2B5EF4-FFF2-40B4-BE49-F238E27FC236}">
                <a16:creationId xmlns:a16="http://schemas.microsoft.com/office/drawing/2014/main" id="{8F82055D-2ADE-F055-4EA6-5E69FA57516B}"/>
              </a:ext>
            </a:extLst>
          </p:cNvPr>
          <p:cNvSpPr txBox="1"/>
          <p:nvPr/>
        </p:nvSpPr>
        <p:spPr>
          <a:xfrm>
            <a:off x="7995144" y="1049691"/>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31" name="Straight Connector 30">
            <a:extLst>
              <a:ext uri="{FF2B5EF4-FFF2-40B4-BE49-F238E27FC236}">
                <a16:creationId xmlns:a16="http://schemas.microsoft.com/office/drawing/2014/main" id="{65F22FEE-AD98-9082-0844-E297A10A4600}"/>
              </a:ext>
            </a:extLst>
          </p:cNvPr>
          <p:cNvCxnSpPr>
            <a:cxnSpLocks/>
          </p:cNvCxnSpPr>
          <p:nvPr/>
        </p:nvCxnSpPr>
        <p:spPr>
          <a:xfrm>
            <a:off x="8454110" y="1877200"/>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A45EBF-067A-6893-95EC-10A4C460B862}"/>
              </a:ext>
            </a:extLst>
          </p:cNvPr>
          <p:cNvCxnSpPr>
            <a:cxnSpLocks/>
          </p:cNvCxnSpPr>
          <p:nvPr/>
        </p:nvCxnSpPr>
        <p:spPr>
          <a:xfrm flipV="1">
            <a:off x="8454110" y="1114425"/>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241D6-F6BC-05E6-CBCB-ECD09EDFFC70}"/>
              </a:ext>
            </a:extLst>
          </p:cNvPr>
          <p:cNvSpPr txBox="1"/>
          <p:nvPr/>
        </p:nvSpPr>
        <p:spPr>
          <a:xfrm>
            <a:off x="8553450" y="18545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4" name="TextBox 33">
            <a:extLst>
              <a:ext uri="{FF2B5EF4-FFF2-40B4-BE49-F238E27FC236}">
                <a16:creationId xmlns:a16="http://schemas.microsoft.com/office/drawing/2014/main" id="{319A450C-5016-887D-FAF5-3CE59CCA35C1}"/>
              </a:ext>
            </a:extLst>
          </p:cNvPr>
          <p:cNvSpPr txBox="1"/>
          <p:nvPr/>
        </p:nvSpPr>
        <p:spPr>
          <a:xfrm>
            <a:off x="66675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5" name="TextBox 34">
            <a:extLst>
              <a:ext uri="{FF2B5EF4-FFF2-40B4-BE49-F238E27FC236}">
                <a16:creationId xmlns:a16="http://schemas.microsoft.com/office/drawing/2014/main" id="{84FAB258-8EF4-87A9-9368-D2FEC2469A64}"/>
              </a:ext>
            </a:extLst>
          </p:cNvPr>
          <p:cNvSpPr txBox="1"/>
          <p:nvPr/>
        </p:nvSpPr>
        <p:spPr>
          <a:xfrm>
            <a:off x="71247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36" name="TextBox 35">
            <a:extLst>
              <a:ext uri="{FF2B5EF4-FFF2-40B4-BE49-F238E27FC236}">
                <a16:creationId xmlns:a16="http://schemas.microsoft.com/office/drawing/2014/main" id="{A1C33912-8478-B419-6144-290CE9591845}"/>
              </a:ext>
            </a:extLst>
          </p:cNvPr>
          <p:cNvSpPr txBox="1"/>
          <p:nvPr/>
        </p:nvSpPr>
        <p:spPr>
          <a:xfrm>
            <a:off x="9010650" y="18354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37" name="TextBox 36">
            <a:extLst>
              <a:ext uri="{FF2B5EF4-FFF2-40B4-BE49-F238E27FC236}">
                <a16:creationId xmlns:a16="http://schemas.microsoft.com/office/drawing/2014/main" id="{078540C8-05DD-5C93-C1CF-4A7D5B443744}"/>
              </a:ext>
            </a:extLst>
          </p:cNvPr>
          <p:cNvSpPr txBox="1"/>
          <p:nvPr/>
        </p:nvSpPr>
        <p:spPr>
          <a:xfrm>
            <a:off x="7153275" y="24831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38" name="TextBox 37">
            <a:extLst>
              <a:ext uri="{FF2B5EF4-FFF2-40B4-BE49-F238E27FC236}">
                <a16:creationId xmlns:a16="http://schemas.microsoft.com/office/drawing/2014/main" id="{8A7B86C9-CC7D-B79D-1202-F3B43C70DDBD}"/>
              </a:ext>
            </a:extLst>
          </p:cNvPr>
          <p:cNvSpPr txBox="1"/>
          <p:nvPr/>
        </p:nvSpPr>
        <p:spPr>
          <a:xfrm>
            <a:off x="7553325" y="24926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pitchFamily="34" charset="0"/>
                <a:cs typeface="Calibri" panose="020F0502020204030204" pitchFamily="34" charset="0"/>
              </a:rPr>
              <a:t>0</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C9610F84-55F1-96DF-A005-5BE51CCC1225}"/>
              </a:ext>
            </a:extLst>
          </p:cNvPr>
          <p:cNvSpPr txBox="1"/>
          <p:nvPr/>
        </p:nvSpPr>
        <p:spPr>
          <a:xfrm>
            <a:off x="9401175"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0" name="TextBox 39">
            <a:extLst>
              <a:ext uri="{FF2B5EF4-FFF2-40B4-BE49-F238E27FC236}">
                <a16:creationId xmlns:a16="http://schemas.microsoft.com/office/drawing/2014/main" id="{9F4680F3-783F-C1A6-25FA-F2CF587AE952}"/>
              </a:ext>
            </a:extLst>
          </p:cNvPr>
          <p:cNvSpPr txBox="1"/>
          <p:nvPr/>
        </p:nvSpPr>
        <p:spPr>
          <a:xfrm>
            <a:off x="7572375"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1" name="TextBox 40">
            <a:extLst>
              <a:ext uri="{FF2B5EF4-FFF2-40B4-BE49-F238E27FC236}">
                <a16:creationId xmlns:a16="http://schemas.microsoft.com/office/drawing/2014/main" id="{70276EC5-8A2B-18D5-1778-6A5A66F88543}"/>
              </a:ext>
            </a:extLst>
          </p:cNvPr>
          <p:cNvSpPr txBox="1"/>
          <p:nvPr/>
        </p:nvSpPr>
        <p:spPr>
          <a:xfrm>
            <a:off x="7962900"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42" name="TextBox 41">
            <a:extLst>
              <a:ext uri="{FF2B5EF4-FFF2-40B4-BE49-F238E27FC236}">
                <a16:creationId xmlns:a16="http://schemas.microsoft.com/office/drawing/2014/main" id="{6CC0FE97-C002-EDDC-AB9F-9A21C9A15CF4}"/>
              </a:ext>
            </a:extLst>
          </p:cNvPr>
          <p:cNvSpPr txBox="1"/>
          <p:nvPr/>
        </p:nvSpPr>
        <p:spPr>
          <a:xfrm>
            <a:off x="9791700"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1094709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randombar(horizontal)">
                                      <p:cBhvr>
                                        <p:cTn id="76" dur="500"/>
                                        <p:tgtEl>
                                          <p:spTgt spid="30"/>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randombar(horizont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randombar(horizontal)">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randombar(horizont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randombar(horizont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randombar(horizontal)">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randombar(horizontal)">
                                      <p:cBhvr>
                                        <p:cTn id="1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8" grpId="0"/>
      <p:bldP spid="19" grpId="0"/>
      <p:bldP spid="20" grpId="0"/>
      <p:bldP spid="22" grpId="0"/>
      <p:bldP spid="23" grpId="0"/>
      <p:bldP spid="24" grpId="0"/>
      <p:bldP spid="25" grpId="0"/>
      <p:bldP spid="26" grpId="0"/>
      <p:bldP spid="28" grpId="0"/>
      <p:bldP spid="29" grpId="0"/>
      <p:bldP spid="30" grpId="0"/>
      <p:bldP spid="33" grpId="0"/>
      <p:bldP spid="34" grpId="0"/>
      <p:bldP spid="35" grpId="0"/>
      <p:bldP spid="36" grpId="0"/>
      <p:bldP spid="37" grpId="0"/>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646331"/>
          </a:xfrm>
          <a:prstGeom prst="rect">
            <a:avLst/>
          </a:prstGeom>
          <a:noFill/>
        </p:spPr>
        <p:txBody>
          <a:bodyPr wrap="square" lIns="91440" tIns="45720" rIns="91440" bIns="45720">
            <a:spAutoFit/>
          </a:bodyPr>
          <a:lstStyle/>
          <a:p>
            <a:pPr lvl="0" algn="just">
              <a:defRPr/>
            </a:pPr>
            <a:r>
              <a:rPr lang="en-US"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F53C47F-B34D-D620-CCC6-2F19795F4446}"/>
              </a:ext>
            </a:extLst>
          </p:cNvPr>
          <p:cNvSpPr txBox="1"/>
          <p:nvPr/>
        </p:nvSpPr>
        <p:spPr>
          <a:xfrm>
            <a:off x="809625" y="1714500"/>
            <a:ext cx="10067925"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2800" dirty="0">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E14A6448-99C0-D923-B435-793AFF577C47}"/>
              </a:ext>
            </a:extLst>
          </p:cNvPr>
          <p:cNvSpPr/>
          <p:nvPr/>
        </p:nvSpPr>
        <p:spPr>
          <a:xfrm>
            <a:off x="8372475" y="3076576"/>
            <a:ext cx="2705100" cy="177165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DEF14E-64F5-F0B8-5E21-5353100A9610}"/>
              </a:ext>
            </a:extLst>
          </p:cNvPr>
          <p:cNvSpPr/>
          <p:nvPr/>
        </p:nvSpPr>
        <p:spPr>
          <a:xfrm>
            <a:off x="1171575" y="3648075"/>
            <a:ext cx="3200400" cy="1219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666216-8529-97EB-B3C3-3806CE54ABB0}"/>
              </a:ext>
            </a:extLst>
          </p:cNvPr>
          <p:cNvSpPr/>
          <p:nvPr/>
        </p:nvSpPr>
        <p:spPr>
          <a:xfrm>
            <a:off x="5086350" y="3067050"/>
            <a:ext cx="2628900" cy="1790700"/>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CE977-1822-4BF8-0AD7-777B279C2357}"/>
              </a:ext>
            </a:extLst>
          </p:cNvPr>
          <p:cNvSpPr txBox="1"/>
          <p:nvPr/>
        </p:nvSpPr>
        <p:spPr>
          <a:xfrm>
            <a:off x="1933575" y="3971925"/>
            <a:ext cx="2352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 m² 2 cm² </a:t>
            </a:r>
            <a:endParaRPr lang="en-US" sz="2800" dirty="0"/>
          </a:p>
        </p:txBody>
      </p:sp>
      <p:sp>
        <p:nvSpPr>
          <p:cNvPr id="11" name="TextBox 10">
            <a:extLst>
              <a:ext uri="{FF2B5EF4-FFF2-40B4-BE49-F238E27FC236}">
                <a16:creationId xmlns:a16="http://schemas.microsoft.com/office/drawing/2014/main" id="{0A5AF0C4-AC31-2C10-F834-6DEE0E4E788D}"/>
              </a:ext>
            </a:extLst>
          </p:cNvPr>
          <p:cNvSpPr txBox="1"/>
          <p:nvPr/>
        </p:nvSpPr>
        <p:spPr>
          <a:xfrm>
            <a:off x="5076825" y="36004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100 dm² 400 m² </a:t>
            </a:r>
            <a:endParaRPr lang="en-US" sz="2800" dirty="0"/>
          </a:p>
        </p:txBody>
      </p:sp>
      <p:sp>
        <p:nvSpPr>
          <p:cNvPr id="12" name="TextBox 11">
            <a:extLst>
              <a:ext uri="{FF2B5EF4-FFF2-40B4-BE49-F238E27FC236}">
                <a16:creationId xmlns:a16="http://schemas.microsoft.com/office/drawing/2014/main" id="{E06E6BA4-4753-43C0-96AC-6A2FB9B737FD}"/>
              </a:ext>
            </a:extLst>
          </p:cNvPr>
          <p:cNvSpPr txBox="1"/>
          <p:nvPr/>
        </p:nvSpPr>
        <p:spPr>
          <a:xfrm>
            <a:off x="8705850" y="4286250"/>
            <a:ext cx="28003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1 m² 300 mm² </a:t>
            </a:r>
            <a:endParaRPr lang="en-US" sz="2400" dirty="0"/>
          </a:p>
        </p:txBody>
      </p:sp>
      <p:sp>
        <p:nvSpPr>
          <p:cNvPr id="13" name="TextBox 12">
            <a:extLst>
              <a:ext uri="{FF2B5EF4-FFF2-40B4-BE49-F238E27FC236}">
                <a16:creationId xmlns:a16="http://schemas.microsoft.com/office/drawing/2014/main" id="{A4C1BEFB-2039-191C-1C58-E409453B53EB}"/>
              </a:ext>
            </a:extLst>
          </p:cNvPr>
          <p:cNvSpPr txBox="1"/>
          <p:nvPr/>
        </p:nvSpPr>
        <p:spPr>
          <a:xfrm>
            <a:off x="571501" y="4381500"/>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A.</a:t>
            </a:r>
          </a:p>
        </p:txBody>
      </p:sp>
      <p:sp>
        <p:nvSpPr>
          <p:cNvPr id="14" name="TextBox 13">
            <a:extLst>
              <a:ext uri="{FF2B5EF4-FFF2-40B4-BE49-F238E27FC236}">
                <a16:creationId xmlns:a16="http://schemas.microsoft.com/office/drawing/2014/main" id="{8A403F25-368B-19EF-3FFD-676D81E0BB2B}"/>
              </a:ext>
            </a:extLst>
          </p:cNvPr>
          <p:cNvSpPr txBox="1"/>
          <p:nvPr/>
        </p:nvSpPr>
        <p:spPr>
          <a:xfrm>
            <a:off x="4591051"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B.</a:t>
            </a:r>
          </a:p>
        </p:txBody>
      </p:sp>
      <p:sp>
        <p:nvSpPr>
          <p:cNvPr id="15" name="TextBox 14">
            <a:extLst>
              <a:ext uri="{FF2B5EF4-FFF2-40B4-BE49-F238E27FC236}">
                <a16:creationId xmlns:a16="http://schemas.microsoft.com/office/drawing/2014/main" id="{DF14711A-0553-741E-40C0-66D3D84F161F}"/>
              </a:ext>
            </a:extLst>
          </p:cNvPr>
          <p:cNvSpPr txBox="1"/>
          <p:nvPr/>
        </p:nvSpPr>
        <p:spPr>
          <a:xfrm>
            <a:off x="7896226"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C.</a:t>
            </a:r>
          </a:p>
        </p:txBody>
      </p:sp>
      <p:sp>
        <p:nvSpPr>
          <p:cNvPr id="17" name="TextBox 16">
            <a:extLst>
              <a:ext uri="{FF2B5EF4-FFF2-40B4-BE49-F238E27FC236}">
                <a16:creationId xmlns:a16="http://schemas.microsoft.com/office/drawing/2014/main" id="{FEAA2630-528F-293C-4D85-4E065DE083D2}"/>
              </a:ext>
            </a:extLst>
          </p:cNvPr>
          <p:cNvSpPr txBox="1"/>
          <p:nvPr/>
        </p:nvSpPr>
        <p:spPr>
          <a:xfrm>
            <a:off x="5124450" y="42100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4 cm² </a:t>
            </a:r>
            <a:endParaRPr lang="en-US" sz="2800" dirty="0"/>
          </a:p>
        </p:txBody>
      </p:sp>
      <p:sp>
        <p:nvSpPr>
          <p:cNvPr id="18" name="TextBox 17">
            <a:extLst>
              <a:ext uri="{FF2B5EF4-FFF2-40B4-BE49-F238E27FC236}">
                <a16:creationId xmlns:a16="http://schemas.microsoft.com/office/drawing/2014/main" id="{26D35C47-03CD-42D3-3F60-9F432ECDA659}"/>
              </a:ext>
            </a:extLst>
          </p:cNvPr>
          <p:cNvSpPr txBox="1"/>
          <p:nvPr/>
        </p:nvSpPr>
        <p:spPr>
          <a:xfrm>
            <a:off x="8896350" y="4752975"/>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3 cm² </a:t>
            </a:r>
            <a:endParaRPr lang="en-US" sz="2800" dirty="0"/>
          </a:p>
        </p:txBody>
      </p:sp>
      <p:sp>
        <p:nvSpPr>
          <p:cNvPr id="19" name="TextBox 18">
            <a:extLst>
              <a:ext uri="{FF2B5EF4-FFF2-40B4-BE49-F238E27FC236}">
                <a16:creationId xmlns:a16="http://schemas.microsoft.com/office/drawing/2014/main" id="{B8880F71-E8CB-B415-0C0F-AA7279A23A9D}"/>
              </a:ext>
            </a:extLst>
          </p:cNvPr>
          <p:cNvSpPr txBox="1"/>
          <p:nvPr/>
        </p:nvSpPr>
        <p:spPr>
          <a:xfrm>
            <a:off x="2714625" y="5391150"/>
            <a:ext cx="6924675"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hình</a:t>
            </a:r>
            <a:r>
              <a:rPr lang="en-US" sz="3200" b="1" i="0" dirty="0">
                <a:solidFill>
                  <a:srgbClr val="FF0000"/>
                </a:solidFill>
                <a:effectLst/>
                <a:latin typeface="Cambria" panose="02040503050406030204" pitchFamily="18" charset="0"/>
                <a:ea typeface="Cambria" panose="02040503050406030204" pitchFamily="18" charset="0"/>
              </a:rPr>
              <a:t> B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lớn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nhất</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520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7" grpId="0" animBg="1"/>
      <p:bldP spid="8" grpId="0" animBg="1"/>
      <p:bldP spid="10" grpId="0"/>
      <p:bldP spid="11" grpId="0"/>
      <p:bldP spid="12" grpId="0"/>
      <p:bldP spid="13" grpId="0"/>
      <p:bldP spid="14" grpId="0"/>
      <p:bldP spid="15" grpId="0"/>
      <p:bldP spid="17" grpId="0"/>
      <p:bldP spid="18" grpId="0"/>
      <p:bldP spid="1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TotalTime>
  <Words>770</Words>
  <Application>Microsoft Office PowerPoint</Application>
  <PresentationFormat>Widescreen</PresentationFormat>
  <Paragraphs>169</Paragraphs>
  <Slides>23</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等线</vt:lpstr>
      <vt:lpstr>Arial</vt:lpstr>
      <vt:lpstr>Bungee Inline</vt:lpstr>
      <vt:lpstr>Calibri</vt:lpstr>
      <vt:lpstr>Calibri Light</vt:lpstr>
      <vt:lpstr>Cambria</vt:lpstr>
      <vt:lpstr>思源黑体 CN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35</cp:revision>
  <dcterms:created xsi:type="dcterms:W3CDTF">2023-10-18T02:02:43Z</dcterms:created>
  <dcterms:modified xsi:type="dcterms:W3CDTF">2023-12-10T10:36:31Z</dcterms:modified>
  <cp:category>9Slide.vn</cp:category>
</cp:coreProperties>
</file>