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23"/>
  </p:notesMasterIdLst>
  <p:sldIdLst>
    <p:sldId id="257" r:id="rId3"/>
    <p:sldId id="705" r:id="rId4"/>
    <p:sldId id="706" r:id="rId5"/>
    <p:sldId id="707" r:id="rId6"/>
    <p:sldId id="708" r:id="rId7"/>
    <p:sldId id="372" r:id="rId8"/>
    <p:sldId id="392" r:id="rId9"/>
    <p:sldId id="371" r:id="rId10"/>
    <p:sldId id="373" r:id="rId11"/>
    <p:sldId id="709" r:id="rId12"/>
    <p:sldId id="284" r:id="rId13"/>
    <p:sldId id="264" r:id="rId14"/>
    <p:sldId id="710" r:id="rId15"/>
    <p:sldId id="304" r:id="rId16"/>
    <p:sldId id="281" r:id="rId17"/>
    <p:sldId id="365" r:id="rId18"/>
    <p:sldId id="383" r:id="rId19"/>
    <p:sldId id="711" r:id="rId20"/>
    <p:sldId id="712" r:id="rId21"/>
    <p:sldId id="7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738" autoAdjust="0"/>
  </p:normalViewPr>
  <p:slideViewPr>
    <p:cSldViewPr snapToGrid="0">
      <p:cViewPr varScale="1">
        <p:scale>
          <a:sx n="52" d="100"/>
          <a:sy n="52" d="100"/>
        </p:scale>
        <p:origin x="144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16F7B-5D71-4A45-BEDE-C1EBC448FB9F}"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F43B1-93E0-4D81-9BBA-B6A83331100F}" type="slidenum">
              <a:rPr lang="en-US" smtClean="0"/>
              <a:t>‹#›</a:t>
            </a:fld>
            <a:endParaRPr lang="en-US"/>
          </a:p>
        </p:txBody>
      </p:sp>
    </p:spTree>
    <p:extLst>
      <p:ext uri="{BB962C8B-B14F-4D97-AF65-F5344CB8AC3E}">
        <p14:creationId xmlns:p14="http://schemas.microsoft.com/office/powerpoint/2010/main" val="2520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2562AC-4C88-4A6C-B077-90ACA03936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4991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FFFF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50F20-9A23-4D4E-A323-9918F0FC6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85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81591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2646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398604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249"/>
        <p:cNvGrpSpPr/>
        <p:nvPr/>
      </p:nvGrpSpPr>
      <p:grpSpPr>
        <a:xfrm>
          <a:off x="0" y="0"/>
          <a:ext cx="0" cy="0"/>
          <a:chOff x="0" y="0"/>
          <a:chExt cx="0" cy="0"/>
        </a:xfrm>
      </p:grpSpPr>
      <p:grpSp>
        <p:nvGrpSpPr>
          <p:cNvPr id="251" name="Google Shape;251;p6"/>
          <p:cNvGrpSpPr/>
          <p:nvPr/>
        </p:nvGrpSpPr>
        <p:grpSpPr>
          <a:xfrm>
            <a:off x="-491112" y="1678743"/>
            <a:ext cx="13259704" cy="5915348"/>
            <a:chOff x="-368334" y="1259057"/>
            <a:chExt cx="9944778" cy="4436511"/>
          </a:xfrm>
        </p:grpSpPr>
        <p:sp>
          <p:nvSpPr>
            <p:cNvPr id="252" name="Google Shape;252;p6"/>
            <p:cNvSpPr/>
            <p:nvPr/>
          </p:nvSpPr>
          <p:spPr>
            <a:xfrm>
              <a:off x="7930178" y="3823120"/>
              <a:ext cx="1453435" cy="1872449"/>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6"/>
            <p:cNvSpPr/>
            <p:nvPr/>
          </p:nvSpPr>
          <p:spPr>
            <a:xfrm>
              <a:off x="8538612" y="12590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6"/>
            <p:cNvSpPr/>
            <p:nvPr/>
          </p:nvSpPr>
          <p:spPr>
            <a:xfrm>
              <a:off x="-368334" y="3505383"/>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6"/>
            <p:cNvSpPr/>
            <p:nvPr/>
          </p:nvSpPr>
          <p:spPr>
            <a:xfrm>
              <a:off x="8639441" y="1992658"/>
              <a:ext cx="937003" cy="478796"/>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6"/>
            <p:cNvSpPr/>
            <p:nvPr/>
          </p:nvSpPr>
          <p:spPr>
            <a:xfrm>
              <a:off x="123857" y="2571751"/>
              <a:ext cx="489599" cy="2501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7" name="Google Shape;257;p6"/>
            <p:cNvGrpSpPr/>
            <p:nvPr/>
          </p:nvGrpSpPr>
          <p:grpSpPr>
            <a:xfrm>
              <a:off x="-15574" y="4608456"/>
              <a:ext cx="9171985" cy="565200"/>
              <a:chOff x="-15574" y="4608456"/>
              <a:chExt cx="9171985" cy="565200"/>
            </a:xfrm>
          </p:grpSpPr>
          <p:sp>
            <p:nvSpPr>
              <p:cNvPr id="258" name="Google Shape;258;p6"/>
              <p:cNvSpPr/>
              <p:nvPr/>
            </p:nvSpPr>
            <p:spPr>
              <a:xfrm>
                <a:off x="-15574" y="4694875"/>
                <a:ext cx="9171985" cy="478781"/>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6"/>
              <p:cNvSpPr/>
              <p:nvPr/>
            </p:nvSpPr>
            <p:spPr>
              <a:xfrm>
                <a:off x="3462745" y="4812467"/>
                <a:ext cx="33898" cy="5483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6"/>
              <p:cNvSpPr/>
              <p:nvPr/>
            </p:nvSpPr>
            <p:spPr>
              <a:xfrm>
                <a:off x="3502495" y="4785092"/>
                <a:ext cx="15423" cy="71678"/>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6"/>
              <p:cNvSpPr/>
              <p:nvPr/>
            </p:nvSpPr>
            <p:spPr>
              <a:xfrm>
                <a:off x="4510626" y="4858232"/>
                <a:ext cx="344955" cy="16082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6"/>
              <p:cNvSpPr/>
              <p:nvPr/>
            </p:nvSpPr>
            <p:spPr>
              <a:xfrm>
                <a:off x="5891117" y="5010524"/>
                <a:ext cx="252499" cy="122250"/>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6"/>
              <p:cNvSpPr/>
              <p:nvPr/>
            </p:nvSpPr>
            <p:spPr>
              <a:xfrm>
                <a:off x="1802759" y="4831340"/>
                <a:ext cx="347421" cy="139094"/>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6"/>
              <p:cNvSpPr/>
              <p:nvPr/>
            </p:nvSpPr>
            <p:spPr>
              <a:xfrm>
                <a:off x="782875" y="4857128"/>
                <a:ext cx="350096" cy="107079"/>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6"/>
              <p:cNvSpPr/>
              <p:nvPr/>
            </p:nvSpPr>
            <p:spPr>
              <a:xfrm>
                <a:off x="3373338" y="4920591"/>
                <a:ext cx="405519" cy="171610"/>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2373267" y="4896164"/>
                <a:ext cx="54337" cy="84969"/>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440061" y="4859427"/>
                <a:ext cx="29425" cy="108416"/>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643226" y="4823692"/>
                <a:ext cx="54295" cy="84927"/>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709978" y="4786996"/>
                <a:ext cx="29425" cy="108374"/>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6"/>
              <p:cNvSpPr/>
              <p:nvPr/>
            </p:nvSpPr>
            <p:spPr>
              <a:xfrm>
                <a:off x="3027790" y="4992729"/>
                <a:ext cx="54337" cy="84927"/>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6"/>
              <p:cNvSpPr/>
              <p:nvPr/>
            </p:nvSpPr>
            <p:spPr>
              <a:xfrm>
                <a:off x="3094584" y="4955907"/>
                <a:ext cx="29425" cy="108416"/>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6"/>
              <p:cNvSpPr/>
              <p:nvPr/>
            </p:nvSpPr>
            <p:spPr>
              <a:xfrm>
                <a:off x="7639295" y="4982337"/>
                <a:ext cx="54295" cy="84927"/>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6"/>
              <p:cNvSpPr/>
              <p:nvPr/>
            </p:nvSpPr>
            <p:spPr>
              <a:xfrm>
                <a:off x="7706131" y="4945515"/>
                <a:ext cx="29342" cy="108416"/>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6"/>
              <p:cNvSpPr/>
              <p:nvPr/>
            </p:nvSpPr>
            <p:spPr>
              <a:xfrm>
                <a:off x="6274661" y="5044545"/>
                <a:ext cx="54295" cy="84927"/>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6"/>
              <p:cNvSpPr/>
              <p:nvPr/>
            </p:nvSpPr>
            <p:spPr>
              <a:xfrm>
                <a:off x="6232737" y="5007807"/>
                <a:ext cx="29425" cy="108416"/>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6"/>
              <p:cNvSpPr/>
              <p:nvPr/>
            </p:nvSpPr>
            <p:spPr>
              <a:xfrm>
                <a:off x="3856153" y="4936473"/>
                <a:ext cx="54295" cy="84886"/>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6"/>
              <p:cNvSpPr/>
              <p:nvPr/>
            </p:nvSpPr>
            <p:spPr>
              <a:xfrm>
                <a:off x="3814229" y="4899735"/>
                <a:ext cx="29384" cy="108333"/>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6"/>
              <p:cNvSpPr/>
              <p:nvPr/>
            </p:nvSpPr>
            <p:spPr>
              <a:xfrm>
                <a:off x="5545736" y="4881127"/>
                <a:ext cx="54295" cy="84927"/>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6"/>
              <p:cNvSpPr/>
              <p:nvPr/>
            </p:nvSpPr>
            <p:spPr>
              <a:xfrm>
                <a:off x="5503812" y="4844389"/>
                <a:ext cx="29425" cy="108416"/>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6"/>
              <p:cNvSpPr/>
              <p:nvPr/>
            </p:nvSpPr>
            <p:spPr>
              <a:xfrm>
                <a:off x="7958224" y="47439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6"/>
              <p:cNvSpPr/>
              <p:nvPr/>
            </p:nvSpPr>
            <p:spPr>
              <a:xfrm>
                <a:off x="6254478" y="46623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6"/>
              <p:cNvSpPr/>
              <p:nvPr/>
            </p:nvSpPr>
            <p:spPr>
              <a:xfrm>
                <a:off x="5988393" y="4689168"/>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3988512" y="46084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277802" y="4628143"/>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6"/>
              <p:cNvSpPr/>
              <p:nvPr/>
            </p:nvSpPr>
            <p:spPr>
              <a:xfrm>
                <a:off x="4135113" y="46400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6" name="Google Shape;286;p6"/>
          <p:cNvGrpSpPr/>
          <p:nvPr/>
        </p:nvGrpSpPr>
        <p:grpSpPr>
          <a:xfrm>
            <a:off x="131044" y="565788"/>
            <a:ext cx="11832485" cy="5242208"/>
            <a:chOff x="98283" y="424341"/>
            <a:chExt cx="8874364" cy="3931656"/>
          </a:xfrm>
        </p:grpSpPr>
        <p:grpSp>
          <p:nvGrpSpPr>
            <p:cNvPr id="287" name="Google Shape;287;p6"/>
            <p:cNvGrpSpPr/>
            <p:nvPr/>
          </p:nvGrpSpPr>
          <p:grpSpPr>
            <a:xfrm>
              <a:off x="98283" y="4124678"/>
              <a:ext cx="246464" cy="231319"/>
              <a:chOff x="5946283" y="1650903"/>
              <a:chExt cx="246464" cy="231319"/>
            </a:xfrm>
          </p:grpSpPr>
          <p:sp>
            <p:nvSpPr>
              <p:cNvPr id="288" name="Google Shape;288;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6"/>
            <p:cNvGrpSpPr/>
            <p:nvPr/>
          </p:nvGrpSpPr>
          <p:grpSpPr>
            <a:xfrm>
              <a:off x="344758" y="3602728"/>
              <a:ext cx="246464" cy="231319"/>
              <a:chOff x="5946283" y="1650903"/>
              <a:chExt cx="246464" cy="231319"/>
            </a:xfrm>
          </p:grpSpPr>
          <p:sp>
            <p:nvSpPr>
              <p:cNvPr id="291" name="Google Shape;291;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 name="Google Shape;293;p6"/>
            <p:cNvGrpSpPr/>
            <p:nvPr/>
          </p:nvGrpSpPr>
          <p:grpSpPr>
            <a:xfrm>
              <a:off x="217358" y="3063728"/>
              <a:ext cx="246464" cy="231319"/>
              <a:chOff x="5946283" y="1650903"/>
              <a:chExt cx="246464" cy="231319"/>
            </a:xfrm>
          </p:grpSpPr>
          <p:sp>
            <p:nvSpPr>
              <p:cNvPr id="294" name="Google Shape;294;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6"/>
            <p:cNvGrpSpPr/>
            <p:nvPr/>
          </p:nvGrpSpPr>
          <p:grpSpPr>
            <a:xfrm>
              <a:off x="8641258" y="424341"/>
              <a:ext cx="246464" cy="231319"/>
              <a:chOff x="5946283" y="1650903"/>
              <a:chExt cx="246464" cy="231319"/>
            </a:xfrm>
          </p:grpSpPr>
          <p:sp>
            <p:nvSpPr>
              <p:cNvPr id="297" name="Google Shape;297;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6"/>
            <p:cNvGrpSpPr/>
            <p:nvPr/>
          </p:nvGrpSpPr>
          <p:grpSpPr>
            <a:xfrm>
              <a:off x="8726183" y="884778"/>
              <a:ext cx="246464" cy="231319"/>
              <a:chOff x="5946283" y="1650903"/>
              <a:chExt cx="246464" cy="231319"/>
            </a:xfrm>
          </p:grpSpPr>
          <p:sp>
            <p:nvSpPr>
              <p:cNvPr id="300" name="Google Shape;300;p6"/>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6" name="Picture 3">
            <a:extLst>
              <a:ext uri="{FF2B5EF4-FFF2-40B4-BE49-F238E27FC236}">
                <a16:creationId xmlns:a16="http://schemas.microsoft.com/office/drawing/2014/main" id="{86C0BE39-3A3A-F215-5680-A6FF456B3D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51" y="162855"/>
            <a:ext cx="12229312" cy="6734635"/>
          </a:xfrm>
          <a:prstGeom prst="rect">
            <a:avLst/>
          </a:prstGeom>
        </p:spPr>
      </p:pic>
    </p:spTree>
    <p:extLst>
      <p:ext uri="{BB962C8B-B14F-4D97-AF65-F5344CB8AC3E}">
        <p14:creationId xmlns:p14="http://schemas.microsoft.com/office/powerpoint/2010/main" val="1795836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3217793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5074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312005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808121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268434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44080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841115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603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795322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542241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333878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a:xfrm>
            <a:off x="838200" y="6356350"/>
            <a:ext cx="2743200" cy="365125"/>
          </a:xfrm>
          <a:prstGeom prst="rect">
            <a:avLst/>
          </a:prstGeom>
        </p:spPr>
        <p:txBody>
          <a:bodyPr/>
          <a:lstStyle/>
          <a:p>
            <a:fld id="{C172614B-EF9F-4C0F-B23D-32708343E0CA}" type="datetimeFigureOut">
              <a:rPr lang="en-US" smtClean="0"/>
              <a:t>8/11/2023</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a:xfrm>
            <a:off x="8610600" y="6356350"/>
            <a:ext cx="2743200" cy="365125"/>
          </a:xfrm>
          <a:prstGeom prst="rect">
            <a:avLst/>
          </a:prstGeom>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454468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62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20403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363668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94220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38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3792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a:xfrm>
            <a:off x="838200" y="6356350"/>
            <a:ext cx="2743200" cy="365125"/>
          </a:xfrm>
          <a:prstGeom prst="rect">
            <a:avLst/>
          </a:prstGeom>
        </p:spPr>
        <p:txBody>
          <a:bodyPr/>
          <a:lstStyle/>
          <a:p>
            <a:fld id="{CF28A97D-0DE0-4A27-A2F5-23FC486ABFC7}" type="datetimeFigureOut">
              <a:rPr lang="en-US" smtClean="0"/>
              <a:t>8/11/2023</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a:xfrm>
            <a:off x="8610600" y="6356350"/>
            <a:ext cx="2743200" cy="365125"/>
          </a:xfrm>
          <a:prstGeom prst="rect">
            <a:avLst/>
          </a:prstGeom>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10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537CB41-31BE-4CB8-BABF-E90E72E144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64382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26B460C6-41B6-4903-8557-F70A320372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22848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7.GIF"/><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26.png"/><Relationship Id="rId2" Type="http://schemas.openxmlformats.org/officeDocument/2006/relationships/audio" Target="../media/media3.mp3"/><Relationship Id="rId16"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25.wmf"/><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oleObject" Target="../embeddings/oleObject3.bin"/><Relationship Id="rId4" Type="http://schemas.openxmlformats.org/officeDocument/2006/relationships/notesSlide" Target="../notesSlides/notesSlide4.xml"/><Relationship Id="rId9" Type="http://schemas.openxmlformats.org/officeDocument/2006/relationships/audio" Target="../media/audio5.wav"/><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7.GIF"/><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26.png"/><Relationship Id="rId2" Type="http://schemas.openxmlformats.org/officeDocument/2006/relationships/audio" Target="../media/media3.mp3"/><Relationship Id="rId16"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25.wmf"/><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oleObject" Target="../embeddings/oleObject1.bin"/><Relationship Id="rId4" Type="http://schemas.openxmlformats.org/officeDocument/2006/relationships/notesSlide" Target="../notesSlides/notesSlide1.xml"/><Relationship Id="rId9" Type="http://schemas.openxmlformats.org/officeDocument/2006/relationships/audio" Target="../media/audio5.wav"/><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7.GIF"/><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26.png"/><Relationship Id="rId2" Type="http://schemas.openxmlformats.org/officeDocument/2006/relationships/audio" Target="../media/media3.mp3"/><Relationship Id="rId16" Type="http://schemas.openxmlformats.org/officeDocument/2006/relationships/image" Target="../media/image29.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25.wmf"/><Relationship Id="rId5" Type="http://schemas.openxmlformats.org/officeDocument/2006/relationships/audio" Target="../media/audio1.wav"/><Relationship Id="rId15" Type="http://schemas.openxmlformats.org/officeDocument/2006/relationships/image" Target="../media/image23.png"/><Relationship Id="rId10" Type="http://schemas.openxmlformats.org/officeDocument/2006/relationships/oleObject" Target="../embeddings/oleObject2.bin"/><Relationship Id="rId4" Type="http://schemas.openxmlformats.org/officeDocument/2006/relationships/notesSlide" Target="../notesSlides/notesSlide2.xml"/><Relationship Id="rId9" Type="http://schemas.openxmlformats.org/officeDocument/2006/relationships/audio" Target="../media/audio5.wav"/><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7.GIF"/><Relationship Id="rId3" Type="http://schemas.openxmlformats.org/officeDocument/2006/relationships/slideLayout" Target="../slideLayouts/slideLayout2.xml"/><Relationship Id="rId7" Type="http://schemas.openxmlformats.org/officeDocument/2006/relationships/audio" Target="../media/audio3.wav"/><Relationship Id="rId12" Type="http://schemas.openxmlformats.org/officeDocument/2006/relationships/image" Target="../media/image26.png"/><Relationship Id="rId2" Type="http://schemas.openxmlformats.org/officeDocument/2006/relationships/audio" Target="../media/media3.mp3"/><Relationship Id="rId16" Type="http://schemas.openxmlformats.org/officeDocument/2006/relationships/image" Target="../media/image23.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25.wmf"/><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oleObject" Target="../embeddings/oleObject3.bin"/><Relationship Id="rId4" Type="http://schemas.openxmlformats.org/officeDocument/2006/relationships/notesSlide" Target="../notesSlides/notesSlide3.xml"/><Relationship Id="rId9" Type="http://schemas.openxmlformats.org/officeDocument/2006/relationships/audio" Target="../media/audio5.wav"/><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3609296" y="964177"/>
            <a:ext cx="530670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562168"/>
            <a:ext cx="3115763" cy="1121674"/>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5"/>
          <a:srcRect/>
          <a:stretch>
            <a:fillRect/>
          </a:stretch>
        </p:blipFill>
        <p:spPr>
          <a:xfrm>
            <a:off x="790127" y="5494352"/>
            <a:ext cx="1114463" cy="1363648"/>
          </a:xfrm>
          <a:prstGeom prst="rect">
            <a:avLst/>
          </a:prstGeom>
        </p:spPr>
      </p:pic>
      <p:pic>
        <p:nvPicPr>
          <p:cNvPr id="6" name="Picture 5">
            <a:extLst>
              <a:ext uri="{FF2B5EF4-FFF2-40B4-BE49-F238E27FC236}">
                <a16:creationId xmlns:a16="http://schemas.microsoft.com/office/drawing/2014/main" id="{48E090FE-4A67-1085-7557-B1FEDD9FC40A}"/>
              </a:ext>
            </a:extLst>
          </p:cNvPr>
          <p:cNvPicPr>
            <a:picLocks noChangeAspect="1"/>
          </p:cNvPicPr>
          <p:nvPr/>
        </p:nvPicPr>
        <p:blipFill>
          <a:blip r:embed="rId6"/>
          <a:stretch>
            <a:fillRect/>
          </a:stretch>
        </p:blipFill>
        <p:spPr>
          <a:xfrm>
            <a:off x="2913225" y="2753399"/>
            <a:ext cx="6498899" cy="2017951"/>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4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308324"/>
          </a:xfrm>
          <a:prstGeom prst="rect">
            <a:avLst/>
          </a:prstGeom>
          <a:solidFill>
            <a:schemeClr val="tx1">
              <a:alpha val="47000"/>
            </a:schemeClr>
          </a:solidFill>
        </p:spPr>
        <p:txBody>
          <a:bodyPr wrap="square" rtlCol="0">
            <a:spAutoFit/>
          </a:bodyPr>
          <a:lstStyle/>
          <a:p>
            <a:pPr lvl="0" algn="just"/>
            <a:r>
              <a:rPr lang="vi-VN" sz="3600" dirty="0">
                <a:solidFill>
                  <a:prstClr val="white"/>
                </a:solidFill>
                <a:latin typeface="Calibri" panose="020F0502020204030204" pitchFamily="34" charset="0"/>
                <a:cs typeface="Calibri" panose="020F0502020204030204" pitchFamily="34" charset="0"/>
              </a:rPr>
              <a:t>Đối với những người đang gặp khó khăn, sự cảm thông, giúp đỡ sẽ giúp họ vượt qua những nghịch cảnh của cuộc sống, góp phần làm vơi đi những mất mát hay tổn thương. </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dirty="0">
                <a:solidFill>
                  <a:prstClr val="white"/>
                </a:solidFill>
                <a:latin typeface="Calibri" panose="020F0502020204030204" pitchFamily="34" charset="0"/>
                <a:cs typeface="Calibri" panose="020F0502020204030204" pitchFamily="34" charset="0"/>
              </a:rPr>
              <a:t>Vì sao cần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extLst>
      <p:ext uri="{BB962C8B-B14F-4D97-AF65-F5344CB8AC3E}">
        <p14:creationId xmlns:p14="http://schemas.microsoft.com/office/powerpoint/2010/main" val="3739810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0BA14A7-6E46-AB49-436B-499877368293}"/>
              </a:ext>
            </a:extLst>
          </p:cNvPr>
          <p:cNvPicPr>
            <a:picLocks noChangeAspect="1"/>
          </p:cNvPicPr>
          <p:nvPr/>
        </p:nvPicPr>
        <p:blipFill>
          <a:blip r:embed="rId3"/>
          <a:stretch>
            <a:fillRect/>
          </a:stretch>
        </p:blipFill>
        <p:spPr>
          <a:xfrm>
            <a:off x="1214188" y="1005008"/>
            <a:ext cx="10144623" cy="1609483"/>
          </a:xfrm>
          <a:prstGeom prst="rect">
            <a:avLst/>
          </a:prstGeom>
        </p:spPr>
      </p:pic>
    </p:spTree>
    <p:extLst>
      <p:ext uri="{BB962C8B-B14F-4D97-AF65-F5344CB8AC3E}">
        <p14:creationId xmlns:p14="http://schemas.microsoft.com/office/powerpoint/2010/main" val="2203335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247317"/>
          </a:xfrm>
          <a:prstGeom prst="rect">
            <a:avLst/>
          </a:prstGeom>
          <a:noFill/>
        </p:spPr>
        <p:txBody>
          <a:bodyPr wrap="square" rtlCol="0">
            <a:spAutoFit/>
          </a:bodyPr>
          <a:lstStyle/>
          <a:p>
            <a:pPr lvl="0" algn="just"/>
            <a:r>
              <a:rPr lang="en-US" sz="5400" dirty="0" err="1">
                <a:solidFill>
                  <a:prstClr val="white"/>
                </a:solidFill>
                <a:effectLst>
                  <a:glow rad="63500">
                    <a:srgbClr val="C0504D">
                      <a:lumMod val="20000"/>
                      <a:lumOff val="80000"/>
                      <a:alpha val="40000"/>
                    </a:srgbClr>
                  </a:glow>
                </a:effectLst>
                <a:latin typeface="Calibri"/>
              </a:rPr>
              <a:t>Tình</a:t>
            </a:r>
            <a:r>
              <a:rPr lang="en-US" sz="5400" dirty="0">
                <a:solidFill>
                  <a:prstClr val="white"/>
                </a:solidFill>
                <a:effectLst>
                  <a:glow rad="63500">
                    <a:srgbClr val="C0504D">
                      <a:lumMod val="20000"/>
                      <a:lumOff val="80000"/>
                      <a:alpha val="40000"/>
                    </a:srgbClr>
                  </a:glow>
                </a:effectLst>
                <a:latin typeface="Calibri"/>
              </a:rPr>
              <a:t> </a:t>
            </a:r>
            <a:r>
              <a:rPr lang="en-US" sz="5400" dirty="0" err="1">
                <a:solidFill>
                  <a:prstClr val="white"/>
                </a:solidFill>
                <a:effectLst>
                  <a:glow rad="63500">
                    <a:srgbClr val="C0504D">
                      <a:lumMod val="20000"/>
                      <a:lumOff val="80000"/>
                      <a:alpha val="40000"/>
                    </a:srgbClr>
                  </a:glow>
                </a:effectLst>
                <a:latin typeface="Calibri"/>
              </a:rPr>
              <a:t>huống</a:t>
            </a:r>
            <a:r>
              <a:rPr lang="en-US" sz="5400" dirty="0">
                <a:solidFill>
                  <a:prstClr val="white"/>
                </a:solidFill>
                <a:effectLst>
                  <a:glow rad="63500">
                    <a:srgbClr val="C0504D">
                      <a:lumMod val="20000"/>
                      <a:lumOff val="80000"/>
                      <a:alpha val="40000"/>
                    </a:srgbClr>
                  </a:glow>
                </a:effectLst>
                <a:latin typeface="Calibri"/>
              </a:rPr>
              <a:t> 1: </a:t>
            </a:r>
            <a:r>
              <a:rPr lang="vi-VN" sz="5400" dirty="0">
                <a:solidFill>
                  <a:prstClr val="white"/>
                </a:solidFill>
                <a:effectLst>
                  <a:glow rad="63500">
                    <a:srgbClr val="C0504D">
                      <a:lumMod val="20000"/>
                      <a:lumOff val="80000"/>
                      <a:alpha val="40000"/>
                    </a:srgbClr>
                  </a:glow>
                </a:effectLst>
                <a:latin typeface="Calibri"/>
              </a:rPr>
              <a:t>Bố mẹ cho em tiền ủng hộ những người có hoàn cảnh khó khăn nhưng bạn rủ em dùng tiền chơi điện tử.</a:t>
            </a:r>
            <a:endParaRPr kumimoji="0" lang="en-US" sz="5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123734" y="1645906"/>
            <a:ext cx="8022586" cy="4154984"/>
          </a:xfrm>
          <a:prstGeom prst="rect">
            <a:avLst/>
          </a:prstGeom>
          <a:noFill/>
        </p:spPr>
        <p:txBody>
          <a:bodyPr wrap="square" rtlCol="0">
            <a:spAutoFit/>
          </a:bodyPr>
          <a:lstStyle/>
          <a:p>
            <a:pPr lvl="0" algn="just"/>
            <a:r>
              <a:rPr lang="en-US" sz="4400" dirty="0" err="1">
                <a:solidFill>
                  <a:prstClr val="white"/>
                </a:solidFill>
                <a:effectLst>
                  <a:glow rad="63500">
                    <a:srgbClr val="C0504D">
                      <a:lumMod val="20000"/>
                      <a:lumOff val="80000"/>
                      <a:alpha val="40000"/>
                    </a:srgbClr>
                  </a:glow>
                </a:effectLst>
                <a:latin typeface="Calibri"/>
              </a:rPr>
              <a:t>Tình</a:t>
            </a:r>
            <a:r>
              <a:rPr lang="en-US" sz="4400" dirty="0">
                <a:solidFill>
                  <a:prstClr val="white"/>
                </a:solidFill>
                <a:effectLst>
                  <a:glow rad="63500">
                    <a:srgbClr val="C0504D">
                      <a:lumMod val="20000"/>
                      <a:lumOff val="80000"/>
                      <a:alpha val="40000"/>
                    </a:srgbClr>
                  </a:glow>
                </a:effectLst>
                <a:latin typeface="Calibri"/>
              </a:rPr>
              <a:t> </a:t>
            </a:r>
            <a:r>
              <a:rPr lang="en-US" sz="4400" dirty="0" err="1">
                <a:solidFill>
                  <a:prstClr val="white"/>
                </a:solidFill>
                <a:effectLst>
                  <a:glow rad="63500">
                    <a:srgbClr val="C0504D">
                      <a:lumMod val="20000"/>
                      <a:lumOff val="80000"/>
                      <a:alpha val="40000"/>
                    </a:srgbClr>
                  </a:glow>
                </a:effectLst>
                <a:latin typeface="Calibri"/>
              </a:rPr>
              <a:t>huống</a:t>
            </a:r>
            <a:r>
              <a:rPr lang="en-US" sz="4400" dirty="0">
                <a:solidFill>
                  <a:prstClr val="white"/>
                </a:solidFill>
                <a:effectLst>
                  <a:glow rad="63500">
                    <a:srgbClr val="C0504D">
                      <a:lumMod val="20000"/>
                      <a:lumOff val="80000"/>
                      <a:alpha val="40000"/>
                    </a:srgbClr>
                  </a:glow>
                </a:effectLst>
                <a:latin typeface="Calibri"/>
              </a:rPr>
              <a:t> 2:</a:t>
            </a:r>
            <a:r>
              <a:rPr lang="vi-VN" sz="4400" dirty="0">
                <a:solidFill>
                  <a:prstClr val="white"/>
                </a:solidFill>
                <a:effectLst>
                  <a:glow rad="63500">
                    <a:srgbClr val="C0504D">
                      <a:lumMod val="20000"/>
                      <a:lumOff val="80000"/>
                      <a:alpha val="40000"/>
                    </a:srgbClr>
                  </a:glow>
                </a:effectLst>
                <a:latin typeface="Calibri"/>
              </a:rPr>
              <a:t> Gia đình Hoa rất khó khăn, me bạn bị bệnh hiểm nghèo. </a:t>
            </a:r>
            <a:r>
              <a:rPr lang="en-US" sz="4400" dirty="0">
                <a:solidFill>
                  <a:prstClr val="white"/>
                </a:solidFill>
                <a:effectLst>
                  <a:glow rad="63500">
                    <a:srgbClr val="C0504D">
                      <a:lumMod val="20000"/>
                      <a:lumOff val="80000"/>
                      <a:alpha val="40000"/>
                    </a:srgbClr>
                  </a:glow>
                </a:effectLst>
                <a:latin typeface="Calibri"/>
              </a:rPr>
              <a:t>L</a:t>
            </a:r>
            <a:r>
              <a:rPr lang="vi-VN" sz="4400" dirty="0">
                <a:solidFill>
                  <a:prstClr val="white"/>
                </a:solidFill>
                <a:effectLst>
                  <a:glow rad="63500">
                    <a:srgbClr val="C0504D">
                      <a:lumMod val="20000"/>
                      <a:lumOff val="80000"/>
                      <a:alpha val="40000"/>
                    </a:srgbClr>
                  </a:glow>
                </a:effectLst>
                <a:latin typeface="Calibri"/>
              </a:rPr>
              <a:t>ớp em tổ chức đi thăm, tặng quà, động viện Hoa nhưng một số bạn trong lớp không muốn tham gia.</a:t>
            </a:r>
            <a:endParaRPr kumimoji="0" lang="en-US" sz="44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ndParaRPr>
          </a:p>
        </p:txBody>
      </p:sp>
    </p:spTree>
    <p:extLst>
      <p:ext uri="{BB962C8B-B14F-4D97-AF65-F5344CB8AC3E}">
        <p14:creationId xmlns:p14="http://schemas.microsoft.com/office/powerpoint/2010/main" val="27222106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pic>
        <p:nvPicPr>
          <p:cNvPr id="2" name="Picture 1">
            <a:extLst>
              <a:ext uri="{FF2B5EF4-FFF2-40B4-BE49-F238E27FC236}">
                <a16:creationId xmlns:a16="http://schemas.microsoft.com/office/drawing/2014/main" id="{10123754-E3A5-CEDF-B344-EA3394694F61}"/>
              </a:ext>
            </a:extLst>
          </p:cNvPr>
          <p:cNvPicPr>
            <a:picLocks noChangeAspect="1"/>
          </p:cNvPicPr>
          <p:nvPr/>
        </p:nvPicPr>
        <p:blipFill>
          <a:blip r:embed="rId5"/>
          <a:stretch>
            <a:fillRect/>
          </a:stretch>
        </p:blipFill>
        <p:spPr>
          <a:xfrm>
            <a:off x="3216891" y="2209340"/>
            <a:ext cx="6291617" cy="1810669"/>
          </a:xfrm>
          <a:prstGeom prst="rect">
            <a:avLst/>
          </a:prstGeom>
        </p:spPr>
      </p:pic>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1870430"/>
            <a:ext cx="7691120" cy="399189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Tiêu</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chí</a:t>
            </a:r>
            <a:r>
              <a:rPr kumimoji="0" lang="en-US"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342917" marR="0" lvl="0" indent="-342917" algn="just"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nhí</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điệu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17" marR="0" lvl="0" indent="-342917" algn="just" defTabSz="914400" rtl="0" eaLnBrk="1" fontAlgn="auto" latinLnBrk="0" hangingPunct="1">
              <a:lnSpc>
                <a:spcPct val="150000"/>
              </a:lnSpc>
              <a:spcBef>
                <a:spcPts val="0"/>
              </a:spcBef>
              <a:spcAft>
                <a:spcPts val="0"/>
              </a:spcAft>
              <a:buClrTx/>
              <a:buSzTx/>
              <a:buFontTx/>
              <a:buAutoNum type="arabicPeriod"/>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quyết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5A219246-11EB-DF05-1E75-75DCBCB5867B}"/>
              </a:ext>
            </a:extLst>
          </p:cNvPr>
          <p:cNvPicPr>
            <a:picLocks noChangeAspect="1"/>
          </p:cNvPicPr>
          <p:nvPr/>
        </p:nvPicPr>
        <p:blipFill>
          <a:blip r:embed="rId5"/>
          <a:stretch>
            <a:fillRect/>
          </a:stretch>
        </p:blipFill>
        <p:spPr>
          <a:xfrm>
            <a:off x="479937" y="752435"/>
            <a:ext cx="11632176" cy="914479"/>
          </a:xfrm>
          <a:prstGeom prst="rect">
            <a:avLst/>
          </a:prstGeom>
        </p:spPr>
      </p:pic>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7078714" y="3714750"/>
            <a:ext cx="4963873" cy="36934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542FB1C-5A0B-C3A4-A642-4FFC92D831D1}"/>
              </a:ext>
            </a:extLst>
          </p:cNvPr>
          <p:cNvSpPr/>
          <p:nvPr/>
        </p:nvSpPr>
        <p:spPr>
          <a:xfrm>
            <a:off x="1981200" y="0"/>
            <a:ext cx="6738257"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LNTH-LuoLuoNotangYuanTi 1" pitchFamily="2" charset="-128"/>
              <a:ea typeface="LNTH-LuoLuoNotangYuanTi 1" pitchFamily="2" charset="-128"/>
              <a:cs typeface="LNTH-LuoLuoNotangYuanTi 1" pitchFamily="2" charset="-128"/>
            </a:endParaRPr>
          </a:p>
        </p:txBody>
      </p:sp>
      <p:sp>
        <p:nvSpPr>
          <p:cNvPr id="2" name="TextBox 1">
            <a:extLst>
              <a:ext uri="{FF2B5EF4-FFF2-40B4-BE49-F238E27FC236}">
                <a16:creationId xmlns:a16="http://schemas.microsoft.com/office/drawing/2014/main" id="{81A4E9EA-9C7C-FA13-1D4C-52CE2B33EFC6}"/>
              </a:ext>
            </a:extLst>
          </p:cNvPr>
          <p:cNvSpPr txBox="1"/>
          <p:nvPr/>
        </p:nvSpPr>
        <p:spPr>
          <a:xfrm>
            <a:off x="1714500" y="1009650"/>
            <a:ext cx="7458075"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VẬN DỤNG</a:t>
            </a:r>
          </a:p>
        </p:txBody>
      </p:sp>
    </p:spTree>
    <p:extLst>
      <p:ext uri="{BB962C8B-B14F-4D97-AF65-F5344CB8AC3E}">
        <p14:creationId xmlns:p14="http://schemas.microsoft.com/office/powerpoint/2010/main" val="330021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1569660"/>
          </a:xfrm>
          <a:prstGeom prst="rect">
            <a:avLst/>
          </a:prstGeom>
          <a:noFill/>
        </p:spPr>
        <p:txBody>
          <a:bodyPr wrap="square" rtlCol="0">
            <a:spAutoFit/>
          </a:bodyPr>
          <a:lstStyle/>
          <a:p>
            <a:pPr lvl="0" algn="ctr">
              <a:defRPr/>
            </a:pPr>
            <a:r>
              <a:rPr lang="en-US" sz="4800" b="1" dirty="0" err="1">
                <a:solidFill>
                  <a:prstClr val="white"/>
                </a:solidFill>
                <a:latin typeface="Calibri" panose="020F0502020204030204"/>
              </a:rPr>
              <a:t>Em</a:t>
            </a:r>
            <a:r>
              <a:rPr lang="vi-VN" sz="4800" b="1" dirty="0">
                <a:solidFill>
                  <a:prstClr val="white"/>
                </a:solidFill>
                <a:latin typeface="Calibri" panose="020F0502020204030204"/>
              </a:rPr>
              <a:t> đã làm gì để thể hiện lòng biết ơn đối với người lao động? </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051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819150"/>
            <a:ext cx="9575111" cy="2123658"/>
          </a:xfrm>
          <a:prstGeom prst="rect">
            <a:avLst/>
          </a:prstGeom>
          <a:noFill/>
        </p:spPr>
        <p:txBody>
          <a:bodyPr wrap="square" rtlCol="0">
            <a:spAutoFit/>
          </a:bodyPr>
          <a:lstStyle/>
          <a:p>
            <a:pPr lvl="0" algn="ctr">
              <a:defRPr/>
            </a:pPr>
            <a:r>
              <a:rPr lang="vi-VN" sz="4400" b="1" dirty="0">
                <a:solidFill>
                  <a:prstClr val="white"/>
                </a:solidFill>
                <a:latin typeface="Calibri" panose="020F0502020204030204"/>
              </a:rPr>
              <a:t>Có khi nào </a:t>
            </a:r>
            <a:r>
              <a:rPr lang="en-US" sz="4400" b="1" dirty="0" err="1">
                <a:solidFill>
                  <a:prstClr val="white"/>
                </a:solidFill>
                <a:latin typeface="Calibri" panose="020F0502020204030204"/>
              </a:rPr>
              <a:t>em</a:t>
            </a:r>
            <a:r>
              <a:rPr lang="vi-VN" sz="4400" b="1" dirty="0">
                <a:solidFill>
                  <a:prstClr val="white"/>
                </a:solidFill>
                <a:latin typeface="Calibri" panose="020F0502020204030204"/>
              </a:rPr>
              <a:t> chứng kiến những lời nói, việc làm chưa biết ơn người lao động? </a:t>
            </a:r>
            <a:endParaRPr kumimoji="0" lang="en-US" sz="4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25367772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4" name="Picture 3">
            <a:extLst>
              <a:ext uri="{FF2B5EF4-FFF2-40B4-BE49-F238E27FC236}">
                <a16:creationId xmlns:a16="http://schemas.microsoft.com/office/drawing/2014/main" id="{591F8075-0BFF-7FC2-0F5E-89ED2CE6C581}"/>
              </a:ext>
            </a:extLst>
          </p:cNvPr>
          <p:cNvPicPr>
            <a:picLocks noChangeAspect="1"/>
          </p:cNvPicPr>
          <p:nvPr/>
        </p:nvPicPr>
        <p:blipFill>
          <a:blip r:embed="rId6"/>
          <a:stretch>
            <a:fillRect/>
          </a:stretch>
        </p:blipFill>
        <p:spPr>
          <a:xfrm>
            <a:off x="4604146" y="835059"/>
            <a:ext cx="5517358" cy="2139881"/>
          </a:xfrm>
          <a:prstGeom prst="rect">
            <a:avLst/>
          </a:prstGeom>
        </p:spPr>
      </p:pic>
    </p:spTree>
    <p:extLst>
      <p:ext uri="{BB962C8B-B14F-4D97-AF65-F5344CB8AC3E}">
        <p14:creationId xmlns:p14="http://schemas.microsoft.com/office/powerpoint/2010/main" val="1384897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pic>
        <p:nvPicPr>
          <p:cNvPr id="3" name="Picture 2">
            <a:extLst>
              <a:ext uri="{FF2B5EF4-FFF2-40B4-BE49-F238E27FC236}">
                <a16:creationId xmlns:a16="http://schemas.microsoft.com/office/drawing/2014/main" id="{10FCEA90-6BDE-DE2B-A860-17826E94B844}"/>
              </a:ext>
            </a:extLst>
          </p:cNvPr>
          <p:cNvPicPr>
            <a:picLocks noChangeAspect="1"/>
          </p:cNvPicPr>
          <p:nvPr/>
        </p:nvPicPr>
        <p:blipFill>
          <a:blip r:embed="rId5"/>
          <a:stretch>
            <a:fillRect/>
          </a:stretch>
        </p:blipFill>
        <p:spPr>
          <a:xfrm>
            <a:off x="2602689" y="1581752"/>
            <a:ext cx="6986622" cy="3694496"/>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áu yêu cô chú công nhân_360p">
            <a:hlinkClick r:id="" action="ppaction://media"/>
            <a:extLst>
              <a:ext uri="{FF2B5EF4-FFF2-40B4-BE49-F238E27FC236}">
                <a16:creationId xmlns:a16="http://schemas.microsoft.com/office/drawing/2014/main" id="{5E7FB9E4-27FF-AD45-0613-C2CA17BA4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258050"/>
          </a:xfrm>
          <a:prstGeom prst="rect">
            <a:avLst/>
          </a:prstGeom>
        </p:spPr>
      </p:pic>
    </p:spTree>
    <p:extLst>
      <p:ext uri="{BB962C8B-B14F-4D97-AF65-F5344CB8AC3E}">
        <p14:creationId xmlns:p14="http://schemas.microsoft.com/office/powerpoint/2010/main" val="2240119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9" descr="A couple of kids standing in front of a chalkboard&#10;&#10;Description automatically generated with medium confidence">
            <a:extLst>
              <a:ext uri="{FF2B5EF4-FFF2-40B4-BE49-F238E27FC236}">
                <a16:creationId xmlns:a16="http://schemas.microsoft.com/office/drawing/2014/main" id="{84572B9A-5D2A-4705-8E81-65679ECB3459}"/>
              </a:ext>
            </a:extLst>
          </p:cNvPr>
          <p:cNvPicPr>
            <a:picLocks noChangeAspect="1"/>
          </p:cNvPicPr>
          <p:nvPr/>
        </p:nvPicPr>
        <p:blipFill rotWithShape="1">
          <a:blip r:embed="rId2"/>
          <a:srcRect b="17598"/>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5D84793-0D4E-BA2F-4443-C6E4180265A9}"/>
              </a:ext>
            </a:extLst>
          </p:cNvPr>
          <p:cNvSpPr txBox="1"/>
          <p:nvPr/>
        </p:nvSpPr>
        <p:spPr>
          <a:xfrm>
            <a:off x="1511989" y="619125"/>
            <a:ext cx="9575111" cy="1569660"/>
          </a:xfrm>
          <a:prstGeom prst="rect">
            <a:avLst/>
          </a:prstGeom>
          <a:noFill/>
        </p:spPr>
        <p:txBody>
          <a:bodyPr wrap="square" rtlCol="0">
            <a:spAutoFit/>
          </a:bodyPr>
          <a:lstStyle/>
          <a:p>
            <a:pPr lvl="0" algn="ctr">
              <a:defRPr/>
            </a:pPr>
            <a:r>
              <a:rPr lang="en-US" sz="4800" b="1" dirty="0" err="1">
                <a:solidFill>
                  <a:prstClr val="white"/>
                </a:solidFill>
              </a:rPr>
              <a:t>Bạn</a:t>
            </a:r>
            <a:r>
              <a:rPr lang="en-US" sz="4800" b="1" dirty="0">
                <a:solidFill>
                  <a:prstClr val="white"/>
                </a:solidFill>
              </a:rPr>
              <a:t> </a:t>
            </a:r>
            <a:r>
              <a:rPr lang="en-US" sz="4800" b="1" dirty="0" err="1">
                <a:solidFill>
                  <a:prstClr val="white"/>
                </a:solidFill>
              </a:rPr>
              <a:t>nhỏ</a:t>
            </a:r>
            <a:r>
              <a:rPr lang="en-US" sz="4800" b="1" dirty="0">
                <a:solidFill>
                  <a:prstClr val="white"/>
                </a:solidFill>
              </a:rPr>
              <a:t> </a:t>
            </a:r>
            <a:r>
              <a:rPr lang="en-US" sz="4800" b="1" dirty="0" err="1">
                <a:solidFill>
                  <a:prstClr val="white"/>
                </a:solidFill>
              </a:rPr>
              <a:t>có</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cảm</a:t>
            </a:r>
            <a:r>
              <a:rPr lang="en-US" sz="4800" b="1" dirty="0">
                <a:solidFill>
                  <a:prstClr val="white"/>
                </a:solidFill>
              </a:rPr>
              <a:t> </a:t>
            </a:r>
            <a:r>
              <a:rPr lang="en-US" sz="4800" b="1" dirty="0" err="1">
                <a:solidFill>
                  <a:prstClr val="white"/>
                </a:solidFill>
              </a:rPr>
              <a:t>thế</a:t>
            </a:r>
            <a:r>
              <a:rPr lang="en-US" sz="4800" b="1" dirty="0">
                <a:solidFill>
                  <a:prstClr val="white"/>
                </a:solidFill>
              </a:rPr>
              <a:t> </a:t>
            </a:r>
            <a:r>
              <a:rPr lang="en-US" sz="4800" b="1" dirty="0" err="1">
                <a:solidFill>
                  <a:prstClr val="white"/>
                </a:solidFill>
              </a:rPr>
              <a:t>nào</a:t>
            </a:r>
            <a:r>
              <a:rPr lang="en-US" sz="4800" b="1" dirty="0">
                <a:solidFill>
                  <a:prstClr val="white"/>
                </a:solidFill>
              </a:rPr>
              <a:t> </a:t>
            </a:r>
            <a:r>
              <a:rPr lang="en-US" sz="4800" b="1" dirty="0" err="1">
                <a:solidFill>
                  <a:prstClr val="white"/>
                </a:solidFill>
              </a:rPr>
              <a:t>với</a:t>
            </a:r>
            <a:r>
              <a:rPr lang="en-US" sz="4800" b="1" dirty="0">
                <a:solidFill>
                  <a:prstClr val="white"/>
                </a:solidFill>
              </a:rPr>
              <a:t> </a:t>
            </a:r>
            <a:r>
              <a:rPr lang="en-US" sz="4800" b="1" dirty="0" err="1">
                <a:solidFill>
                  <a:prstClr val="white"/>
                </a:solidFill>
              </a:rPr>
              <a:t>cô</a:t>
            </a:r>
            <a:r>
              <a:rPr lang="en-US" sz="4800" b="1" dirty="0">
                <a:solidFill>
                  <a:prstClr val="white"/>
                </a:solidFill>
              </a:rPr>
              <a:t> </a:t>
            </a:r>
            <a:r>
              <a:rPr lang="en-US" sz="4800" b="1" dirty="0" err="1">
                <a:solidFill>
                  <a:prstClr val="white"/>
                </a:solidFill>
              </a:rPr>
              <a:t>chú</a:t>
            </a:r>
            <a:r>
              <a:rPr lang="en-US" sz="4800" b="1" dirty="0">
                <a:solidFill>
                  <a:prstClr val="white"/>
                </a:solidFill>
              </a:rPr>
              <a:t> </a:t>
            </a:r>
            <a:r>
              <a:rPr lang="en-US" sz="4800" b="1" dirty="0" err="1">
                <a:solidFill>
                  <a:prstClr val="white"/>
                </a:solidFill>
              </a:rPr>
              <a:t>công</a:t>
            </a:r>
            <a:r>
              <a:rPr lang="en-US" sz="4800" b="1" dirty="0">
                <a:solidFill>
                  <a:prstClr val="white"/>
                </a:solidFill>
              </a:rPr>
              <a:t> </a:t>
            </a:r>
            <a:r>
              <a:rPr lang="en-US" sz="4800" b="1" dirty="0" err="1">
                <a:solidFill>
                  <a:prstClr val="white"/>
                </a:solidFill>
              </a:rPr>
              <a:t>nhân</a:t>
            </a:r>
            <a:r>
              <a:rPr lang="en-US" sz="4800" b="1" dirty="0">
                <a:solidFill>
                  <a:prstClr val="white"/>
                </a:solidFill>
              </a:rPr>
              <a:t>?</a:t>
            </a:r>
            <a:endParaRPr kumimoji="0" lang="en-US" sz="4800" b="1" i="0" u="none" strike="noStrike" kern="1200" cap="none" spc="0" normalizeH="0" baseline="0" noProof="0" dirty="0">
              <a:ln>
                <a:noFill/>
              </a:ln>
              <a:solidFill>
                <a:prstClr val="white"/>
              </a:solidFill>
              <a:effectLst/>
              <a:uLnTx/>
              <a:uFillTx/>
            </a:endParaRPr>
          </a:p>
        </p:txBody>
      </p:sp>
      <p:sp>
        <p:nvSpPr>
          <p:cNvPr id="2" name="TextBox 1">
            <a:extLst>
              <a:ext uri="{FF2B5EF4-FFF2-40B4-BE49-F238E27FC236}">
                <a16:creationId xmlns:a16="http://schemas.microsoft.com/office/drawing/2014/main" id="{19983FE7-58CE-5FD0-5EFF-D267C778BAA1}"/>
              </a:ext>
            </a:extLst>
          </p:cNvPr>
          <p:cNvSpPr txBox="1"/>
          <p:nvPr/>
        </p:nvSpPr>
        <p:spPr>
          <a:xfrm>
            <a:off x="1435789" y="2228850"/>
            <a:ext cx="9575111" cy="830997"/>
          </a:xfrm>
          <a:prstGeom prst="rect">
            <a:avLst/>
          </a:prstGeom>
          <a:noFill/>
        </p:spPr>
        <p:txBody>
          <a:bodyPr wrap="square" rtlCol="0">
            <a:spAutoFit/>
          </a:bodyPr>
          <a:lstStyle/>
          <a:p>
            <a:pPr lvl="0" algn="ctr">
              <a:defRPr/>
            </a:pPr>
            <a:r>
              <a:rPr lang="en-US" sz="4800" b="1">
                <a:solidFill>
                  <a:prstClr val="white"/>
                </a:solidFill>
              </a:rPr>
              <a:t>Lớn lên em sẽ làm gì?</a:t>
            </a:r>
            <a:endParaRPr kumimoji="0" lang="en-US" sz="48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099954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2E03C797-9F8C-99F6-C588-E789B16847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2385791"/>
            <a:ext cx="4055049" cy="4681154"/>
          </a:xfrm>
          <a:prstGeom prst="rect">
            <a:avLst/>
          </a:prstGeom>
        </p:spPr>
      </p:pic>
      <p:pic>
        <p:nvPicPr>
          <p:cNvPr id="8" name="Picture 28">
            <a:extLst>
              <a:ext uri="{FF2B5EF4-FFF2-40B4-BE49-F238E27FC236}">
                <a16:creationId xmlns:a16="http://schemas.microsoft.com/office/drawing/2014/main" id="{08EB2432-4823-CE47-952C-FC90EA0B010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64534" y="813815"/>
            <a:ext cx="7846593" cy="2472309"/>
          </a:xfrm>
          <a:prstGeom prst="rect">
            <a:avLst/>
          </a:prstGeom>
        </p:spPr>
      </p:pic>
      <p:pic>
        <p:nvPicPr>
          <p:cNvPr id="3" name="Picture 2">
            <a:extLst>
              <a:ext uri="{FF2B5EF4-FFF2-40B4-BE49-F238E27FC236}">
                <a16:creationId xmlns:a16="http://schemas.microsoft.com/office/drawing/2014/main" id="{2D4F123D-C619-F238-700B-4BA637D9F140}"/>
              </a:ext>
            </a:extLst>
          </p:cNvPr>
          <p:cNvPicPr>
            <a:picLocks noChangeAspect="1"/>
          </p:cNvPicPr>
          <p:nvPr/>
        </p:nvPicPr>
        <p:blipFill>
          <a:blip r:embed="rId6"/>
          <a:stretch>
            <a:fillRect/>
          </a:stretch>
        </p:blipFill>
        <p:spPr>
          <a:xfrm>
            <a:off x="3470598" y="985545"/>
            <a:ext cx="7193903" cy="2353260"/>
          </a:xfrm>
          <a:prstGeom prst="rect">
            <a:avLst/>
          </a:prstGeom>
        </p:spPr>
      </p:pic>
    </p:spTree>
    <p:extLst>
      <p:ext uri="{BB962C8B-B14F-4D97-AF65-F5344CB8AC3E}">
        <p14:creationId xmlns:p14="http://schemas.microsoft.com/office/powerpoint/2010/main" val="304960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13411200" y="3276600"/>
            <a:ext cx="609600" cy="6096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4089" cy="6858000"/>
          </a:xfrm>
          <a:prstGeom prst="rect">
            <a:avLst/>
          </a:prstGeom>
        </p:spPr>
      </p:pic>
      <p:sp>
        <p:nvSpPr>
          <p:cNvPr id="6" name="Rectangle 5"/>
          <p:cNvSpPr/>
          <p:nvPr/>
        </p:nvSpPr>
        <p:spPr>
          <a:xfrm>
            <a:off x="3733800" y="2608927"/>
            <a:ext cx="7992894" cy="2554545"/>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0000"/>
                </a:solidFill>
                <a:effectLst>
                  <a:outerShdw blurRad="50800" dist="38100" dir="16200000" rotWithShape="0">
                    <a:prstClr val="black">
                      <a:alpha val="40000"/>
                    </a:prstClr>
                  </a:outerShdw>
                </a:effectLst>
                <a:uLnTx/>
                <a:uFillTx/>
                <a:latin typeface="Arial" panose="020B0604020202020204" pitchFamily="34" charset="0"/>
                <a:ea typeface="+mn-ea"/>
                <a:cs typeface="Arial" panose="020B0604020202020204" pitchFamily="34" charset="0"/>
              </a:rPr>
              <a:t>CHUÔNG VÀNG</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1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570814" y="5148563"/>
            <a:ext cx="10566372" cy="1077218"/>
          </a:xfrm>
          <a:prstGeom prst="rect">
            <a:avLst/>
          </a:prstGeom>
          <a:solidFill>
            <a:schemeClr val="tx1">
              <a:alpha val="47000"/>
            </a:schemeClr>
          </a:solidFill>
        </p:spPr>
        <p:txBody>
          <a:bodyPr wrap="square" rtlCol="0">
            <a:spAutoFit/>
          </a:bodyPr>
          <a:lstStyle/>
          <a:p>
            <a:pPr lvl="0" algn="just"/>
            <a:r>
              <a:rPr lang="vi-VN" sz="3200" dirty="0">
                <a:solidFill>
                  <a:prstClr val="white"/>
                </a:solidFill>
              </a:rPr>
              <a:t>Người lao động đã tạo ra những sản phẩm cần thiết để phục vụ cho cuộc sống của con người. </a:t>
            </a:r>
          </a:p>
        </p:txBody>
      </p:sp>
      <p:sp>
        <p:nvSpPr>
          <p:cNvPr id="36" name="TextBox 35"/>
          <p:cNvSpPr txBox="1"/>
          <p:nvPr/>
        </p:nvSpPr>
        <p:spPr>
          <a:xfrm>
            <a:off x="642424" y="1692575"/>
            <a:ext cx="10489402" cy="1200329"/>
          </a:xfrm>
          <a:prstGeom prst="rect">
            <a:avLst/>
          </a:prstGeom>
          <a:solidFill>
            <a:schemeClr val="tx1">
              <a:alpha val="47000"/>
            </a:schemeClr>
          </a:solidFill>
        </p:spPr>
        <p:txBody>
          <a:bodyPr wrap="square" rtlCol="0">
            <a:spAutoFit/>
          </a:bodyPr>
          <a:lstStyle/>
          <a:p>
            <a:pPr lvl="0">
              <a:defRPr/>
            </a:pPr>
            <a:r>
              <a:rPr lang="vi-VN" sz="3600" dirty="0">
                <a:solidFill>
                  <a:prstClr val="white"/>
                </a:solidFill>
                <a:latin typeface="Calibri"/>
              </a:rPr>
              <a:t>1. Người lao động có những đóng góp gì cho cuộc sống của chúng ta?</a:t>
            </a:r>
          </a:p>
        </p:txBody>
      </p:sp>
      <p:sp>
        <p:nvSpPr>
          <p:cNvPr id="2" name="TextBox 1"/>
          <p:cNvSpPr txBox="1"/>
          <p:nvPr/>
        </p:nvSpPr>
        <p:spPr>
          <a:xfrm>
            <a:off x="467474" y="3884976"/>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37854" y="5995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a:ea typeface="+mn-ea"/>
                <a:cs typeface="+mn-cs"/>
              </a:rPr>
              <a:t>CÂU HỎI 2</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670559" y="4264878"/>
            <a:ext cx="10319793" cy="1938992"/>
          </a:xfrm>
          <a:prstGeom prst="rect">
            <a:avLst/>
          </a:prstGeom>
          <a:solidFill>
            <a:schemeClr val="tx1">
              <a:alpha val="47000"/>
            </a:schemeClr>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Kính</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trọng</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chào</a:t>
            </a:r>
            <a:r>
              <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hỏi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trân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trọng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những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sản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phẩm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làm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ra</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quan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tâm</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bày</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tỏ</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lòng</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yêu</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mến</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đối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với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người</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lao</a:t>
            </a:r>
            <a:r>
              <a:rPr lang="en-US" sz="4000" noProof="0" dirty="0">
                <a:solidFill>
                  <a:prstClr val="white"/>
                </a:solidFill>
                <a:latin typeface="Calibri" panose="020F0502020204030204" pitchFamily="34" charset="0"/>
                <a:cs typeface="Calibri" panose="020F0502020204030204" pitchFamily="34" charset="0"/>
              </a:rPr>
              <a:t> </a:t>
            </a:r>
            <a:r>
              <a:rPr lang="en-US" sz="4000" noProof="0" dirty="0" err="1">
                <a:solidFill>
                  <a:prstClr val="white"/>
                </a:solidFill>
                <a:latin typeface="Calibri" panose="020F0502020204030204" pitchFamily="34" charset="0"/>
                <a:cs typeface="Calibri" panose="020F0502020204030204" pitchFamily="34" charset="0"/>
              </a:rPr>
              <a:t>động</a:t>
            </a:r>
            <a:r>
              <a:rPr lang="en-US" sz="4000" noProof="0" dirty="0">
                <a:solidFill>
                  <a:prstClr val="white"/>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6" name="TextBox 35"/>
          <p:cNvSpPr txBox="1"/>
          <p:nvPr/>
        </p:nvSpPr>
        <p:spPr>
          <a:xfrm>
            <a:off x="615292" y="1430373"/>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a:rPr>
              <a:t>Nêu những việc cần làm để thể hiện lòng biết ơn người lao động.</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495300" y="3220044"/>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a:ea typeface="+mn-ea"/>
                <a:cs typeface="+mn-cs"/>
              </a:rPr>
              <a:t>Đáp</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r>
              <a:rPr kumimoji="0" lang="en-US" sz="5400" b="0" i="1" u="sng" strike="noStrike" kern="1200" cap="none" spc="0" normalizeH="0" baseline="0" noProof="0" dirty="0" err="1">
                <a:ln>
                  <a:noFill/>
                </a:ln>
                <a:solidFill>
                  <a:srgbClr val="FFFF00"/>
                </a:solidFill>
                <a:effectLst/>
                <a:uLnTx/>
                <a:uFillTx/>
                <a:latin typeface="Calibri"/>
                <a:ea typeface="+mn-ea"/>
                <a:cs typeface="+mn-cs"/>
              </a:rPr>
              <a:t>án</a:t>
            </a:r>
            <a:r>
              <a:rPr kumimoji="0" lang="en-US" sz="5400" b="0" i="1" u="sng" strike="noStrike" kern="1200" cap="none" spc="0" normalizeH="0" baseline="0" noProof="0" dirty="0">
                <a:ln>
                  <a:noFill/>
                </a:ln>
                <a:solidFill>
                  <a:srgbClr val="FFFF00"/>
                </a:solidFill>
                <a:effectLst/>
                <a:uLnTx/>
                <a:uFillTx/>
                <a:latin typeface="Calibri"/>
                <a:ea typeface="+mn-ea"/>
                <a:cs typeface="+mn-cs"/>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a:ea typeface="Tahoma" panose="020B0604030504040204" pitchFamily="34" charset="0"/>
                <a:cs typeface="Arial" panose="020B0604020202020204" pitchFamily="34" charset="0"/>
              </a:rPr>
              <a:t>10</a:t>
            </a:r>
          </a:p>
        </p:txBody>
      </p:sp>
      <p:sp>
        <p:nvSpPr>
          <p:cNvPr id="48" name="Hình Bầu dục 45"/>
          <p:cNvSpPr/>
          <p:nvPr/>
        </p:nvSpPr>
        <p:spPr>
          <a:xfrm>
            <a:off x="10753542" y="651018"/>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a:ea typeface="Tahoma" panose="020B0604030504040204" pitchFamily="34" charset="0"/>
                <a:cs typeface="Arial" panose="020B0604020202020204" pitchFamily="34" charset="0"/>
              </a:rPr>
              <a:t>BẮT ĐẦU</a:t>
            </a:r>
          </a:p>
        </p:txBody>
      </p:sp>
      <p:pic>
        <p:nvPicPr>
          <p:cNvPr id="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246595" y="6019800"/>
            <a:ext cx="609600" cy="609600"/>
          </a:xfrm>
          <a:prstGeom prst="rect">
            <a:avLst/>
          </a:prstGeom>
        </p:spPr>
      </p:pic>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9786" y="17767"/>
            <a:ext cx="1707490" cy="17101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2057400" y="265230"/>
            <a:ext cx="4724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CÂU HỎI 3 </a:t>
            </a:r>
          </a:p>
        </p:txBody>
      </p:sp>
      <p:graphicFrame>
        <p:nvGraphicFramePr>
          <p:cNvPr id="34" name="Object 33"/>
          <p:cNvGraphicFramePr>
            <a:graphicFrameLocks noChangeAspect="1"/>
          </p:cNvGraphicFramePr>
          <p:nvPr/>
        </p:nvGraphicFramePr>
        <p:xfrm>
          <a:off x="6318250" y="2371725"/>
          <a:ext cx="114300" cy="177800"/>
        </p:xfrm>
        <a:graphic>
          <a:graphicData uri="http://schemas.openxmlformats.org/presentationml/2006/ole">
            <mc:AlternateContent xmlns:mc="http://schemas.openxmlformats.org/markup-compatibility/2006">
              <mc:Choice xmlns:v="urn:schemas-microsoft-com:vml" Requires="v">
                <p:oleObj name="Equation" r:id="rId10" imgW="114300" imgH="177800" progId="Equation.DSMT4">
                  <p:embed/>
                </p:oleObj>
              </mc:Choice>
              <mc:Fallback>
                <p:oleObj name="Equation" r:id="rId10" imgW="114300" imgH="177800" progId="Equation.DSMT4">
                  <p:embed/>
                  <p:pic>
                    <p:nvPicPr>
                      <p:cNvPr id="34" name="Object 3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250" y="237172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38115" y="4012733"/>
            <a:ext cx="10491885" cy="2246769"/>
          </a:xfrm>
          <a:prstGeom prst="rect">
            <a:avLst/>
          </a:prstGeom>
          <a:solidFill>
            <a:schemeClr val="tx1">
              <a:alpha val="47000"/>
            </a:schemeClr>
          </a:solidFill>
        </p:spPr>
        <p:txBody>
          <a:bodyPr wrap="square" rtlCol="0">
            <a:spAutoFit/>
          </a:bodyPr>
          <a:lstStyle/>
          <a:p>
            <a:pPr lvl="0" algn="just"/>
            <a:r>
              <a:rPr lang="en-US" sz="2800" dirty="0">
                <a:solidFill>
                  <a:prstClr val="white"/>
                </a:solidFill>
                <a:latin typeface="Calibri" panose="020F0502020204030204" pitchFamily="34" charset="0"/>
                <a:cs typeface="Calibri" panose="020F0502020204030204" pitchFamily="34" charset="0"/>
              </a:rPr>
              <a:t>Đ</a:t>
            </a:r>
            <a:r>
              <a:rPr lang="vi-VN" sz="2800" dirty="0">
                <a:solidFill>
                  <a:prstClr val="white"/>
                </a:solidFill>
                <a:latin typeface="Calibri" panose="020F0502020204030204" pitchFamily="34" charset="0"/>
                <a:cs typeface="Calibri" panose="020F0502020204030204" pitchFamily="34" charset="0"/>
              </a:rPr>
              <a:t>ưa ra lời khuyên cho những người đang gặp khó khăn; an ủi họ và bảo vệ những người đang sợ hãi; trò chuyện gửi thư động viên người gặp hoàn cảnh khó khăn; làm các công việc tình nguyện tại trại trẻ mồ côi hay nhà tình thương; dạy học cho trẻ vô gia cư; tặng đồ chơi cho trẻ em nghèo</a:t>
            </a:r>
            <a:r>
              <a:rPr lang="en-US" sz="2800" dirty="0">
                <a:solidFill>
                  <a:prstClr val="white"/>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36" name="TextBox 35"/>
          <p:cNvSpPr txBox="1"/>
          <p:nvPr/>
        </p:nvSpPr>
        <p:spPr>
          <a:xfrm>
            <a:off x="481728" y="1395056"/>
            <a:ext cx="10636996" cy="1323439"/>
          </a:xfrm>
          <a:prstGeom prst="rect">
            <a:avLst/>
          </a:prstGeom>
          <a:solidFill>
            <a:schemeClr val="tx1">
              <a:alpha val="47000"/>
            </a:schemeClr>
          </a:solidFill>
        </p:spPr>
        <p:txBody>
          <a:bodyPr wrap="square" rtlCol="0">
            <a:spAutoFit/>
          </a:bodyPr>
          <a:lstStyle/>
          <a:p>
            <a:pPr lvl="0">
              <a:defRPr/>
            </a:pPr>
            <a:r>
              <a:rPr lang="vi-VN" sz="4000">
                <a:solidFill>
                  <a:prstClr val="white"/>
                </a:solidFill>
                <a:latin typeface="Calibri" panose="020F0502020204030204" pitchFamily="34" charset="0"/>
                <a:cs typeface="Calibri" panose="020F0502020204030204" pitchFamily="34" charset="0"/>
              </a:rPr>
              <a:t>Kể tên những biểu hiện của sự cảm thông, giúp đỡ người có hoàn cảnh khó khăn.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405829" y="3003537"/>
            <a:ext cx="35369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Đáp</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5400" b="0" i="1" u="sng"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án</a:t>
            </a:r>
            <a:r>
              <a:rPr kumimoji="0" lang="en-US" sz="5400" b="0" i="1"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p:txBody>
      </p:sp>
      <p:pic>
        <p:nvPicPr>
          <p:cNvPr id="33" name="Picture 4" descr="het gi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245326">
            <a:off x="10630926" y="628660"/>
            <a:ext cx="129698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3"/>
          <a:srcRect/>
          <a:stretch>
            <a:fillRect/>
          </a:stretch>
        </p:blipFill>
        <p:spPr bwMode="auto">
          <a:xfrm>
            <a:off x="10722167" y="503559"/>
            <a:ext cx="1114507" cy="986803"/>
          </a:xfrm>
          <a:prstGeom prst="ellipse">
            <a:avLst/>
          </a:prstGeom>
          <a:ln>
            <a:noFill/>
          </a:ln>
          <a:effectLst>
            <a:softEdge rad="112500"/>
          </a:effectLst>
        </p:spPr>
      </p:pic>
      <p:sp>
        <p:nvSpPr>
          <p:cNvPr id="38" name="Hình chữ nhật 85"/>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a:t>
            </a:r>
          </a:p>
        </p:txBody>
      </p:sp>
      <p:sp>
        <p:nvSpPr>
          <p:cNvPr id="39" name="Hình chữ nhật 84"/>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2</a:t>
            </a:r>
          </a:p>
        </p:txBody>
      </p:sp>
      <p:sp>
        <p:nvSpPr>
          <p:cNvPr id="40" name="Hình chữ nhật 83"/>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3</a:t>
            </a:r>
          </a:p>
        </p:txBody>
      </p:sp>
      <p:sp>
        <p:nvSpPr>
          <p:cNvPr id="41" name="Hình chữ nhật 57"/>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4</a:t>
            </a:r>
          </a:p>
        </p:txBody>
      </p:sp>
      <p:sp>
        <p:nvSpPr>
          <p:cNvPr id="42" name="Hình chữ nhật 86"/>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5</a:t>
            </a:r>
          </a:p>
        </p:txBody>
      </p:sp>
      <p:sp>
        <p:nvSpPr>
          <p:cNvPr id="43" name="Hình chữ nhật 87"/>
          <p:cNvSpPr/>
          <p:nvPr/>
        </p:nvSpPr>
        <p:spPr>
          <a:xfrm>
            <a:off x="10597731" y="170281"/>
            <a:ext cx="1363378"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6</a:t>
            </a:r>
          </a:p>
        </p:txBody>
      </p:sp>
      <p:sp>
        <p:nvSpPr>
          <p:cNvPr id="44" name="Hình chữ nhật 88"/>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7</a:t>
            </a:r>
          </a:p>
        </p:txBody>
      </p:sp>
      <p:sp>
        <p:nvSpPr>
          <p:cNvPr id="45" name="Hình chữ nhật 89"/>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8</a:t>
            </a:r>
          </a:p>
        </p:txBody>
      </p:sp>
      <p:sp>
        <p:nvSpPr>
          <p:cNvPr id="46" name="Hình chữ nhật 90"/>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9</a:t>
            </a:r>
          </a:p>
        </p:txBody>
      </p:sp>
      <p:sp>
        <p:nvSpPr>
          <p:cNvPr id="47" name="Hình chữ nhật 91"/>
          <p:cNvSpPr/>
          <p:nvPr/>
        </p:nvSpPr>
        <p:spPr>
          <a:xfrm>
            <a:off x="10597732" y="170281"/>
            <a:ext cx="1363377" cy="1653358"/>
          </a:xfrm>
          <a:prstGeom prst="rect">
            <a:avLst/>
          </a:prstGeom>
          <a:blipFill>
            <a:blip r:embed="rId14"/>
            <a:stretch>
              <a:fillRect/>
            </a:stretch>
          </a:blipFill>
          <a:ln w="25400" cap="flat" cmpd="sng" algn="ctr">
            <a:noFill/>
            <a:prstDash val="solid"/>
          </a:ln>
          <a:effec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uLnTx/>
                <a:uFillTx/>
                <a:latin typeface="Calibri" panose="020F0502020204030204" pitchFamily="34" charset="0"/>
                <a:ea typeface="Tahoma" panose="020B0604030504040204" pitchFamily="34" charset="0"/>
                <a:cs typeface="Calibri" panose="020F0502020204030204" pitchFamily="34" charset="0"/>
              </a:rPr>
              <a:t>10</a:t>
            </a:r>
          </a:p>
        </p:txBody>
      </p:sp>
      <p:sp>
        <p:nvSpPr>
          <p:cNvPr id="48" name="Hình Bầu dục 45"/>
          <p:cNvSpPr/>
          <p:nvPr/>
        </p:nvSpPr>
        <p:spPr>
          <a:xfrm>
            <a:off x="10737854" y="620033"/>
            <a:ext cx="1083132" cy="1076867"/>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uLnTx/>
                <a:uFillTx/>
                <a:latin typeface="Calibri" panose="020F0502020204030204" pitchFamily="34" charset="0"/>
                <a:ea typeface="Tahoma" panose="020B0604030504040204" pitchFamily="34" charset="0"/>
                <a:cs typeface="Calibri" panose="020F0502020204030204" pitchFamily="34" charset="0"/>
              </a:rPr>
              <a:t>BẮT ĐẦU</a:t>
            </a: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111" y="0"/>
            <a:ext cx="1707490" cy="1710118"/>
          </a:xfrm>
          <a:prstGeom prst="rect">
            <a:avLst/>
          </a:prstGeom>
        </p:spPr>
      </p:pic>
      <p:pic>
        <p:nvPicPr>
          <p:cNvPr id="23" name="Nhac loại thi s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246595" y="601980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5"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6"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7"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8"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9"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TotalTime>
  <Words>538</Words>
  <Application>Microsoft Office PowerPoint</Application>
  <PresentationFormat>Widescreen</PresentationFormat>
  <Paragraphs>86</Paragraphs>
  <Slides>20</Slides>
  <Notes>5</Notes>
  <HiddenSlides>0</HiddenSlides>
  <MMClips>6</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28" baseType="lpstr">
      <vt:lpstr>LNTH-LuoLuoNotangYuanTi 1</vt:lpstr>
      <vt:lpstr>Arial</vt:lpstr>
      <vt:lpstr>Calibri</vt:lpstr>
      <vt:lpstr>Calibri Light</vt:lpstr>
      <vt:lpstr>Wingdings 2</vt:lpstr>
      <vt:lpstr>1_Office Theme</vt:lpstr>
      <vt:lpstr>3_Office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16</cp:revision>
  <dcterms:created xsi:type="dcterms:W3CDTF">2023-08-08T14:21:33Z</dcterms:created>
  <dcterms:modified xsi:type="dcterms:W3CDTF">2023-08-11T14:35:02Z</dcterms:modified>
  <cp:category>9Slide.vn</cp:category>
</cp:coreProperties>
</file>