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Lst>
  <p:notesMasterIdLst>
    <p:notesMasterId r:id="rId34"/>
  </p:notesMasterIdLst>
  <p:sldIdLst>
    <p:sldId id="259" r:id="rId5"/>
    <p:sldId id="257" r:id="rId6"/>
    <p:sldId id="330" r:id="rId7"/>
    <p:sldId id="331" r:id="rId8"/>
    <p:sldId id="332" r:id="rId9"/>
    <p:sldId id="299" r:id="rId10"/>
    <p:sldId id="293" r:id="rId11"/>
    <p:sldId id="300" r:id="rId12"/>
    <p:sldId id="294" r:id="rId13"/>
    <p:sldId id="333" r:id="rId14"/>
    <p:sldId id="261" r:id="rId15"/>
    <p:sldId id="287" r:id="rId16"/>
    <p:sldId id="334" r:id="rId17"/>
    <p:sldId id="335" r:id="rId18"/>
    <p:sldId id="336" r:id="rId19"/>
    <p:sldId id="337" r:id="rId20"/>
    <p:sldId id="338" r:id="rId21"/>
    <p:sldId id="339" r:id="rId22"/>
    <p:sldId id="343" r:id="rId23"/>
    <p:sldId id="344" r:id="rId24"/>
    <p:sldId id="345" r:id="rId25"/>
    <p:sldId id="328" r:id="rId26"/>
    <p:sldId id="346" r:id="rId27"/>
    <p:sldId id="347" r:id="rId28"/>
    <p:sldId id="348" r:id="rId29"/>
    <p:sldId id="349" r:id="rId30"/>
    <p:sldId id="350" r:id="rId31"/>
    <p:sldId id="351"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76"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23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78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8/11/2023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8/11/2023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2023/8/11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59A264B-4039-48A8-B023-F9ECB24681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198478D-4457-4AA1-8CAA-177084900A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2023/8/11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087A73E-D08E-4976-9B7D-58BDDD2A54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6181587-FB68-4591-96FB-258A828FC9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image" Target="../media/image40.emf"/><Relationship Id="rId1" Type="http://schemas.openxmlformats.org/officeDocument/2006/relationships/slideLayout" Target="../slideLayouts/slideLayout48.xml"/><Relationship Id="rId6" Type="http://schemas.openxmlformats.org/officeDocument/2006/relationships/image" Target="../media/image44.png"/><Relationship Id="rId11" Type="http://schemas.openxmlformats.org/officeDocument/2006/relationships/image" Target="../media/image49.em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emf"/><Relationship Id="rId5" Type="http://schemas.openxmlformats.org/officeDocument/2006/relationships/image" Target="../media/image12.jfif"/><Relationship Id="rId10" Type="http://schemas.openxmlformats.org/officeDocument/2006/relationships/image" Target="../media/image17.emf"/><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2.jfif"/><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fif"/><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2.jfif"/><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fif"/><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2.jfif"/><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12.jfif"/><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3"/>
          <a:stretch>
            <a:fillRect/>
          </a:stretch>
        </p:blipFill>
        <p:spPr>
          <a:xfrm>
            <a:off x="4564984" y="223217"/>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0"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4"/>
          <a:stretch>
            <a:fillRect/>
          </a:stretch>
        </p:blipFill>
        <p:spPr>
          <a:xfrm>
            <a:off x="1753271"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25"/>
            <a:ext cx="2886075" cy="769441"/>
          </a:xfrm>
          <a:prstGeom prst="rect">
            <a:avLst/>
          </a:prstGeom>
          <a:noFill/>
        </p:spPr>
        <p:txBody>
          <a:bodyPr wrap="square" rtlCol="0">
            <a:spAutoFit/>
          </a:bodyPr>
          <a:lstStyle/>
          <a:p>
            <a:r>
              <a:rPr lang="en-US" sz="4400" b="1" dirty="0">
                <a:solidFill>
                  <a:srgbClr val="002060"/>
                </a:solidFill>
                <a:latin typeface="Calibri" panose="020F0502020204030204" pitchFamily="34" charset="0"/>
                <a:cs typeface="Calibri" panose="020F0502020204030204" pitchFamily="34" charset="0"/>
              </a:rPr>
              <a:t>(</a:t>
            </a:r>
            <a:r>
              <a:rPr lang="en-US" sz="4400" b="1" dirty="0" err="1">
                <a:solidFill>
                  <a:srgbClr val="002060"/>
                </a:solidFill>
                <a:latin typeface="Calibri" panose="020F0502020204030204" pitchFamily="34" charset="0"/>
                <a:cs typeface="Calibri" panose="020F0502020204030204" pitchFamily="34" charset="0"/>
              </a:rPr>
              <a:t>Tiết</a:t>
            </a:r>
            <a:r>
              <a:rPr lang="en-US" sz="44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23" y="81122"/>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biết điều kiện tự nhiên có ảnh hưởng như thế nào đối 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75" y="1511845"/>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75" y="3961601"/>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36" y="1743076"/>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2"/>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39"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62" y="1614487"/>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5715710"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39" y="2600325"/>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25" y="1924050"/>
            <a:ext cx="4857750"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352550"/>
            <a:ext cx="6287210"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75" y="1909762"/>
            <a:ext cx="493395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52" y="3775573"/>
            <a:ext cx="7867745" cy="2505192"/>
          </a:xfrm>
          <a:prstGeom prst="rect">
            <a:avLst/>
          </a:prstGeom>
        </p:spPr>
      </p:pic>
      <p:grpSp>
        <p:nvGrpSpPr>
          <p:cNvPr id="29" name="组合 5"/>
          <p:cNvGrpSpPr/>
          <p:nvPr/>
        </p:nvGrpSpPr>
        <p:grpSpPr>
          <a:xfrm>
            <a:off x="-154974" y="1434876"/>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124251">
            <a:off x="3812898" y="-718967"/>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266950" y="576274"/>
            <a:ext cx="9402763" cy="2862252"/>
            <a:chOff x="3949832" y="1323417"/>
            <a:chExt cx="7827303" cy="3382007"/>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3949832" y="1423692"/>
              <a:ext cx="7762549" cy="2921213"/>
            </a:xfrm>
            <a:prstGeom prst="rect">
              <a:avLst/>
            </a:prstGeom>
          </p:spPr>
          <p:txBody>
            <a:bodyPr wrap="square">
              <a:spAutoFit/>
            </a:bodyPr>
            <a:lstStyle/>
            <a:p>
              <a:pPr algn="just" defTabSz="609585"/>
              <a:r>
                <a:rPr lang="vi-VN" sz="3200" b="1" dirty="0">
                  <a:solidFill>
                    <a:srgbClr val="002060"/>
                  </a:solidFill>
                  <a:latin typeface="Cambria" panose="02040503050406030204" pitchFamily="18" charset="0"/>
                  <a:ea typeface="Cambria" panose="02040503050406030204" pitchFamily="18" charset="0"/>
                  <a:cs typeface="Times New Roman" pitchFamily="18" charset="0"/>
                </a:rPr>
                <a:t>Vùng có điều kiện tự nhiên 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7" y="3917858"/>
            <a:ext cx="8151058" cy="2430175"/>
            <a:chOff x="1468037" y="2186202"/>
            <a:chExt cx="6279764" cy="1791307"/>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519997"/>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Vùng có địa hình bị chia cắt, nhiều thiên tai (lũ quét, sạt lở đất, sương muối, rét đậm, rét hại,...) gây khó khăn cho sinh hoạt và sản xuất của người dân.</a:t>
              </a:r>
            </a:p>
          </p:txBody>
        </p:sp>
      </p:grpSp>
      <p:pic>
        <p:nvPicPr>
          <p:cNvPr id="33" name="图片 21"/>
          <p:cNvPicPr>
            <a:picLocks noChangeAspect="1"/>
          </p:cNvPicPr>
          <p:nvPr/>
        </p:nvPicPr>
        <p:blipFill>
          <a:blip r:embed="rId11"/>
          <a:stretch>
            <a:fillRect/>
          </a:stretch>
        </p:blipFill>
        <p:spPr>
          <a:xfrm rot="18249380">
            <a:off x="1324114" y="99145"/>
            <a:ext cx="683467" cy="837505"/>
          </a:xfrm>
          <a:prstGeom prst="rect">
            <a:avLst/>
          </a:prstGeom>
        </p:spPr>
      </p:pic>
      <p:pic>
        <p:nvPicPr>
          <p:cNvPr id="34" name="图片 22"/>
          <p:cNvPicPr>
            <a:picLocks noChangeAspect="1"/>
          </p:cNvPicPr>
          <p:nvPr/>
        </p:nvPicPr>
        <p:blipFill>
          <a:blip r:embed="rId12"/>
          <a:stretch>
            <a:fillRect/>
          </a:stretch>
        </p:blipFill>
        <p:spPr>
          <a:xfrm>
            <a:off x="1071318" y="1338835"/>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r>
              <a:rPr lang="en-US" sz="8000" dirty="0">
                <a:solidFill>
                  <a:srgbClr val="FFFF00"/>
                </a:solidFill>
                <a:latin typeface="SVN-Genica Pro" panose="00000900000000000000" pitchFamily="50" charset="0"/>
              </a:rPr>
              <a:t>KHỞI ĐỘNG</a:t>
            </a:r>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545" y="3258820"/>
            <a:ext cx="4514850"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23"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62"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00"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06"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7"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50"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605950" y="514685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4" y="981074"/>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0" y="5061126"/>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25"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6"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0"/>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00"/>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0"/>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00"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31" y="2320959"/>
            <a:ext cx="6255038"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2011018" y="0"/>
            <a:ext cx="7323482" cy="5140205"/>
            <a:chOff x="4787484" y="-528220"/>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787484" y="-528220"/>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384403" y="512122"/>
              <a:ext cx="2966065" cy="897230"/>
            </a:xfrm>
            <a:prstGeom prst="rect">
              <a:avLst/>
            </a:prstGeom>
          </p:spPr>
          <p:txBody>
            <a:bodyPr wrap="square">
              <a:spAutoFit/>
            </a:bodyPr>
            <a:lstStyle/>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Sa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0" y="1901129"/>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 LỊCH SAPA -">
            <a:hlinkClick r:id="" action="ppaction://media"/>
            <a:extLst>
              <a:ext uri="{FF2B5EF4-FFF2-40B4-BE49-F238E27FC236}">
                <a16:creationId xmlns:a16="http://schemas.microsoft.com/office/drawing/2014/main" id="{2D7A6AB0-F19D-1742-6958-D1AF09B7F8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75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EFABD-0B64-C54A-1E45-428BDF48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90" y="752475"/>
            <a:ext cx="9502207" cy="5122955"/>
          </a:xfrm>
          <a:prstGeom prst="rect">
            <a:avLst/>
          </a:prstGeom>
        </p:spPr>
      </p:pic>
      <p:pic>
        <p:nvPicPr>
          <p:cNvPr id="11" name="Picture 10">
            <a:extLst>
              <a:ext uri="{FF2B5EF4-FFF2-40B4-BE49-F238E27FC236}">
                <a16:creationId xmlns:a16="http://schemas.microsoft.com/office/drawing/2014/main" id="{250C50D9-5239-F94D-D73F-0DEAF4FEEB8D}"/>
              </a:ext>
            </a:extLst>
          </p:cNvPr>
          <p:cNvPicPr>
            <a:picLocks noChangeAspect="1"/>
          </p:cNvPicPr>
          <p:nvPr/>
        </p:nvPicPr>
        <p:blipFill>
          <a:blip r:embed="rId4"/>
          <a:stretch>
            <a:fillRect/>
          </a:stretch>
        </p:blipFill>
        <p:spPr>
          <a:xfrm>
            <a:off x="5988319" y="2526327"/>
            <a:ext cx="5511262" cy="1938696"/>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7038975"/>
            <a:ext cx="1800225" cy="1290638"/>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1"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2" y="914598"/>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6"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858651" y="1432407"/>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399" y="99391"/>
            <a:ext cx="9727233" cy="1053548"/>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lang="en-US" altLang="en-US" sz="3600" b="1" dirty="0">
                <a:solidFill>
                  <a:srgbClr val="FF0000"/>
                </a:solidFill>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871642" y="1411357"/>
            <a:ext cx="10017152" cy="1369099"/>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a:p>
            <a:pPr marL="742950" marR="0" lvl="0" indent="-742950" algn="ctr" defTabSz="914400" rtl="0" eaLnBrk="1" fontAlgn="auto" latinLnBrk="0" hangingPunct="1">
              <a:lnSpc>
                <a:spcPct val="100000"/>
              </a:lnSpc>
              <a:spcBef>
                <a:spcPts val="600"/>
              </a:spcBef>
              <a:spcAft>
                <a:spcPts val="0"/>
              </a:spcAft>
              <a:buClrTx/>
              <a:buSzTx/>
              <a:buFontTx/>
              <a:buAutoNum type="alphaUcPeriod"/>
              <a:tabLst/>
              <a:defRPr/>
            </a:pPr>
            <a:r>
              <a:rPr lang="en-US" altLang="en-US" sz="5400" b="1" dirty="0" err="1">
                <a:solidFill>
                  <a:prstClr val="black"/>
                </a:solidFill>
                <a:latin typeface="Calibri" panose="020F0502020204030204" pitchFamily="34" charset="0"/>
                <a:ea typeface="微软雅黑"/>
                <a:cs typeface="Calibri" panose="020F0502020204030204" pitchFamily="34" charset="0"/>
              </a:rPr>
              <a:t>Đất</a:t>
            </a:r>
            <a:r>
              <a:rPr lang="en-US" altLang="en-US" sz="5400" b="1" dirty="0">
                <a:solidFill>
                  <a:prstClr val="black"/>
                </a:solidFill>
                <a:latin typeface="Calibri" panose="020F0502020204030204" pitchFamily="34" charset="0"/>
                <a:ea typeface="微软雅黑"/>
                <a:cs typeface="Calibri" panose="020F0502020204030204" pitchFamily="34" charset="0"/>
              </a:rPr>
              <a:t> </a:t>
            </a:r>
            <a:r>
              <a:rPr lang="en-US" altLang="en-US" sz="5400" b="1" dirty="0" err="1">
                <a:solidFill>
                  <a:prstClr val="black"/>
                </a:solidFill>
                <a:latin typeface="Calibri" panose="020F0502020204030204" pitchFamily="34" charset="0"/>
                <a:ea typeface="微软雅黑"/>
                <a:cs typeface="Calibri" panose="020F0502020204030204" pitchFamily="34" charset="0"/>
              </a:rPr>
              <a:t>nâu</a:t>
            </a:r>
            <a:endParaRPr kumimoji="0" lang="en-US" alt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02455" y="1550925"/>
            <a:ext cx="1117122" cy="1088337"/>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1952688" y="3130482"/>
            <a:ext cx="9975960" cy="112437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B.</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Đất</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đỏ</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vàng</a:t>
            </a: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52688" y="4720655"/>
            <a:ext cx="9936106"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5400" b="1" dirty="0" err="1">
                <a:solidFill>
                  <a:prstClr val="black"/>
                </a:solidFill>
                <a:latin typeface="Calibri" panose="020F0502020204030204" pitchFamily="34" charset="0"/>
                <a:ea typeface="微软雅黑"/>
                <a:cs typeface="Calibri" panose="020F0502020204030204" pitchFamily="34" charset="0"/>
              </a:rPr>
              <a:t>Đất</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phù</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sa</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82867" y="3197043"/>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68629" y="5155812"/>
            <a:ext cx="1017466"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08713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2"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98854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20887" y="196322"/>
            <a:ext cx="9375713" cy="168874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en-US" sz="4000" b="1" dirty="0" err="1">
                <a:solidFill>
                  <a:srgbClr val="FF0000"/>
                </a:solidFill>
                <a:latin typeface="Calibri" panose="020F0502020204030204" pitchFamily="34" charset="0"/>
                <a:cs typeface="Calibri" panose="020F0502020204030204" pitchFamily="34" charset="0"/>
              </a:rPr>
              <a:t>Vùng</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Trung</a:t>
            </a:r>
            <a:r>
              <a:rPr lang="en-US" altLang="en-US" sz="4000" b="1" dirty="0">
                <a:solidFill>
                  <a:srgbClr val="FF0000"/>
                </a:solidFill>
                <a:latin typeface="Calibri" panose="020F0502020204030204" pitchFamily="34" charset="0"/>
                <a:cs typeface="Calibri" panose="020F0502020204030204" pitchFamily="34" charset="0"/>
              </a:rPr>
              <a:t> du </a:t>
            </a:r>
            <a:r>
              <a:rPr lang="en-US" altLang="en-US" sz="4000" b="1" dirty="0" err="1">
                <a:solidFill>
                  <a:srgbClr val="FF0000"/>
                </a:solidFill>
                <a:latin typeface="Calibri" panose="020F0502020204030204" pitchFamily="34" charset="0"/>
                <a:cs typeface="Calibri" panose="020F0502020204030204" pitchFamily="34" charset="0"/>
              </a:rPr>
              <a:t>và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miền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núi</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Bắc</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có</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khí</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hậu</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như</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thế</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nào</a:t>
            </a:r>
            <a:r>
              <a:rPr lang="en-US" altLang="en-US" sz="4000" b="1" dirty="0">
                <a:solidFill>
                  <a:srgbClr val="FF0000"/>
                </a:solidFill>
                <a:latin typeface="Calibri" panose="020F0502020204030204" pitchFamily="34" charset="0"/>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7246562" y="2225589"/>
            <a:ext cx="4801825" cy="169164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libri" panose="020F0502020204030204" pitchFamily="34" charset="0"/>
                <a:cs typeface="Calibri" panose="020F0502020204030204" pitchFamily="34" charset="0"/>
              </a:rPr>
              <a:t>Nhiệt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ẩm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endParaRPr lang="vi-VN" sz="3600" b="1"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140422" y="3204286"/>
            <a:ext cx="1017466" cy="991249"/>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918334" y="2256779"/>
            <a:ext cx="4801825" cy="173875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Nhiệt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ẩm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gió</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lạnh</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nhất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4358492" y="4408373"/>
            <a:ext cx="5769955"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3600" b="1" dirty="0" err="1">
                <a:solidFill>
                  <a:prstClr val="black"/>
                </a:solidFill>
                <a:latin typeface="Calibri" panose="020F0502020204030204" pitchFamily="34" charset="0"/>
                <a:ea typeface="微软雅黑"/>
                <a:cs typeface="Calibri" panose="020F0502020204030204" pitchFamily="34" charset="0"/>
              </a:rPr>
              <a:t>Ôn</a:t>
            </a:r>
            <a:r>
              <a:rPr lang="en-US" sz="3600" b="1" dirty="0">
                <a:solidFill>
                  <a:prstClr val="black"/>
                </a:solidFill>
                <a:latin typeface="Calibri" panose="020F0502020204030204" pitchFamily="34" charset="0"/>
                <a:ea typeface="微软雅黑"/>
                <a:cs typeface="Calibri" panose="020F0502020204030204" pitchFamily="34" charset="0"/>
              </a:rPr>
              <a:t> </a:t>
            </a:r>
            <a:r>
              <a:rPr lang="en-US" sz="3600" b="1" dirty="0" err="1">
                <a:solidFill>
                  <a:prstClr val="black"/>
                </a:solidFill>
                <a:latin typeface="Calibri" panose="020F0502020204030204" pitchFamily="34" charset="0"/>
                <a:ea typeface="微软雅黑"/>
                <a:cs typeface="Calibri" panose="020F0502020204030204" pitchFamily="34" charset="0"/>
              </a:rPr>
              <a:t>hòa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90093" y="1932806"/>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215716" y="4832113"/>
            <a:ext cx="863516" cy="841266"/>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29262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9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4" y="1878194"/>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69235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400" y="218205"/>
            <a:ext cx="9557870" cy="1482603"/>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971218" y="2349935"/>
            <a:ext cx="4476829"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Quặng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kẽm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chì</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đồng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851333" y="3121739"/>
            <a:ext cx="895378" cy="872307"/>
          </a:xfrm>
          <a:prstGeom prst="rect">
            <a:avLst/>
          </a:prstGeom>
        </p:spPr>
      </p:pic>
      <p:sp>
        <p:nvSpPr>
          <p:cNvPr id="17" name="Dap An C - 9Slide.vn">
            <a:extLst>
              <a:ext uri="{FF2B5EF4-FFF2-40B4-BE49-F238E27FC236}">
                <a16:creationId xmlns:a16="http://schemas.microsoft.com/office/drawing/2014/main" id="{4EE3E23B-2B49-4C98-890B-AE91113638C6}"/>
              </a:ext>
            </a:extLst>
          </p:cNvPr>
          <p:cNvSpPr/>
          <p:nvPr/>
        </p:nvSpPr>
        <p:spPr>
          <a:xfrm>
            <a:off x="4493419" y="4690702"/>
            <a:ext cx="4986957"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Than,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sắt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a-pa-</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tít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vôi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B - 9Slide.vn1">
            <a:extLst>
              <a:ext uri="{FF2B5EF4-FFF2-40B4-BE49-F238E27FC236}">
                <a16:creationId xmlns:a16="http://schemas.microsoft.com/office/drawing/2014/main" id="{9F682473-4D95-4501-9320-21A6D26E96CC}"/>
              </a:ext>
            </a:extLst>
          </p:cNvPr>
          <p:cNvSpPr/>
          <p:nvPr/>
        </p:nvSpPr>
        <p:spPr>
          <a:xfrm>
            <a:off x="6744072" y="2300421"/>
            <a:ext cx="5112568" cy="141661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B.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bạc</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nhôm</a:t>
            </a:r>
            <a:r>
              <a:rPr lang="en-US" sz="3600" b="1" dirty="0">
                <a:solidFill>
                  <a:prstClr val="black"/>
                </a:solidFill>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59032" y="4673460"/>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84138" y="2973146"/>
            <a:ext cx="826788" cy="80548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31435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69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14:bounceEnd="69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4" y="1889625"/>
            <a:ext cx="8266892" cy="3078747"/>
          </a:xfrm>
          <a:prstGeom prst="rect">
            <a:avLst/>
          </a:prstGeom>
        </p:spPr>
      </p:pic>
      <p:pic>
        <p:nvPicPr>
          <p:cNvPr id="3" name="Graphic 2">
            <a:extLst>
              <a:ext uri="{FF2B5EF4-FFF2-40B4-BE49-F238E27FC236}">
                <a16:creationId xmlns:a16="http://schemas.microsoft.com/office/drawing/2014/main" id="{F9B9161B-2CBC-4349-B2BC-C985A9555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4728" y="1891246"/>
            <a:ext cx="8262544" cy="3075508"/>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7"/>
          <a:stretch>
            <a:fillRect/>
          </a:stretch>
        </p:blipFill>
        <p:spPr>
          <a:xfrm>
            <a:off x="2401275" y="3748274"/>
            <a:ext cx="7389450" cy="2063045"/>
          </a:xfrm>
          <a:prstGeom prst="rect">
            <a:avLst/>
          </a:prstGeom>
        </p:spPr>
      </p:pic>
    </p:spTree>
    <p:extLst>
      <p:ext uri="{BB962C8B-B14F-4D97-AF65-F5344CB8AC3E}">
        <p14:creationId xmlns:p14="http://schemas.microsoft.com/office/powerpoint/2010/main" val="32632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1025</Words>
  <Application>Microsoft Office PowerPoint</Application>
  <PresentationFormat>Widescreen</PresentationFormat>
  <Paragraphs>66</Paragraphs>
  <Slides>29</Slides>
  <Notes>22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等线</vt:lpstr>
      <vt:lpstr>微软雅黑</vt:lpstr>
      <vt:lpstr>Arial</vt:lpstr>
      <vt:lpstr>Calibri</vt:lpstr>
      <vt:lpstr>Calibri Light</vt:lpstr>
      <vt:lpstr>Cambria</vt:lpstr>
      <vt:lpstr>SVN-Genica Pro</vt:lpstr>
      <vt:lpstr>Times New Roman</vt:lpstr>
      <vt:lpstr>千图网海量PPT模板www.58pic.com​​</vt:lpstr>
      <vt:lpstr>Office 主题​​</vt:lpstr>
      <vt:lpstr>1_千图网海量PPT模板www.58pic.com​​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2023-07-08T11:19:38Z</dcterms:created>
  <dcterms:modified xsi:type="dcterms:W3CDTF">2023-08-11T14:02:57Z</dcterms:modified>
  <cp:category>9Slide.vn</cp:category>
</cp:coreProperties>
</file>