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7" r:id="rId3"/>
    <p:sldMasterId id="2147483690" r:id="rId4"/>
    <p:sldMasterId id="2147483702" r:id="rId5"/>
  </p:sldMasterIdLst>
  <p:notesMasterIdLst>
    <p:notesMasterId r:id="rId28"/>
  </p:notesMasterIdLst>
  <p:sldIdLst>
    <p:sldId id="282" r:id="rId6"/>
    <p:sldId id="2007577285" r:id="rId7"/>
    <p:sldId id="2007577275" r:id="rId8"/>
    <p:sldId id="2007577300" r:id="rId9"/>
    <p:sldId id="2007577301" r:id="rId10"/>
    <p:sldId id="2007577303" r:id="rId11"/>
    <p:sldId id="257" r:id="rId12"/>
    <p:sldId id="259" r:id="rId13"/>
    <p:sldId id="2007577302" r:id="rId14"/>
    <p:sldId id="260" r:id="rId15"/>
    <p:sldId id="2007577304" r:id="rId16"/>
    <p:sldId id="366" r:id="rId17"/>
    <p:sldId id="2007577261" r:id="rId18"/>
    <p:sldId id="2007577306" r:id="rId19"/>
    <p:sldId id="2007577307" r:id="rId20"/>
    <p:sldId id="2007577305" r:id="rId21"/>
    <p:sldId id="2007577308" r:id="rId22"/>
    <p:sldId id="4454" r:id="rId23"/>
    <p:sldId id="369" r:id="rId24"/>
    <p:sldId id="2007577309" r:id="rId25"/>
    <p:sldId id="200757731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548" autoAdjust="0"/>
  </p:normalViewPr>
  <p:slideViewPr>
    <p:cSldViewPr snapToGrid="0">
      <p:cViewPr varScale="1">
        <p:scale>
          <a:sx n="51" d="100"/>
          <a:sy n="51" d="100"/>
        </p:scale>
        <p:origin x="148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A010AB-1AEC-4EA6-B416-C9B4521D3916}"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90CCE6-4C64-408A-A22D-76D885D79938}" type="slidenum">
              <a:rPr lang="en-US" smtClean="0"/>
              <a:t>‹#›</a:t>
            </a:fld>
            <a:endParaRPr lang="en-US"/>
          </a:p>
        </p:txBody>
      </p:sp>
    </p:spTree>
    <p:extLst>
      <p:ext uri="{BB962C8B-B14F-4D97-AF65-F5344CB8AC3E}">
        <p14:creationId xmlns:p14="http://schemas.microsoft.com/office/powerpoint/2010/main" val="686440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vào</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khung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VÀ GÕ)</a:t>
            </a:r>
            <a:endParaRPr lang="en-US" b="1"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6004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0.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2.png"/><Relationship Id="rId10" Type="http://schemas.openxmlformats.org/officeDocument/2006/relationships/image" Target="../media/image18.png"/><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image" Target="../media/image13.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7.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microsoft.com/office/2007/relationships/hdphoto" Target="../media/hdphoto1.wdp"/><Relationship Id="rId2" Type="http://schemas.openxmlformats.org/officeDocument/2006/relationships/image" Target="../media/image22.png"/><Relationship Id="rId16" Type="http://schemas.openxmlformats.org/officeDocument/2006/relationships/image" Target="../media/image36.png"/><Relationship Id="rId20" Type="http://schemas.openxmlformats.org/officeDocument/2006/relationships/image" Target="../media/image38.png"/><Relationship Id="rId1" Type="http://schemas.openxmlformats.org/officeDocument/2006/relationships/slideMaster" Target="../slideMasters/slideMaster5.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microsoft.com/office/2007/relationships/hdphoto" Target="../media/hdphoto2.wdp"/><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Master" Target="../slideMasters/slideMaster5.xml"/><Relationship Id="rId6" Type="http://schemas.openxmlformats.org/officeDocument/2006/relationships/image" Target="../media/image30.png"/><Relationship Id="rId11" Type="http://schemas.openxmlformats.org/officeDocument/2006/relationships/image" Target="../media/image24.png"/><Relationship Id="rId5" Type="http://schemas.openxmlformats.org/officeDocument/2006/relationships/image" Target="../media/image29.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image" Target="../media/image27.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36544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3662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3226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0900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6267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27481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4686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886242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793403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801067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270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2210956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43331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670162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696309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093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8899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96600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249691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692384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421205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187931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3895487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088803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34616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0552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854464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781763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227777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334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854822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8/11/2023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942287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9397640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1182568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3817008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4831033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4377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16988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8452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30216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543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1067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006560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D997B5FA-0921-464F-AAE1-844C04324D75}" type="datetimeFigureOut">
              <a:rPr lang="zh-CN" altLang="en-US" smtClean="0"/>
              <a:t>2023/8/11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153149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7"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38E8C2BE-8E30-4909-9F3E-937BF69CA12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983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BC73D79F-A121-46AF-AD19-B9F8E5EBCB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6307044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1612D494-3C6B-40AE-B64C-16471750C4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84817454"/>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1495A8F-E78D-4861-B693-B3AAF83AA6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8474201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7ABAE978-A883-46A1-9870-07A691441F0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30565808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5.png"/><Relationship Id="rId12" Type="http://schemas.openxmlformats.org/officeDocument/2006/relationships/image" Target="../media/image43.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2.png"/><Relationship Id="rId5" Type="http://schemas.openxmlformats.org/officeDocument/2006/relationships/image" Target="../media/image3.png"/><Relationship Id="rId10" Type="http://schemas.openxmlformats.org/officeDocument/2006/relationships/image" Target="../media/image41.png"/><Relationship Id="rId4" Type="http://schemas.openxmlformats.org/officeDocument/2006/relationships/image" Target="../media/image2.png"/><Relationship Id="rId9" Type="http://schemas.openxmlformats.org/officeDocument/2006/relationships/image" Target="../media/image40.png"/></Relationships>
</file>

<file path=ppt/slides/_rels/slide1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3" Type="http://schemas.openxmlformats.org/officeDocument/2006/relationships/image" Target="../media/image63.png"/><Relationship Id="rId7" Type="http://schemas.openxmlformats.org/officeDocument/2006/relationships/image" Target="../media/image67.png"/><Relationship Id="rId12" Type="http://schemas.openxmlformats.org/officeDocument/2006/relationships/image" Target="../media/image72.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jpg"/><Relationship Id="rId1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6.png"/></Relationships>
</file>

<file path=ppt/slides/_rels/slide1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1.jp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0.png"/><Relationship Id="rId7" Type="http://schemas.openxmlformats.org/officeDocument/2006/relationships/image" Target="../media/image83.png"/><Relationship Id="rId2" Type="http://schemas.openxmlformats.org/officeDocument/2006/relationships/notesSlide" Target="../notesSlides/notesSlide3.xml"/><Relationship Id="rId1" Type="http://schemas.openxmlformats.org/officeDocument/2006/relationships/slideLayout" Target="../slideLayouts/slideLayout44.xml"/><Relationship Id="rId6" Type="http://schemas.microsoft.com/office/2007/relationships/hdphoto" Target="../media/hdphoto4.wdp"/><Relationship Id="rId5" Type="http://schemas.openxmlformats.org/officeDocument/2006/relationships/image" Target="../media/image82.png"/><Relationship Id="rId4" Type="http://schemas.openxmlformats.org/officeDocument/2006/relationships/image" Target="../media/image81.emf"/><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1.xml"/><Relationship Id="rId5" Type="http://schemas.openxmlformats.org/officeDocument/2006/relationships/image" Target="../media/image47.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xml"/><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4.xml"/><Relationship Id="rId4"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951703" y="1609196"/>
            <a:ext cx="5507894" cy="4258204"/>
          </a:xfrm>
          <a:prstGeom prst="rect">
            <a:avLst/>
          </a:prstGeom>
        </p:spPr>
      </p:pic>
      <p:pic>
        <p:nvPicPr>
          <p:cNvPr id="27" name="Picture 26">
            <a:extLst>
              <a:ext uri="{FF2B5EF4-FFF2-40B4-BE49-F238E27FC236}">
                <a16:creationId xmlns:a16="http://schemas.microsoft.com/office/drawing/2014/main" id="{E6F0BB7D-00C1-4BF3-3C7E-3B8C641EB4A1}"/>
              </a:ext>
            </a:extLst>
          </p:cNvPr>
          <p:cNvPicPr>
            <a:picLocks noChangeAspect="1"/>
          </p:cNvPicPr>
          <p:nvPr/>
        </p:nvPicPr>
        <p:blipFill>
          <a:blip r:embed="rId9"/>
          <a:stretch>
            <a:fillRect/>
          </a:stretch>
        </p:blipFill>
        <p:spPr>
          <a:xfrm>
            <a:off x="3807894" y="219075"/>
            <a:ext cx="4633362" cy="1030313"/>
          </a:xfrm>
          <a:prstGeom prst="rect">
            <a:avLst/>
          </a:prstGeom>
        </p:spPr>
      </p:pic>
      <p:pic>
        <p:nvPicPr>
          <p:cNvPr id="28" name="Picture 27">
            <a:extLst>
              <a:ext uri="{FF2B5EF4-FFF2-40B4-BE49-F238E27FC236}">
                <a16:creationId xmlns:a16="http://schemas.microsoft.com/office/drawing/2014/main" id="{B6FACB4D-BF15-54F2-3C85-FA888569D023}"/>
              </a:ext>
            </a:extLst>
          </p:cNvPr>
          <p:cNvPicPr>
            <a:picLocks noChangeAspect="1"/>
          </p:cNvPicPr>
          <p:nvPr/>
        </p:nvPicPr>
        <p:blipFill>
          <a:blip r:embed="rId10"/>
          <a:stretch>
            <a:fillRect/>
          </a:stretch>
        </p:blipFill>
        <p:spPr>
          <a:xfrm rot="1953894">
            <a:off x="70858" y="372903"/>
            <a:ext cx="2772267" cy="2579847"/>
          </a:xfrm>
          <a:prstGeom prst="rect">
            <a:avLst/>
          </a:prstGeom>
        </p:spPr>
      </p:pic>
      <p:pic>
        <p:nvPicPr>
          <p:cNvPr id="29" name="Picture 28">
            <a:extLst>
              <a:ext uri="{FF2B5EF4-FFF2-40B4-BE49-F238E27FC236}">
                <a16:creationId xmlns:a16="http://schemas.microsoft.com/office/drawing/2014/main" id="{18B69F08-708A-A11F-D47F-6E1C57423BCF}"/>
              </a:ext>
            </a:extLst>
          </p:cNvPr>
          <p:cNvPicPr>
            <a:picLocks noChangeAspect="1"/>
          </p:cNvPicPr>
          <p:nvPr/>
        </p:nvPicPr>
        <p:blipFill>
          <a:blip r:embed="rId11"/>
          <a:stretch>
            <a:fillRect/>
          </a:stretch>
        </p:blipFill>
        <p:spPr>
          <a:xfrm>
            <a:off x="704850" y="1970760"/>
            <a:ext cx="7633002" cy="3126433"/>
          </a:xfrm>
          <a:prstGeom prst="rect">
            <a:avLst/>
          </a:prstGeom>
        </p:spPr>
      </p:pic>
      <p:pic>
        <p:nvPicPr>
          <p:cNvPr id="31" name="Picture 30">
            <a:extLst>
              <a:ext uri="{FF2B5EF4-FFF2-40B4-BE49-F238E27FC236}">
                <a16:creationId xmlns:a16="http://schemas.microsoft.com/office/drawing/2014/main" id="{EC10A711-0761-FBEA-E057-26806C59BA9A}"/>
              </a:ext>
            </a:extLst>
          </p:cNvPr>
          <p:cNvPicPr>
            <a:picLocks noChangeAspect="1"/>
          </p:cNvPicPr>
          <p:nvPr/>
        </p:nvPicPr>
        <p:blipFill>
          <a:blip r:embed="rId12"/>
          <a:stretch>
            <a:fillRect/>
          </a:stretch>
        </p:blipFill>
        <p:spPr>
          <a:xfrm>
            <a:off x="4758225" y="4073238"/>
            <a:ext cx="1932599" cy="749873"/>
          </a:xfrm>
          <a:prstGeom prst="rect">
            <a:avLst/>
          </a:prstGeom>
        </p:spPr>
      </p:pic>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barn(inVertical)">
                                      <p:cBhvr>
                                        <p:cTn id="3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911796"/>
            </a:xfrm>
            <a:prstGeom prst="rect">
              <a:avLst/>
            </a:prstGeom>
            <a:noFill/>
          </p:spPr>
          <p:txBody>
            <a:bodyPr wrap="square" rtlCol="0">
              <a:spAutoFit/>
            </a:bodyPr>
            <a:lstStyle/>
            <a:p>
              <a:pPr marL="0" marR="0" algn="ctr">
                <a:spcBef>
                  <a:spcPts val="0"/>
                </a:spcBef>
                <a:spcAft>
                  <a:spcPts val="0"/>
                </a:spcAft>
              </a:pPr>
              <a:r>
                <a:rPr lang="nl-NL"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Đ</a:t>
              </a:r>
              <a:r>
                <a:rPr lang="nl-NL"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ọc các truyền thuyết trong SGK</a:t>
              </a:r>
              <a:endParaRPr lang="en-US" sz="44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a:extLst>
              <a:ext uri="{FF2B5EF4-FFF2-40B4-BE49-F238E27FC236}">
                <a16:creationId xmlns:a16="http://schemas.microsoft.com/office/drawing/2014/main" id="{0C686CE1-4772-195A-1D2F-9E3E383DC4B9}"/>
              </a:ext>
            </a:extLst>
          </p:cNvPr>
          <p:cNvPicPr>
            <a:picLocks noChangeAspect="1"/>
          </p:cNvPicPr>
          <p:nvPr/>
        </p:nvPicPr>
        <p:blipFill>
          <a:blip r:embed="rId2"/>
          <a:stretch>
            <a:fillRect/>
          </a:stretch>
        </p:blipFill>
        <p:spPr>
          <a:xfrm>
            <a:off x="2319337" y="1181099"/>
            <a:ext cx="7015607" cy="5114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124969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781378-47FD-7ADF-02DD-E58D59FFA4B2}"/>
              </a:ext>
            </a:extLst>
          </p:cNvPr>
          <p:cNvPicPr>
            <a:picLocks noChangeAspect="1"/>
          </p:cNvPicPr>
          <p:nvPr/>
        </p:nvPicPr>
        <p:blipFill>
          <a:blip r:embed="rId2"/>
          <a:stretch>
            <a:fillRect/>
          </a:stretch>
        </p:blipFill>
        <p:spPr>
          <a:xfrm>
            <a:off x="1514476" y="554750"/>
            <a:ext cx="8484370" cy="5217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5962283"/>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17000"/>
          </a:stretch>
        </a:blipFill>
        <a:effectLst/>
      </p:bgPr>
    </p:bg>
    <p:spTree>
      <p:nvGrpSpPr>
        <p:cNvPr id="1" name=""/>
        <p:cNvGrpSpPr/>
        <p:nvPr/>
      </p:nvGrpSpPr>
      <p:grpSpPr>
        <a:xfrm>
          <a:off x="0" y="0"/>
          <a:ext cx="0" cy="0"/>
          <a:chOff x="0" y="0"/>
          <a:chExt cx="0" cy="0"/>
        </a:xfrm>
      </p:grpSpPr>
      <p:pic>
        <p:nvPicPr>
          <p:cNvPr id="7" name="Picture 6" descr="A group of kids sitting at a table&#10;&#10;Description automatically generated with low confidence">
            <a:extLst>
              <a:ext uri="{FF2B5EF4-FFF2-40B4-BE49-F238E27FC236}">
                <a16:creationId xmlns:a16="http://schemas.microsoft.com/office/drawing/2014/main" id="{8DC10C28-31DB-FC60-5FAD-2CDFBBD804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Speech Bubble: Rectangle with Corners Rounded 2">
            <a:extLst>
              <a:ext uri="{FF2B5EF4-FFF2-40B4-BE49-F238E27FC236}">
                <a16:creationId xmlns:a16="http://schemas.microsoft.com/office/drawing/2014/main" id="{41CE9A27-F351-E0AA-B508-82BA353EF255}"/>
              </a:ext>
            </a:extLst>
          </p:cNvPr>
          <p:cNvSpPr/>
          <p:nvPr/>
        </p:nvSpPr>
        <p:spPr>
          <a:xfrm>
            <a:off x="2124076" y="1590675"/>
            <a:ext cx="6381750" cy="1714500"/>
          </a:xfrm>
          <a:prstGeom prst="wedgeRoundRectCallout">
            <a:avLst>
              <a:gd name="adj1" fmla="val 42024"/>
              <a:gd name="adj2" fmla="val 750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b="1" dirty="0" err="1"/>
              <a:t>Kể</a:t>
            </a:r>
            <a:r>
              <a:rPr lang="en-US" sz="3600" b="1" dirty="0"/>
              <a:t> </a:t>
            </a:r>
            <a:r>
              <a:rPr lang="en-US" sz="3600" b="1" dirty="0" err="1"/>
              <a:t>lại</a:t>
            </a:r>
            <a:r>
              <a:rPr lang="en-US" sz="3600" b="1" dirty="0"/>
              <a:t> </a:t>
            </a:r>
            <a:r>
              <a:rPr lang="en-US" sz="3600" b="1" dirty="0" err="1"/>
              <a:t>với</a:t>
            </a:r>
            <a:r>
              <a:rPr lang="en-US" sz="3600" b="1" dirty="0"/>
              <a:t> </a:t>
            </a:r>
            <a:r>
              <a:rPr lang="en-US" sz="3600" b="1" dirty="0" err="1"/>
              <a:t>bạn</a:t>
            </a:r>
            <a:r>
              <a:rPr lang="en-US" sz="3600" b="1" dirty="0"/>
              <a:t> </a:t>
            </a:r>
            <a:r>
              <a:rPr lang="en-US" sz="3600" b="1" dirty="0" err="1"/>
              <a:t>trong</a:t>
            </a:r>
            <a:r>
              <a:rPr lang="en-US" sz="3600" b="1" dirty="0"/>
              <a:t> </a:t>
            </a:r>
            <a:r>
              <a:rPr lang="en-US" sz="3600" b="1" dirty="0" err="1"/>
              <a:t>nhóm</a:t>
            </a:r>
            <a:r>
              <a:rPr lang="en-US" sz="3600" b="1" dirty="0"/>
              <a:t> </a:t>
            </a:r>
            <a:r>
              <a:rPr lang="en-US" sz="3600" b="1" dirty="0" err="1"/>
              <a:t>một</a:t>
            </a:r>
            <a:r>
              <a:rPr lang="en-US" sz="3600" b="1" dirty="0"/>
              <a:t> </a:t>
            </a:r>
            <a:r>
              <a:rPr lang="en-US" sz="3600" b="1" dirty="0" err="1"/>
              <a:t>truyền</a:t>
            </a:r>
            <a:r>
              <a:rPr lang="en-US" sz="3600" b="1" dirty="0"/>
              <a:t> </a:t>
            </a:r>
            <a:r>
              <a:rPr lang="en-US" sz="3600" b="1" dirty="0" err="1"/>
              <a:t>thuyết</a:t>
            </a:r>
            <a:r>
              <a:rPr lang="en-US" sz="3600" b="1" dirty="0"/>
              <a:t> </a:t>
            </a:r>
            <a:r>
              <a:rPr lang="en-US" sz="3600" b="1" dirty="0" err="1"/>
              <a:t>mà</a:t>
            </a:r>
            <a:r>
              <a:rPr lang="en-US" sz="3600" b="1" dirty="0"/>
              <a:t> </a:t>
            </a:r>
            <a:r>
              <a:rPr lang="en-US" sz="3600" b="1" dirty="0" err="1"/>
              <a:t>em</a:t>
            </a:r>
            <a:r>
              <a:rPr lang="en-US" sz="3600" b="1" dirty="0"/>
              <a:t> </a:t>
            </a:r>
            <a:r>
              <a:rPr lang="en-US" sz="3600" b="1" dirty="0" err="1"/>
              <a:t>yêu</a:t>
            </a:r>
            <a:r>
              <a:rPr lang="en-US" sz="3600" b="1" dirty="0"/>
              <a:t> </a:t>
            </a:r>
            <a:r>
              <a:rPr lang="en-US" sz="3600" b="1" dirty="0" err="1"/>
              <a:t>thích</a:t>
            </a:r>
            <a:endParaRPr lang="en-US" sz="3600" b="1" dirty="0"/>
          </a:p>
        </p:txBody>
      </p:sp>
      <p:sp>
        <p:nvSpPr>
          <p:cNvPr id="8" name="Speech Bubble: Rectangle with Corners Rounded 7">
            <a:extLst>
              <a:ext uri="{FF2B5EF4-FFF2-40B4-BE49-F238E27FC236}">
                <a16:creationId xmlns:a16="http://schemas.microsoft.com/office/drawing/2014/main" id="{98B02B97-7D48-5ABF-5FD3-FCC8A036A49B}"/>
              </a:ext>
            </a:extLst>
          </p:cNvPr>
          <p:cNvSpPr/>
          <p:nvPr/>
        </p:nvSpPr>
        <p:spPr>
          <a:xfrm>
            <a:off x="476251" y="3762375"/>
            <a:ext cx="6381750" cy="1714500"/>
          </a:xfrm>
          <a:prstGeom prst="wedgeRoundRectCallout">
            <a:avLst>
              <a:gd name="adj1" fmla="val 57696"/>
              <a:gd name="adj2" fmla="val 63"/>
              <a:gd name="adj3" fmla="val 16667"/>
            </a:avLst>
          </a:prstGeom>
          <a:solidFill>
            <a:schemeClr val="accent4">
              <a:lumMod val="20000"/>
              <a:lumOff val="80000"/>
            </a:schemeClr>
          </a:solidFill>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t>Nói</a:t>
            </a:r>
            <a:r>
              <a:rPr lang="en-US" sz="4000" b="1" dirty="0"/>
              <a:t> </a:t>
            </a:r>
            <a:r>
              <a:rPr lang="en-US" sz="4000" b="1" dirty="0" err="1"/>
              <a:t>cảm</a:t>
            </a:r>
            <a:r>
              <a:rPr lang="en-US" sz="4000" b="1" dirty="0"/>
              <a:t> </a:t>
            </a:r>
            <a:r>
              <a:rPr lang="en-US" sz="4000" b="1" dirty="0" err="1"/>
              <a:t>nhận</a:t>
            </a:r>
            <a:r>
              <a:rPr lang="en-US" sz="4000" b="1" dirty="0"/>
              <a:t> </a:t>
            </a:r>
            <a:r>
              <a:rPr lang="en-US" sz="4000" b="1" dirty="0" err="1"/>
              <a:t>của</a:t>
            </a:r>
            <a:r>
              <a:rPr lang="en-US" sz="4000" b="1" dirty="0"/>
              <a:t> </a:t>
            </a:r>
            <a:r>
              <a:rPr lang="en-US" sz="4000" b="1" dirty="0" err="1"/>
              <a:t>mình</a:t>
            </a:r>
            <a:r>
              <a:rPr lang="en-US" sz="4000" b="1" dirty="0"/>
              <a:t> </a:t>
            </a:r>
            <a:r>
              <a:rPr lang="en-US" sz="4000" b="1" dirty="0" err="1"/>
              <a:t>về</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đó</a:t>
            </a:r>
            <a:r>
              <a:rPr lang="en-US" sz="4000" b="1" dirty="0"/>
              <a:t>.</a:t>
            </a:r>
          </a:p>
        </p:txBody>
      </p:sp>
    </p:spTree>
    <p:extLst>
      <p:ext uri="{BB962C8B-B14F-4D97-AF65-F5344CB8AC3E}">
        <p14:creationId xmlns:p14="http://schemas.microsoft.com/office/powerpoint/2010/main" val="2874454042"/>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73351" y="20126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D282E9E-9065-BE75-3EE1-031952D5732F}"/>
              </a:ext>
            </a:extLst>
          </p:cNvPr>
          <p:cNvGrpSpPr/>
          <p:nvPr/>
        </p:nvGrpSpPr>
        <p:grpSpPr>
          <a:xfrm>
            <a:off x="542925" y="-76200"/>
            <a:ext cx="11429999" cy="1228725"/>
            <a:chOff x="2948811" y="163197"/>
            <a:chExt cx="6768594" cy="1456053"/>
          </a:xfrm>
        </p:grpSpPr>
        <p:sp>
          <p:nvSpPr>
            <p:cNvPr id="4" name="Cuộn: Ngang 18">
              <a:extLst>
                <a:ext uri="{FF2B5EF4-FFF2-40B4-BE49-F238E27FC236}">
                  <a16:creationId xmlns:a16="http://schemas.microsoft.com/office/drawing/2014/main" id="{D1DE0CEB-A96B-EA81-E990-4CF8CF22B971}"/>
                </a:ext>
              </a:extLst>
            </p:cNvPr>
            <p:cNvSpPr/>
            <p:nvPr/>
          </p:nvSpPr>
          <p:spPr>
            <a:xfrm>
              <a:off x="2948811" y="163197"/>
              <a:ext cx="6768594" cy="1456053"/>
            </a:xfrm>
            <a:prstGeom prst="horizontalScroll">
              <a:avLst/>
            </a:prstGeom>
            <a:solidFill>
              <a:srgbClr val="CCFFFF"/>
            </a:solidFill>
            <a:ln w="19050">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15">
              <a:extLst>
                <a:ext uri="{FF2B5EF4-FFF2-40B4-BE49-F238E27FC236}">
                  <a16:creationId xmlns:a16="http://schemas.microsoft.com/office/drawing/2014/main" id="{A39900B3-79D9-38F0-C712-1689B6C13A41}"/>
                </a:ext>
              </a:extLst>
            </p:cNvPr>
            <p:cNvSpPr txBox="1"/>
            <p:nvPr/>
          </p:nvSpPr>
          <p:spPr>
            <a:xfrm>
              <a:off x="3090843" y="396734"/>
              <a:ext cx="6493146" cy="7659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Dựa vào tranh kể lại truyền huyết Con Rồng cháu Tiên</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5" name="Picture 4">
            <a:extLst>
              <a:ext uri="{FF2B5EF4-FFF2-40B4-BE49-F238E27FC236}">
                <a16:creationId xmlns:a16="http://schemas.microsoft.com/office/drawing/2014/main" id="{5E4F1AB2-334A-F4A6-8290-8FD9D0283EEF}"/>
              </a:ext>
            </a:extLst>
          </p:cNvPr>
          <p:cNvPicPr>
            <a:picLocks noChangeAspect="1"/>
          </p:cNvPicPr>
          <p:nvPr/>
        </p:nvPicPr>
        <p:blipFill>
          <a:blip r:embed="rId2"/>
          <a:stretch>
            <a:fillRect/>
          </a:stretch>
        </p:blipFill>
        <p:spPr>
          <a:xfrm>
            <a:off x="485774" y="1209675"/>
            <a:ext cx="7515225" cy="5126126"/>
          </a:xfrm>
          <a:prstGeom prst="rect">
            <a:avLst/>
          </a:prstGeom>
        </p:spPr>
      </p:pic>
      <p:pic>
        <p:nvPicPr>
          <p:cNvPr id="9" name="Picture 8">
            <a:extLst>
              <a:ext uri="{FF2B5EF4-FFF2-40B4-BE49-F238E27FC236}">
                <a16:creationId xmlns:a16="http://schemas.microsoft.com/office/drawing/2014/main" id="{19A2C2B5-BC8A-6902-A6A8-C337801F81B7}"/>
              </a:ext>
            </a:extLst>
          </p:cNvPr>
          <p:cNvPicPr>
            <a:picLocks noChangeAspect="1"/>
          </p:cNvPicPr>
          <p:nvPr/>
        </p:nvPicPr>
        <p:blipFill>
          <a:blip r:embed="rId3"/>
          <a:stretch>
            <a:fillRect/>
          </a:stretch>
        </p:blipFill>
        <p:spPr>
          <a:xfrm>
            <a:off x="8067675" y="2793063"/>
            <a:ext cx="3838284" cy="1921811"/>
          </a:xfrm>
          <a:prstGeom prst="rect">
            <a:avLst/>
          </a:prstGeom>
        </p:spPr>
      </p:pic>
    </p:spTree>
    <p:extLst>
      <p:ext uri="{BB962C8B-B14F-4D97-AF65-F5344CB8AC3E}">
        <p14:creationId xmlns:p14="http://schemas.microsoft.com/office/powerpoint/2010/main" val="417471612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 Rồng cháu Tiên">
            <a:hlinkClick r:id="" action="ppaction://media"/>
            <a:extLst>
              <a:ext uri="{FF2B5EF4-FFF2-40B4-BE49-F238E27FC236}">
                <a16:creationId xmlns:a16="http://schemas.microsoft.com/office/drawing/2014/main" id="{2D16B8B2-0A7D-2A82-48C8-DD7C94F9467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6858001"/>
          </a:xfrm>
          <a:prstGeom prst="rect">
            <a:avLst/>
          </a:prstGeom>
        </p:spPr>
      </p:pic>
    </p:spTree>
    <p:extLst>
      <p:ext uri="{BB962C8B-B14F-4D97-AF65-F5344CB8AC3E}">
        <p14:creationId xmlns:p14="http://schemas.microsoft.com/office/powerpoint/2010/main" val="182726505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42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274B6CE-69C8-E88E-7C6C-D2D44D7939BD}"/>
              </a:ext>
            </a:extLst>
          </p:cNvPr>
          <p:cNvGrpSpPr/>
          <p:nvPr/>
        </p:nvGrpSpPr>
        <p:grpSpPr>
          <a:xfrm>
            <a:off x="1037389" y="304801"/>
            <a:ext cx="10926011" cy="5305424"/>
            <a:chOff x="986208" y="1329418"/>
            <a:chExt cx="10219585" cy="4199164"/>
          </a:xfrm>
        </p:grpSpPr>
        <p:grpSp>
          <p:nvGrpSpPr>
            <p:cNvPr id="3" name="Group 2">
              <a:extLst>
                <a:ext uri="{FF2B5EF4-FFF2-40B4-BE49-F238E27FC236}">
                  <a16:creationId xmlns:a16="http://schemas.microsoft.com/office/drawing/2014/main" id="{09550559-491C-3B2B-43CC-06AE091BA3AD}"/>
                </a:ext>
              </a:extLst>
            </p:cNvPr>
            <p:cNvGrpSpPr/>
            <p:nvPr/>
          </p:nvGrpSpPr>
          <p:grpSpPr>
            <a:xfrm>
              <a:off x="986208" y="1329418"/>
              <a:ext cx="10219585" cy="4199164"/>
              <a:chOff x="986208" y="774700"/>
              <a:chExt cx="10219585" cy="5308600"/>
            </a:xfrm>
          </p:grpSpPr>
          <p:sp>
            <p:nvSpPr>
              <p:cNvPr id="5" name="Rectangle: Rounded Corners 4">
                <a:extLst>
                  <a:ext uri="{FF2B5EF4-FFF2-40B4-BE49-F238E27FC236}">
                    <a16:creationId xmlns:a16="http://schemas.microsoft.com/office/drawing/2014/main" id="{FDA29D7D-DA6F-B416-E4C3-ACFE218CE62A}"/>
                  </a:ext>
                </a:extLst>
              </p:cNvPr>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6D4EDF13-ECB6-3A09-7B87-6158ADE7CCA3}"/>
                  </a:ext>
                </a:extLst>
              </p:cNvPr>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标题 1">
              <a:extLst>
                <a:ext uri="{FF2B5EF4-FFF2-40B4-BE49-F238E27FC236}">
                  <a16:creationId xmlns:a16="http://schemas.microsoft.com/office/drawing/2014/main" id="{6401507D-7FD1-65B5-8BDF-F1A90570DE5B}"/>
                </a:ext>
              </a:extLst>
            </p:cNvPr>
            <p:cNvSpPr txBox="1">
              <a:spLocks/>
            </p:cNvSpPr>
            <p:nvPr/>
          </p:nvSpPr>
          <p:spPr>
            <a:xfrm>
              <a:off x="1307720" y="1834427"/>
              <a:ext cx="9421119"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latin typeface="Cambria" panose="02040503050406030204" pitchFamily="18" charset="0"/>
                  <a:ea typeface="Cambria" panose="02040503050406030204" pitchFamily="18" charset="0"/>
                </a:rPr>
                <a:t>Thời Hùng Vương có rất nhiều truyền thuyết được lưu truyền đến ngày nay. Các truyền thuyết đều nhằm tôn vinh công lao dựng nước của các Vua Hùng. Bác Hồ đã căn dặn chúng ta: </a:t>
              </a:r>
              <a:r>
                <a:rPr lang="en-US" sz="3200" dirty="0">
                  <a:latin typeface="Cambria" panose="02040503050406030204" pitchFamily="18" charset="0"/>
                  <a:ea typeface="Cambria" panose="02040503050406030204" pitchFamily="18" charset="0"/>
                </a:rPr>
                <a:t>“</a:t>
              </a:r>
              <a:r>
                <a:rPr lang="vi-VN" sz="3200" b="1" dirty="0">
                  <a:latin typeface="Cambria" panose="02040503050406030204" pitchFamily="18" charset="0"/>
                  <a:ea typeface="Cambria" panose="02040503050406030204" pitchFamily="18" charset="0"/>
                </a:rPr>
                <a:t>Các Vua Hùng đã có công dựng nước, Bác cháu ta phải cùng nhau giữ lấy nước</a:t>
              </a:r>
              <a:r>
                <a:rPr lang="en-US" sz="3200" b="1" dirty="0">
                  <a:latin typeface="Cambria" panose="02040503050406030204" pitchFamily="18" charset="0"/>
                  <a:ea typeface="Cambria" panose="02040503050406030204" pitchFamily="18" charset="0"/>
                </a:rPr>
                <a:t>”</a:t>
              </a:r>
              <a:r>
                <a:rPr lang="vi-VN" sz="3200" dirty="0">
                  <a:latin typeface="Cambria" panose="02040503050406030204" pitchFamily="18" charset="0"/>
                  <a:ea typeface="Cambria" panose="02040503050406030204" pitchFamily="18" charset="0"/>
                </a:rPr>
                <a:t>, vì thế, với mỗi chúng ta, tùy vào khả năng và điều kiện của mình, hãy chung tay góp sức giữ gìn và quảng bá cho khu di tích Đền Hùng và lễ giỗ Tổ Hùng Vương.</a:t>
              </a:r>
            </a:p>
          </p:txBody>
        </p:sp>
      </p:grpSp>
      <p:pic>
        <p:nvPicPr>
          <p:cNvPr id="8" name="图片 14">
            <a:extLst>
              <a:ext uri="{FF2B5EF4-FFF2-40B4-BE49-F238E27FC236}">
                <a16:creationId xmlns:a16="http://schemas.microsoft.com/office/drawing/2014/main" id="{7DA8BA60-4899-FB26-5C92-C4CD2164F1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37711" y="3524663"/>
            <a:ext cx="3333336" cy="3333336"/>
          </a:xfrm>
          <a:prstGeom prst="rect">
            <a:avLst/>
          </a:prstGeom>
        </p:spPr>
      </p:pic>
    </p:spTree>
    <p:extLst>
      <p:ext uri="{BB962C8B-B14F-4D97-AF65-F5344CB8AC3E}">
        <p14:creationId xmlns:p14="http://schemas.microsoft.com/office/powerpoint/2010/main" val="342178590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endParaRPr lang="en-US" sz="9600" dirty="0">
              <a:solidFill>
                <a:srgbClr val="FF0000"/>
              </a:solidFill>
              <a:latin typeface="UTM Guanine" panose="02040603050506020204" pitchFamily="18" charset="0"/>
            </a:endParaRPr>
          </a:p>
        </p:txBody>
      </p:sp>
      <p:pic>
        <p:nvPicPr>
          <p:cNvPr id="6" name="Picture 5">
            <a:extLst>
              <a:ext uri="{FF2B5EF4-FFF2-40B4-BE49-F238E27FC236}">
                <a16:creationId xmlns:a16="http://schemas.microsoft.com/office/drawing/2014/main" id="{BEED1773-1F32-465C-45DA-D9D3A7863C48}"/>
              </a:ext>
            </a:extLst>
          </p:cNvPr>
          <p:cNvPicPr>
            <a:picLocks noChangeAspect="1"/>
          </p:cNvPicPr>
          <p:nvPr/>
        </p:nvPicPr>
        <p:blipFill>
          <a:blip r:embed="rId5"/>
          <a:stretch>
            <a:fillRect/>
          </a:stretch>
        </p:blipFill>
        <p:spPr>
          <a:xfrm>
            <a:off x="2294388" y="2005854"/>
            <a:ext cx="8650974" cy="2560542"/>
          </a:xfrm>
          <a:prstGeom prst="rect">
            <a:avLst/>
          </a:prstGeom>
        </p:spPr>
      </p:pic>
    </p:spTree>
    <p:extLst>
      <p:ext uri="{BB962C8B-B14F-4D97-AF65-F5344CB8AC3E}">
        <p14:creationId xmlns:p14="http://schemas.microsoft.com/office/powerpoint/2010/main" val="2049444612"/>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defRPr/>
            </a:pPr>
            <a:r>
              <a:rPr lang="en-US" sz="4000" b="1" i="1" dirty="0">
                <a:solidFill>
                  <a:srgbClr val="002060"/>
                </a:solidFill>
                <a:latin typeface="Calibri" panose="020F0502020204030204"/>
              </a:rPr>
              <a:t>C</a:t>
            </a:r>
            <a:r>
              <a:rPr lang="vi-VN" sz="4000" b="1" i="1" dirty="0">
                <a:solidFill>
                  <a:srgbClr val="002060"/>
                </a:solidFill>
                <a:latin typeface="Calibri" panose="020F0502020204030204"/>
              </a:rPr>
              <a:t>hia lớp thành 2 nhóm lớn tổ chức</a:t>
            </a:r>
            <a:endParaRPr lang="en-US" sz="4000" b="1" i="1" dirty="0">
              <a:solidFill>
                <a:srgbClr val="002060"/>
              </a:solidFill>
              <a:latin typeface="Calibri" panose="020F0502020204030204"/>
            </a:endParaRPr>
          </a:p>
          <a:p>
            <a:pPr lvl="0" algn="just">
              <a:defRPr/>
            </a:pPr>
            <a:r>
              <a:rPr lang="vi-VN" sz="4000" b="1" i="1" dirty="0">
                <a:solidFill>
                  <a:srgbClr val="002060"/>
                </a:solidFill>
                <a:latin typeface="Calibri" panose="020F0502020204030204"/>
              </a:rPr>
              <a:t>thi kể lại truyền thuyết Phù Đổng Thiên Vương bằng hai hình thức:</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1: đóng vai</a:t>
            </a:r>
          </a:p>
          <a:p>
            <a:pPr marL="571500" lvl="0" indent="-571500" algn="just">
              <a:buFont typeface="Arial" panose="020B0604020202020204" pitchFamily="34" charset="0"/>
              <a:buChar char="•"/>
              <a:defRPr/>
            </a:pPr>
            <a:r>
              <a:rPr lang="vi-VN" sz="4000" b="1" dirty="0">
                <a:solidFill>
                  <a:srgbClr val="FF0000"/>
                </a:solidFill>
                <a:latin typeface="Calibri" panose="020F0502020204030204"/>
              </a:rPr>
              <a:t>Nhóm 2: kể chuyện bằng tranh.</a:t>
            </a: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extLst>
      <p:ext uri="{BB962C8B-B14F-4D97-AF65-F5344CB8AC3E}">
        <p14:creationId xmlns:p14="http://schemas.microsoft.com/office/powerpoint/2010/main" val="21949840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A45F0E2-B6A2-486D-ADCB-B3066DB7D1DE}"/>
              </a:ext>
            </a:extLst>
          </p:cNvPr>
          <p:cNvPicPr>
            <a:picLocks noChangeAspect="1"/>
          </p:cNvPicPr>
          <p:nvPr/>
        </p:nvPicPr>
        <p:blipFill>
          <a:blip r:embed="rId2"/>
          <a:stretch>
            <a:fillRect/>
          </a:stretch>
        </p:blipFill>
        <p:spPr>
          <a:xfrm>
            <a:off x="0" y="2"/>
            <a:ext cx="12192000" cy="6857999"/>
          </a:xfrm>
          <a:prstGeom prst="rect">
            <a:avLst/>
          </a:prstGeom>
        </p:spPr>
      </p:pic>
      <p:pic>
        <p:nvPicPr>
          <p:cNvPr id="3" name="图片 2">
            <a:extLst>
              <a:ext uri="{FF2B5EF4-FFF2-40B4-BE49-F238E27FC236}">
                <a16:creationId xmlns:a16="http://schemas.microsoft.com/office/drawing/2014/main" id="{9A048AA1-9439-4069-8BCA-1816CDF4E074}"/>
              </a:ext>
            </a:extLst>
          </p:cNvPr>
          <p:cNvPicPr>
            <a:picLocks noChangeAspect="1"/>
          </p:cNvPicPr>
          <p:nvPr/>
        </p:nvPicPr>
        <p:blipFill>
          <a:blip r:embed="rId3"/>
          <a:stretch>
            <a:fillRect/>
          </a:stretch>
        </p:blipFill>
        <p:spPr>
          <a:xfrm>
            <a:off x="0" y="5303520"/>
            <a:ext cx="12192000" cy="1554480"/>
          </a:xfrm>
          <a:prstGeom prst="rect">
            <a:avLst/>
          </a:prstGeom>
        </p:spPr>
      </p:pic>
      <p:pic>
        <p:nvPicPr>
          <p:cNvPr id="6" name="图片 5">
            <a:extLst>
              <a:ext uri="{FF2B5EF4-FFF2-40B4-BE49-F238E27FC236}">
                <a16:creationId xmlns:a16="http://schemas.microsoft.com/office/drawing/2014/main" id="{5D5910B9-5777-4B1D-82E3-826396DC58AF}"/>
              </a:ext>
            </a:extLst>
          </p:cNvPr>
          <p:cNvPicPr>
            <a:picLocks noChangeAspect="1"/>
          </p:cNvPicPr>
          <p:nvPr/>
        </p:nvPicPr>
        <p:blipFill>
          <a:blip r:embed="rId4"/>
          <a:stretch>
            <a:fillRect/>
          </a:stretch>
        </p:blipFill>
        <p:spPr>
          <a:xfrm>
            <a:off x="2916242" y="-128175"/>
            <a:ext cx="7571927" cy="6336952"/>
          </a:xfrm>
          <a:prstGeom prst="rect">
            <a:avLst/>
          </a:prstGeom>
        </p:spPr>
      </p:pic>
      <p:pic>
        <p:nvPicPr>
          <p:cNvPr id="8" name="图片 7">
            <a:extLst>
              <a:ext uri="{FF2B5EF4-FFF2-40B4-BE49-F238E27FC236}">
                <a16:creationId xmlns:a16="http://schemas.microsoft.com/office/drawing/2014/main" id="{4A960B03-4659-44D6-9859-291F59FA11C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2836194"/>
            <a:ext cx="4213991" cy="4213991"/>
          </a:xfrm>
          <a:prstGeom prst="rect">
            <a:avLst/>
          </a:prstGeom>
        </p:spPr>
      </p:pic>
      <p:sp>
        <p:nvSpPr>
          <p:cNvPr id="9" name="文本框 8">
            <a:extLst>
              <a:ext uri="{FF2B5EF4-FFF2-40B4-BE49-F238E27FC236}">
                <a16:creationId xmlns:a16="http://schemas.microsoft.com/office/drawing/2014/main" id="{6E42E533-5CF8-4322-8A1E-06F040A799A7}"/>
              </a:ext>
            </a:extLst>
          </p:cNvPr>
          <p:cNvSpPr txBox="1"/>
          <p:nvPr/>
        </p:nvSpPr>
        <p:spPr>
          <a:xfrm>
            <a:off x="4224964" y="1036648"/>
            <a:ext cx="4992580" cy="2585323"/>
          </a:xfrm>
          <a:prstGeom prst="rect">
            <a:avLst/>
          </a:prstGeom>
          <a:noFill/>
        </p:spPr>
        <p:txBody>
          <a:bodyPr wrap="square" rtlCol="0">
            <a:spAutoFit/>
          </a:bodyPr>
          <a:lstStyle>
            <a:defPPr>
              <a:defRPr lang="zh-CN"/>
            </a:defPPr>
            <a:lvl1pPr algn="ctr">
              <a:defRPr sz="7200">
                <a:effectLst>
                  <a:outerShdw blurRad="12700" dist="12700" dir="2700000" algn="tl" rotWithShape="0">
                    <a:prstClr val="black">
                      <a:alpha val="40000"/>
                    </a:prstClr>
                  </a:outerShdw>
                </a:effectLst>
                <a:latin typeface="字魂141号-活力悦动体" panose="00000500000000000000" pitchFamily="2" charset="-122"/>
                <a:ea typeface="字魂141号-活力悦动体" panose="00000500000000000000" pitchFamily="2" charset="-122"/>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nl-NL" altLang="zh-CN" sz="5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Nhìn</a:t>
            </a:r>
            <a:r>
              <a:rPr kumimoji="0" lang="nl-NL" altLang="zh-CN" sz="54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mn-cs"/>
              </a:rPr>
              <a:t> hình đoán truyền thuyết</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41号-活力悦动体" panose="00000500000000000000" pitchFamily="2" charset="-122"/>
              <a:cs typeface="+mn-cs"/>
            </a:endParaRPr>
          </a:p>
        </p:txBody>
      </p:sp>
    </p:spTree>
    <p:extLst>
      <p:ext uri="{BB962C8B-B14F-4D97-AF65-F5344CB8AC3E}">
        <p14:creationId xmlns:p14="http://schemas.microsoft.com/office/powerpoint/2010/main" val="3452220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sp>
        <p:nvSpPr>
          <p:cNvPr id="3" name="TextBox 2">
            <a:extLst>
              <a:ext uri="{FF2B5EF4-FFF2-40B4-BE49-F238E27FC236}">
                <a16:creationId xmlns:a16="http://schemas.microsoft.com/office/drawing/2014/main" id="{6A5A8A53-B74C-CA54-9DDB-3E31B72D1CB0}"/>
              </a:ext>
            </a:extLst>
          </p:cNvPr>
          <p:cNvSpPr txBox="1"/>
          <p:nvPr/>
        </p:nvSpPr>
        <p:spPr>
          <a:xfrm>
            <a:off x="2514600" y="2105025"/>
            <a:ext cx="850582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dirty="0">
              <a:ln>
                <a:noFill/>
              </a:ln>
              <a:solidFill>
                <a:srgbClr val="FF0000"/>
              </a:solidFill>
              <a:effectLst/>
              <a:uLnTx/>
              <a:uFillTx/>
              <a:latin typeface="UTM Guanine" panose="02040603050506020204" pitchFamily="18" charset="0"/>
              <a:ea typeface="+mn-ea"/>
              <a:cs typeface="+mn-cs"/>
            </a:endParaRPr>
          </a:p>
        </p:txBody>
      </p:sp>
      <p:pic>
        <p:nvPicPr>
          <p:cNvPr id="4" name="Picture 3">
            <a:extLst>
              <a:ext uri="{FF2B5EF4-FFF2-40B4-BE49-F238E27FC236}">
                <a16:creationId xmlns:a16="http://schemas.microsoft.com/office/drawing/2014/main" id="{FEEA5C96-00DD-484D-A190-B647D7966B78}"/>
              </a:ext>
            </a:extLst>
          </p:cNvPr>
          <p:cNvPicPr>
            <a:picLocks noChangeAspect="1"/>
          </p:cNvPicPr>
          <p:nvPr/>
        </p:nvPicPr>
        <p:blipFill>
          <a:blip r:embed="rId5"/>
          <a:stretch>
            <a:fillRect/>
          </a:stretch>
        </p:blipFill>
        <p:spPr>
          <a:xfrm>
            <a:off x="2763454" y="2088531"/>
            <a:ext cx="7388992" cy="2566638"/>
          </a:xfrm>
          <a:prstGeom prst="rect">
            <a:avLst/>
          </a:prstGeom>
        </p:spPr>
      </p:pic>
    </p:spTree>
    <p:extLst>
      <p:ext uri="{BB962C8B-B14F-4D97-AF65-F5344CB8AC3E}">
        <p14:creationId xmlns:p14="http://schemas.microsoft.com/office/powerpoint/2010/main" val="1613128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B05F58-EFE6-265A-D271-861F88378683}"/>
              </a:ext>
            </a:extLst>
          </p:cNvPr>
          <p:cNvGrpSpPr/>
          <p:nvPr/>
        </p:nvGrpSpPr>
        <p:grpSpPr>
          <a:xfrm>
            <a:off x="334274" y="-273134"/>
            <a:ext cx="9583394" cy="3054433"/>
            <a:chOff x="2892" y="-713"/>
            <a:chExt cx="8875" cy="3507"/>
          </a:xfrm>
        </p:grpSpPr>
        <p:grpSp>
          <p:nvGrpSpPr>
            <p:cNvPr id="3" name="Group 2">
              <a:extLst>
                <a:ext uri="{FF2B5EF4-FFF2-40B4-BE49-F238E27FC236}">
                  <a16:creationId xmlns:a16="http://schemas.microsoft.com/office/drawing/2014/main" id="{6DD055C7-AD1F-0BFC-7345-295FE84DC676}"/>
                </a:ext>
              </a:extLst>
            </p:cNvPr>
            <p:cNvGrpSpPr/>
            <p:nvPr/>
          </p:nvGrpSpPr>
          <p:grpSpPr>
            <a:xfrm flipV="1">
              <a:off x="2892" y="-713"/>
              <a:ext cx="8875" cy="3507"/>
              <a:chOff x="4916" y="5843"/>
              <a:chExt cx="8875" cy="2462"/>
            </a:xfrm>
          </p:grpSpPr>
          <p:pic>
            <p:nvPicPr>
              <p:cNvPr id="5" name="图片 8">
                <a:extLst>
                  <a:ext uri="{FF2B5EF4-FFF2-40B4-BE49-F238E27FC236}">
                    <a16:creationId xmlns:a16="http://schemas.microsoft.com/office/drawing/2014/main" id="{FE355E83-3C4C-D8FE-7104-F3E7F691221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9447"/>
              <a:stretch>
                <a:fillRect/>
              </a:stretch>
            </p:blipFill>
            <p:spPr>
              <a:xfrm flipV="1">
                <a:off x="4916" y="5843"/>
                <a:ext cx="3784" cy="2461"/>
              </a:xfrm>
              <a:prstGeom prst="rect">
                <a:avLst/>
              </a:prstGeom>
            </p:spPr>
          </p:pic>
          <p:pic>
            <p:nvPicPr>
              <p:cNvPr id="6" name="图片 8">
                <a:extLst>
                  <a:ext uri="{FF2B5EF4-FFF2-40B4-BE49-F238E27FC236}">
                    <a16:creationId xmlns:a16="http://schemas.microsoft.com/office/drawing/2014/main" id="{A6B18A76-E243-9F8A-E8DA-827FA6B70C8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57" y="5844"/>
                <a:ext cx="5134" cy="2461"/>
              </a:xfrm>
              <a:prstGeom prst="rect">
                <a:avLst/>
              </a:prstGeom>
            </p:spPr>
          </p:pic>
        </p:grpSp>
        <p:sp>
          <p:nvSpPr>
            <p:cNvPr id="4" name="Text Box 26">
              <a:extLst>
                <a:ext uri="{FF2B5EF4-FFF2-40B4-BE49-F238E27FC236}">
                  <a16:creationId xmlns:a16="http://schemas.microsoft.com/office/drawing/2014/main" id="{10A2F44C-CF45-6E32-E4BE-A87DCEEA8FBD}"/>
                </a:ext>
              </a:extLst>
            </p:cNvPr>
            <p:cNvSpPr txBox="1"/>
            <p:nvPr/>
          </p:nvSpPr>
          <p:spPr>
            <a:xfrm>
              <a:off x="3057" y="440"/>
              <a:ext cx="8485" cy="1802"/>
            </a:xfrm>
            <a:prstGeom prst="rect">
              <a:avLst/>
            </a:prstGeom>
            <a:noFill/>
          </p:spPr>
          <p:txBody>
            <a:bodyPr wrap="square" rtlCol="0" anchor="t">
              <a:spAutoFit/>
            </a:bodyPr>
            <a:lstStyle/>
            <a:p>
              <a:pPr marL="0" marR="0" lvl="0" indent="0" algn="just" defTabSz="914332" rtl="0" eaLnBrk="1" fontAlgn="auto" latinLnBrk="0" hangingPunct="1">
                <a:lnSpc>
                  <a:spcPct val="100000"/>
                </a:lnSpc>
                <a:spcBef>
                  <a:spcPts val="0"/>
                </a:spcBef>
                <a:spcAft>
                  <a:spcPts val="0"/>
                </a:spcAft>
                <a:buClr>
                  <a:srgbClr val="000000"/>
                </a:buClr>
                <a:buSzTx/>
                <a:buFontTx/>
                <a:buNone/>
                <a:tabLst/>
                <a:defRPr/>
              </a:pPr>
              <a:r>
                <a:rPr lang="vi-VN" sz="3200" b="1" kern="0" dirty="0">
                  <a:solidFill>
                    <a:srgbClr val="FF0000"/>
                  </a:solidFill>
                  <a:latin typeface="Calibri" panose="020F0502020204030204" pitchFamily="34" charset="0"/>
                  <a:cs typeface="Calibri" panose="020F0502020204030204" pitchFamily="34" charset="0"/>
                  <a:sym typeface="+mn-ea"/>
                </a:rPr>
                <a:t>Ngày mồng Mười tháng Ba hằng năm được chọn làm ngày Quốc lễ giỗ Tổ Hùng Vương. Điều đó thể hiện truyền thống tốt đẹp nào của dân tộc Việt Nam?</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endParaRPr>
            </a:p>
          </p:txBody>
        </p:sp>
      </p:grpSp>
      <p:pic>
        <p:nvPicPr>
          <p:cNvPr id="7" name="Picture 15">
            <a:extLst>
              <a:ext uri="{FF2B5EF4-FFF2-40B4-BE49-F238E27FC236}">
                <a16:creationId xmlns:a16="http://schemas.microsoft.com/office/drawing/2014/main" id="{214A3B60-1AA1-AE11-4462-6019AE0140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3000" b="100000" l="12780" r="84665">
                        <a14:foregroundMark x1="30831" y1="29200" x2="30831" y2="29200"/>
                        <a14:foregroundMark x1="34665" y1="34000" x2="34665" y2="34000"/>
                        <a14:foregroundMark x1="48562" y1="94000" x2="48562" y2="94000"/>
                        <a14:foregroundMark x1="54952" y1="94000" x2="54952" y2="94000"/>
                        <a14:foregroundMark x1="57508" y1="92000" x2="57508" y2="92000"/>
                        <a14:foregroundMark x1="52396" y1="94000" x2="52396" y2="94000"/>
                      </a14:backgroundRemoval>
                    </a14:imgEffect>
                  </a14:imgLayer>
                </a14:imgProps>
              </a:ext>
              <a:ext uri="{28A0092B-C50C-407E-A947-70E740481C1C}">
                <a14:useLocalDpi xmlns:a14="http://schemas.microsoft.com/office/drawing/2010/main" val="0"/>
              </a:ext>
            </a:extLst>
          </a:blip>
          <a:srcRect/>
          <a:stretch>
            <a:fillRect/>
          </a:stretch>
        </p:blipFill>
        <p:spPr bwMode="auto">
          <a:xfrm>
            <a:off x="7940557" y="2399137"/>
            <a:ext cx="5582249" cy="4458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97AD1485-A06A-E7DE-AB4E-5AA8D5F06975}"/>
              </a:ext>
            </a:extLst>
          </p:cNvPr>
          <p:cNvSpPr txBox="1"/>
          <p:nvPr/>
        </p:nvSpPr>
        <p:spPr>
          <a:xfrm>
            <a:off x="1457325" y="3763047"/>
            <a:ext cx="7705725" cy="2400657"/>
          </a:xfrm>
          <a:custGeom>
            <a:avLst/>
            <a:gdLst>
              <a:gd name="connsiteX0" fmla="*/ 0 w 7705725"/>
              <a:gd name="connsiteY0" fmla="*/ 0 h 2400657"/>
              <a:gd name="connsiteX1" fmla="*/ 7705725 w 7705725"/>
              <a:gd name="connsiteY1" fmla="*/ 0 h 2400657"/>
              <a:gd name="connsiteX2" fmla="*/ 7705725 w 7705725"/>
              <a:gd name="connsiteY2" fmla="*/ 2400657 h 2400657"/>
              <a:gd name="connsiteX3" fmla="*/ 0 w 7705725"/>
              <a:gd name="connsiteY3" fmla="*/ 2400657 h 2400657"/>
              <a:gd name="connsiteX4" fmla="*/ 0 w 7705725"/>
              <a:gd name="connsiteY4" fmla="*/ 0 h 2400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725" h="2400657" fill="none" extrusionOk="0">
                <a:moveTo>
                  <a:pt x="0" y="0"/>
                </a:moveTo>
                <a:cubicBezTo>
                  <a:pt x="3554712" y="5222"/>
                  <a:pt x="4678772" y="24918"/>
                  <a:pt x="7705725" y="0"/>
                </a:cubicBezTo>
                <a:cubicBezTo>
                  <a:pt x="7544480" y="784912"/>
                  <a:pt x="7661965" y="2118905"/>
                  <a:pt x="7705725" y="2400657"/>
                </a:cubicBezTo>
                <a:cubicBezTo>
                  <a:pt x="6380330" y="2235896"/>
                  <a:pt x="3793691" y="2518807"/>
                  <a:pt x="0" y="2400657"/>
                </a:cubicBezTo>
                <a:cubicBezTo>
                  <a:pt x="-55725" y="1868747"/>
                  <a:pt x="17072" y="840398"/>
                  <a:pt x="0" y="0"/>
                </a:cubicBezTo>
                <a:close/>
              </a:path>
              <a:path w="7705725" h="2400657" stroke="0" extrusionOk="0">
                <a:moveTo>
                  <a:pt x="0" y="0"/>
                </a:moveTo>
                <a:cubicBezTo>
                  <a:pt x="1026601" y="11849"/>
                  <a:pt x="4695261" y="-161459"/>
                  <a:pt x="7705725" y="0"/>
                </a:cubicBezTo>
                <a:cubicBezTo>
                  <a:pt x="7708855" y="376121"/>
                  <a:pt x="7604549" y="1450078"/>
                  <a:pt x="7705725" y="2400657"/>
                </a:cubicBezTo>
                <a:cubicBezTo>
                  <a:pt x="6295349" y="2254797"/>
                  <a:pt x="2301041" y="2322333"/>
                  <a:pt x="0" y="2400657"/>
                </a:cubicBezTo>
                <a:cubicBezTo>
                  <a:pt x="74291" y="1258635"/>
                  <a:pt x="168006" y="45863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kumimoji="0" lang="en-US" sz="3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Ngày</a:t>
            </a:r>
            <a:r>
              <a:rPr kumimoji="0" lang="en-US" sz="3000" b="1" i="0" u="none" strike="noStrike" kern="1200" cap="none" spc="0" normalizeH="0" noProof="0" dirty="0">
                <a:ln>
                  <a:noFill/>
                </a:ln>
                <a:solidFill>
                  <a:prstClr val="black"/>
                </a:solidFill>
                <a:effectLst/>
                <a:uLnTx/>
                <a:uFillTx/>
                <a:latin typeface="Calibri" panose="020F0502020204030204" pitchFamily="34" charset="0"/>
                <a:cs typeface="Calibri" panose="020F0502020204030204" pitchFamily="34" charset="0"/>
              </a:rPr>
              <a:t> </a:t>
            </a:r>
            <a:r>
              <a:rPr lang="vi-VN" sz="3000" b="1" dirty="0">
                <a:solidFill>
                  <a:prstClr val="black"/>
                </a:solidFill>
                <a:latin typeface="Calibri" panose="020F0502020204030204" pitchFamily="34" charset="0"/>
                <a:cs typeface="Calibri" panose="020F0502020204030204" pitchFamily="34" charset="0"/>
              </a:rPr>
              <a:t>mồng Mười tháng Ba hằng năm được chọn làm ngày Quốc lễ giỗ Tổ Hùng Vương. Điều đó thể hiện truyền thống </a:t>
            </a:r>
            <a:r>
              <a:rPr lang="vi-VN" sz="3000" b="1" i="1" dirty="0">
                <a:solidFill>
                  <a:prstClr val="black"/>
                </a:solidFill>
                <a:latin typeface="Calibri" panose="020F0502020204030204" pitchFamily="34" charset="0"/>
                <a:cs typeface="Calibri" panose="020F0502020204030204" pitchFamily="34" charset="0"/>
              </a:rPr>
              <a:t>“uống nước nhớ nguồn”, </a:t>
            </a:r>
            <a:r>
              <a:rPr lang="vi-VN" sz="3000" b="1" dirty="0">
                <a:solidFill>
                  <a:prstClr val="black"/>
                </a:solidFill>
                <a:latin typeface="Calibri" panose="020F0502020204030204" pitchFamily="34" charset="0"/>
                <a:cs typeface="Calibri" panose="020F0502020204030204" pitchFamily="34" charset="0"/>
              </a:rPr>
              <a:t>tri ân công lao dựng nước của tổ tiên, giáo dục truyền thống lịch sử của dân tộc.</a:t>
            </a:r>
            <a:endParaRPr kumimoji="0" lang="vi-VN" sz="3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9" name="Freeform: Shape 34">
            <a:extLst>
              <a:ext uri="{FF2B5EF4-FFF2-40B4-BE49-F238E27FC236}">
                <a16:creationId xmlns:a16="http://schemas.microsoft.com/office/drawing/2014/main" id="{96041C04-D0BF-BB41-11C8-30BC107F8B26}"/>
              </a:ext>
            </a:extLst>
          </p:cNvPr>
          <p:cNvSpPr/>
          <p:nvPr/>
        </p:nvSpPr>
        <p:spPr>
          <a:xfrm>
            <a:off x="654468" y="2673308"/>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41548541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500"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D7224F75-1917-412F-995F-E763B03FC635}"/>
              </a:ext>
            </a:extLst>
          </p:cNvPr>
          <p:cNvGrpSpPr/>
          <p:nvPr/>
        </p:nvGrpSpPr>
        <p:grpSpPr>
          <a:xfrm>
            <a:off x="0" y="0"/>
            <a:ext cx="12192000" cy="2343150"/>
            <a:chOff x="0" y="0"/>
            <a:chExt cx="12192000" cy="2343150"/>
          </a:xfrm>
        </p:grpSpPr>
        <p:pic>
          <p:nvPicPr>
            <p:cNvPr id="3" name="图片 2">
              <a:extLst>
                <a:ext uri="{FF2B5EF4-FFF2-40B4-BE49-F238E27FC236}">
                  <a16:creationId xmlns:a16="http://schemas.microsoft.com/office/drawing/2014/main" id="{5247086B-9716-4BB5-8C3E-7FC4E8A1389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4" name="图片 3">
              <a:extLst>
                <a:ext uri="{FF2B5EF4-FFF2-40B4-BE49-F238E27FC236}">
                  <a16:creationId xmlns:a16="http://schemas.microsoft.com/office/drawing/2014/main" id="{AAAE5CA1-DA7C-432C-B579-C042ED3ED1B8}"/>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5" name="组合 4">
            <a:extLst>
              <a:ext uri="{FF2B5EF4-FFF2-40B4-BE49-F238E27FC236}">
                <a16:creationId xmlns:a16="http://schemas.microsoft.com/office/drawing/2014/main" id="{ADC085CE-602A-4543-9CA1-8F38DEA43CE6}"/>
              </a:ext>
            </a:extLst>
          </p:cNvPr>
          <p:cNvGrpSpPr/>
          <p:nvPr/>
        </p:nvGrpSpPr>
        <p:grpSpPr>
          <a:xfrm>
            <a:off x="0" y="2724149"/>
            <a:ext cx="12192000" cy="4196989"/>
            <a:chOff x="0" y="2724149"/>
            <a:chExt cx="12192000" cy="4196989"/>
          </a:xfrm>
        </p:grpSpPr>
        <p:pic>
          <p:nvPicPr>
            <p:cNvPr id="6" name="图片 5">
              <a:extLst>
                <a:ext uri="{FF2B5EF4-FFF2-40B4-BE49-F238E27FC236}">
                  <a16:creationId xmlns:a16="http://schemas.microsoft.com/office/drawing/2014/main" id="{5FF7FE0B-C4CC-40A6-8719-5336C59EEA3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7" name="图片 6">
              <a:extLst>
                <a:ext uri="{FF2B5EF4-FFF2-40B4-BE49-F238E27FC236}">
                  <a16:creationId xmlns:a16="http://schemas.microsoft.com/office/drawing/2014/main" id="{9D99B46D-1164-43CE-8F54-37301C07C87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8" name="图片 7">
              <a:extLst>
                <a:ext uri="{FF2B5EF4-FFF2-40B4-BE49-F238E27FC236}">
                  <a16:creationId xmlns:a16="http://schemas.microsoft.com/office/drawing/2014/main" id="{F32DC7E3-F26F-48B9-8C1D-0B1DDB6FA437}"/>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9" name="图片 8">
              <a:extLst>
                <a:ext uri="{FF2B5EF4-FFF2-40B4-BE49-F238E27FC236}">
                  <a16:creationId xmlns:a16="http://schemas.microsoft.com/office/drawing/2014/main" id="{9F850D4B-1B7B-4914-A1A3-982134B03336}"/>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pic>
        <p:nvPicPr>
          <p:cNvPr id="13" name="图片 12">
            <a:extLst>
              <a:ext uri="{FF2B5EF4-FFF2-40B4-BE49-F238E27FC236}">
                <a16:creationId xmlns:a16="http://schemas.microsoft.com/office/drawing/2014/main" id="{B76AEA14-9B2B-412D-B815-CA5DD92831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943630" y="847196"/>
            <a:ext cx="6925417" cy="5354104"/>
          </a:xfrm>
          <a:prstGeom prst="rect">
            <a:avLst/>
          </a:prstGeom>
        </p:spPr>
      </p:pic>
      <p:grpSp>
        <p:nvGrpSpPr>
          <p:cNvPr id="14" name="组合 13">
            <a:extLst>
              <a:ext uri="{FF2B5EF4-FFF2-40B4-BE49-F238E27FC236}">
                <a16:creationId xmlns:a16="http://schemas.microsoft.com/office/drawing/2014/main" id="{52482973-F401-48AC-B348-0884170C3AF8}"/>
              </a:ext>
            </a:extLst>
          </p:cNvPr>
          <p:cNvGrpSpPr/>
          <p:nvPr/>
        </p:nvGrpSpPr>
        <p:grpSpPr>
          <a:xfrm>
            <a:off x="5483337" y="5966111"/>
            <a:ext cx="1240564" cy="475296"/>
            <a:chOff x="5483337" y="5966111"/>
            <a:chExt cx="1240564" cy="475296"/>
          </a:xfrm>
        </p:grpSpPr>
        <p:sp>
          <p:nvSpPr>
            <p:cNvPr id="15" name="矩形: 圆角 14">
              <a:extLst>
                <a:ext uri="{FF2B5EF4-FFF2-40B4-BE49-F238E27FC236}">
                  <a16:creationId xmlns:a16="http://schemas.microsoft.com/office/drawing/2014/main" id="{0EB0C186-C514-447F-A633-306E344635A8}"/>
                </a:ext>
              </a:extLst>
            </p:cNvPr>
            <p:cNvSpPr/>
            <p:nvPr userDrawn="1"/>
          </p:nvSpPr>
          <p:spPr>
            <a:xfrm>
              <a:off x="5483337" y="596611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6" name="文本框 15">
              <a:extLst>
                <a:ext uri="{FF2B5EF4-FFF2-40B4-BE49-F238E27FC236}">
                  <a16:creationId xmlns:a16="http://schemas.microsoft.com/office/drawing/2014/main" id="{7015E4E9-F4F7-4F90-B329-5CE611D5EF85}"/>
                </a:ext>
              </a:extLst>
            </p:cNvPr>
            <p:cNvSpPr txBox="1"/>
            <p:nvPr userDrawn="1"/>
          </p:nvSpPr>
          <p:spPr>
            <a:xfrm>
              <a:off x="5675051"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概  述</a:t>
              </a:r>
            </a:p>
          </p:txBody>
        </p:sp>
      </p:grpSp>
      <p:grpSp>
        <p:nvGrpSpPr>
          <p:cNvPr id="17" name="组合 16">
            <a:extLst>
              <a:ext uri="{FF2B5EF4-FFF2-40B4-BE49-F238E27FC236}">
                <a16:creationId xmlns:a16="http://schemas.microsoft.com/office/drawing/2014/main" id="{808E0EAF-5948-4B3A-AB15-4C18BFCCAA3A}"/>
              </a:ext>
            </a:extLst>
          </p:cNvPr>
          <p:cNvGrpSpPr/>
          <p:nvPr/>
        </p:nvGrpSpPr>
        <p:grpSpPr>
          <a:xfrm>
            <a:off x="7074171" y="5963991"/>
            <a:ext cx="1240564" cy="475296"/>
            <a:chOff x="7074171" y="5963991"/>
            <a:chExt cx="1240564" cy="475296"/>
          </a:xfrm>
        </p:grpSpPr>
        <p:sp>
          <p:nvSpPr>
            <p:cNvPr id="18" name="矩形: 圆角 17">
              <a:extLst>
                <a:ext uri="{FF2B5EF4-FFF2-40B4-BE49-F238E27FC236}">
                  <a16:creationId xmlns:a16="http://schemas.microsoft.com/office/drawing/2014/main" id="{4388E764-308A-4BD1-8E0D-6F3A3B4D5CA3}"/>
                </a:ext>
              </a:extLst>
            </p:cNvPr>
            <p:cNvSpPr/>
            <p:nvPr userDrawn="1"/>
          </p:nvSpPr>
          <p:spPr>
            <a:xfrm>
              <a:off x="7074171"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9" name="文本框 18">
              <a:extLst>
                <a:ext uri="{FF2B5EF4-FFF2-40B4-BE49-F238E27FC236}">
                  <a16:creationId xmlns:a16="http://schemas.microsoft.com/office/drawing/2014/main" id="{DE712E5B-D69A-4C21-9AE9-08D3383FC37A}"/>
                </a:ext>
              </a:extLst>
            </p:cNvPr>
            <p:cNvSpPr txBox="1"/>
            <p:nvPr userDrawn="1"/>
          </p:nvSpPr>
          <p:spPr>
            <a:xfrm>
              <a:off x="7264345"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民  俗</a:t>
              </a:r>
            </a:p>
          </p:txBody>
        </p:sp>
      </p:grpSp>
      <p:grpSp>
        <p:nvGrpSpPr>
          <p:cNvPr id="20" name="组合 19">
            <a:extLst>
              <a:ext uri="{FF2B5EF4-FFF2-40B4-BE49-F238E27FC236}">
                <a16:creationId xmlns:a16="http://schemas.microsoft.com/office/drawing/2014/main" id="{B09A456F-E4A6-4674-8060-4C4B6810D3CC}"/>
              </a:ext>
            </a:extLst>
          </p:cNvPr>
          <p:cNvGrpSpPr/>
          <p:nvPr/>
        </p:nvGrpSpPr>
        <p:grpSpPr>
          <a:xfrm>
            <a:off x="8665005" y="5963991"/>
            <a:ext cx="1240564" cy="475296"/>
            <a:chOff x="8665005" y="5963991"/>
            <a:chExt cx="1240564" cy="475296"/>
          </a:xfrm>
        </p:grpSpPr>
        <p:sp>
          <p:nvSpPr>
            <p:cNvPr id="21" name="矩形: 圆角 20">
              <a:extLst>
                <a:ext uri="{FF2B5EF4-FFF2-40B4-BE49-F238E27FC236}">
                  <a16:creationId xmlns:a16="http://schemas.microsoft.com/office/drawing/2014/main" id="{898D10FB-387B-4C69-A661-021469DEE685}"/>
                </a:ext>
              </a:extLst>
            </p:cNvPr>
            <p:cNvSpPr/>
            <p:nvPr userDrawn="1"/>
          </p:nvSpPr>
          <p:spPr>
            <a:xfrm>
              <a:off x="8665005"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2" name="文本框 21">
              <a:extLst>
                <a:ext uri="{FF2B5EF4-FFF2-40B4-BE49-F238E27FC236}">
                  <a16:creationId xmlns:a16="http://schemas.microsoft.com/office/drawing/2014/main" id="{86363ECF-67FE-404E-8C46-F21EDC3BC4F7}"/>
                </a:ext>
              </a:extLst>
            </p:cNvPr>
            <p:cNvSpPr txBox="1"/>
            <p:nvPr userDrawn="1"/>
          </p:nvSpPr>
          <p:spPr>
            <a:xfrm>
              <a:off x="8856718"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美  食</a:t>
              </a:r>
            </a:p>
          </p:txBody>
        </p:sp>
      </p:grpSp>
      <p:grpSp>
        <p:nvGrpSpPr>
          <p:cNvPr id="23" name="组合 22">
            <a:extLst>
              <a:ext uri="{FF2B5EF4-FFF2-40B4-BE49-F238E27FC236}">
                <a16:creationId xmlns:a16="http://schemas.microsoft.com/office/drawing/2014/main" id="{9D2838CE-94B0-4168-A631-0C30E8645995}"/>
              </a:ext>
            </a:extLst>
          </p:cNvPr>
          <p:cNvGrpSpPr/>
          <p:nvPr/>
        </p:nvGrpSpPr>
        <p:grpSpPr>
          <a:xfrm>
            <a:off x="10255840" y="5963991"/>
            <a:ext cx="1240564" cy="475296"/>
            <a:chOff x="10255840" y="5963991"/>
            <a:chExt cx="1240564" cy="475296"/>
          </a:xfrm>
        </p:grpSpPr>
        <p:sp>
          <p:nvSpPr>
            <p:cNvPr id="24" name="矩形: 圆角 23">
              <a:extLst>
                <a:ext uri="{FF2B5EF4-FFF2-40B4-BE49-F238E27FC236}">
                  <a16:creationId xmlns:a16="http://schemas.microsoft.com/office/drawing/2014/main" id="{3A4F4727-4B7B-4121-A4EF-20F38F3EA5DA}"/>
                </a:ext>
              </a:extLst>
            </p:cNvPr>
            <p:cNvSpPr/>
            <p:nvPr userDrawn="1"/>
          </p:nvSpPr>
          <p:spPr>
            <a:xfrm>
              <a:off x="10255840" y="5963991"/>
              <a:ext cx="1240564" cy="475296"/>
            </a:xfrm>
            <a:prstGeom prst="roundRect">
              <a:avLst/>
            </a:prstGeom>
            <a:solidFill>
              <a:srgbClr val="023337"/>
            </a:solidFill>
            <a:ln w="28575">
              <a:solidFill>
                <a:srgbClr val="F6C9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文本框 24">
              <a:extLst>
                <a:ext uri="{FF2B5EF4-FFF2-40B4-BE49-F238E27FC236}">
                  <a16:creationId xmlns:a16="http://schemas.microsoft.com/office/drawing/2014/main" id="{CB39C356-4EED-450F-81D7-67C9341821A5}"/>
                </a:ext>
              </a:extLst>
            </p:cNvPr>
            <p:cNvSpPr txBox="1"/>
            <p:nvPr userDrawn="1"/>
          </p:nvSpPr>
          <p:spPr>
            <a:xfrm>
              <a:off x="10447553" y="6010804"/>
              <a:ext cx="84189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2000" b="0" i="0" u="none" strike="noStrike" kern="1200" cap="none" spc="0" normalizeH="0" baseline="0" noProof="0">
                  <a:ln>
                    <a:noFill/>
                  </a:ln>
                  <a:solidFill>
                    <a:prstClr val="white"/>
                  </a:solidFill>
                  <a:effectLst/>
                  <a:uLnTx/>
                  <a:uFillTx/>
                  <a:latin typeface="南构明史稿鉴" panose="00020600040101010101" pitchFamily="18" charset="-122"/>
                  <a:ea typeface="南构明史稿鉴" panose="00020600040101010101" pitchFamily="18" charset="-122"/>
                  <a:cs typeface="+mn-cs"/>
                </a:rPr>
                <a:t>山  水</a:t>
              </a:r>
            </a:p>
          </p:txBody>
        </p:sp>
      </p:grpSp>
      <p:pic>
        <p:nvPicPr>
          <p:cNvPr id="26" name="Picture 25" descr="khoidong">
            <a:extLst>
              <a:ext uri="{FF2B5EF4-FFF2-40B4-BE49-F238E27FC236}">
                <a16:creationId xmlns:a16="http://schemas.microsoft.com/office/drawing/2014/main" id="{98DAB4AB-454B-4AFC-5B98-332A8F9E3DD0}"/>
              </a:ext>
            </a:extLst>
          </p:cNvPr>
          <p:cNvPicPr>
            <a:picLocks noChangeAspect="1"/>
          </p:cNvPicPr>
          <p:nvPr/>
        </p:nvPicPr>
        <p:blipFill>
          <a:blip r:embed="rId9"/>
          <a:stretch>
            <a:fillRect/>
          </a:stretch>
        </p:blipFill>
        <p:spPr>
          <a:xfrm>
            <a:off x="466724" y="906552"/>
            <a:ext cx="6367665" cy="3034959"/>
          </a:xfrm>
          <a:prstGeom prst="rect">
            <a:avLst/>
          </a:prstGeom>
        </p:spPr>
      </p:pic>
    </p:spTree>
    <p:extLst>
      <p:ext uri="{BB962C8B-B14F-4D97-AF65-F5344CB8AC3E}">
        <p14:creationId xmlns:p14="http://schemas.microsoft.com/office/powerpoint/2010/main" val="2451710451"/>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1000" fill="hold"/>
                                        <p:tgtEl>
                                          <p:spTgt spid="17"/>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1000"/>
                                        <p:tgtEl>
                                          <p:spTgt spid="20"/>
                                        </p:tgtEl>
                                      </p:cBhvr>
                                    </p:animEffect>
                                    <p:anim calcmode="lin" valueType="num">
                                      <p:cBhvr>
                                        <p:cTn id="38" dur="1000" fill="hold"/>
                                        <p:tgtEl>
                                          <p:spTgt spid="20"/>
                                        </p:tgtEl>
                                        <p:attrNameLst>
                                          <p:attrName>ppt_x</p:attrName>
                                        </p:attrNameLst>
                                      </p:cBhvr>
                                      <p:tavLst>
                                        <p:tav tm="0">
                                          <p:val>
                                            <p:strVal val="#ppt_x"/>
                                          </p:val>
                                        </p:tav>
                                        <p:tav tm="100000">
                                          <p:val>
                                            <p:strVal val="#ppt_x"/>
                                          </p:val>
                                        </p:tav>
                                      </p:tavLst>
                                    </p:anim>
                                    <p:anim calcmode="lin" valueType="num">
                                      <p:cBhvr>
                                        <p:cTn id="39" dur="1000" fill="hold"/>
                                        <p:tgtEl>
                                          <p:spTgt spid="20"/>
                                        </p:tgtEl>
                                        <p:attrNameLst>
                                          <p:attrName>ppt_y</p:attrName>
                                        </p:attrNameLst>
                                      </p:cBhvr>
                                      <p:tavLst>
                                        <p:tav tm="0">
                                          <p:val>
                                            <p:strVal val="#ppt_y+.1"/>
                                          </p:val>
                                        </p:tav>
                                        <p:tav tm="100000">
                                          <p:val>
                                            <p:strVal val="#ppt_y"/>
                                          </p:val>
                                        </p:tav>
                                      </p:tavLst>
                                    </p:anim>
                                  </p:childTnLst>
                                </p:cTn>
                              </p:par>
                            </p:childTnLst>
                          </p:cTn>
                        </p:par>
                        <p:par>
                          <p:cTn id="40" fill="hold">
                            <p:stCondLst>
                              <p:cond delay="6000"/>
                            </p:stCondLst>
                            <p:childTnLst>
                              <p:par>
                                <p:cTn id="41" presetID="47"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1000"/>
                                        <p:tgtEl>
                                          <p:spTgt spid="26"/>
                                        </p:tgtEl>
                                      </p:cBhvr>
                                    </p:animEffect>
                                    <p:anim calcmode="lin" valueType="num">
                                      <p:cBhvr>
                                        <p:cTn id="51" dur="1000" fill="hold"/>
                                        <p:tgtEl>
                                          <p:spTgt spid="26"/>
                                        </p:tgtEl>
                                        <p:attrNameLst>
                                          <p:attrName>ppt_x</p:attrName>
                                        </p:attrNameLst>
                                      </p:cBhvr>
                                      <p:tavLst>
                                        <p:tav tm="0">
                                          <p:val>
                                            <p:strVal val="#ppt_x"/>
                                          </p:val>
                                        </p:tav>
                                        <p:tav tm="100000">
                                          <p:val>
                                            <p:strVal val="#ppt_x"/>
                                          </p:val>
                                        </p:tav>
                                      </p:tavLst>
                                    </p:anim>
                                    <p:anim calcmode="lin" valueType="num">
                                      <p:cBhvr>
                                        <p:cTn id="5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514600" y="5399920"/>
            <a:ext cx="6753225"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Con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rồng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cháu</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tiên</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1026" name="Picture 2" descr="Dàn ý kể theo nguyên bản truyền thuyết dân gian &quot;Con Rồng cháu Tiên&quot;">
            <a:extLst>
              <a:ext uri="{FF2B5EF4-FFF2-40B4-BE49-F238E27FC236}">
                <a16:creationId xmlns:a16="http://schemas.microsoft.com/office/drawing/2014/main" id="{AE059716-25B0-CD10-3ED2-1A0EC6D04A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49" y="527446"/>
            <a:ext cx="7782985" cy="4377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499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924176" y="5361820"/>
            <a:ext cx="642937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Sơn</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Thủy</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Tinh</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2050" name="Picture 2" descr="Truyện Sơn Tinh Thủy Tinh (Nghe và đọc truyện)">
            <a:extLst>
              <a:ext uri="{FF2B5EF4-FFF2-40B4-BE49-F238E27FC236}">
                <a16:creationId xmlns:a16="http://schemas.microsoft.com/office/drawing/2014/main" id="{D8405358-92A7-05CB-C499-EC063AFEB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5950" y="652463"/>
            <a:ext cx="7943850" cy="4158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9230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3543301" y="5352295"/>
            <a:ext cx="4810124"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Thánh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Gióng</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3074" name="Picture 2" descr="Truyền thuyết Thánh Gióng - Lịch sử chống giặc ngoại xâm của dân tộc">
            <a:extLst>
              <a:ext uri="{FF2B5EF4-FFF2-40B4-BE49-F238E27FC236}">
                <a16:creationId xmlns:a16="http://schemas.microsoft.com/office/drawing/2014/main" id="{1D43AF41-9072-2002-B7B4-9DA1803BA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7375" y="380999"/>
            <a:ext cx="7658100" cy="431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04429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06207B-20D2-446F-8C67-2295142A26E4}"/>
              </a:ext>
            </a:extLst>
          </p:cNvPr>
          <p:cNvPicPr>
            <a:picLocks noChangeAspect="1"/>
          </p:cNvPicPr>
          <p:nvPr/>
        </p:nvPicPr>
        <p:blipFill>
          <a:blip r:embed="rId2"/>
          <a:stretch>
            <a:fillRect/>
          </a:stretch>
        </p:blipFill>
        <p:spPr>
          <a:xfrm>
            <a:off x="0" y="2"/>
            <a:ext cx="12192000" cy="6857999"/>
          </a:xfrm>
          <a:prstGeom prst="rect">
            <a:avLst/>
          </a:prstGeom>
        </p:spPr>
      </p:pic>
      <p:sp>
        <p:nvSpPr>
          <p:cNvPr id="3" name="矩形: 圆角 2">
            <a:extLst>
              <a:ext uri="{FF2B5EF4-FFF2-40B4-BE49-F238E27FC236}">
                <a16:creationId xmlns:a16="http://schemas.microsoft.com/office/drawing/2014/main" id="{BD676B72-F14B-4403-8D5A-1E055CC095AE}"/>
              </a:ext>
            </a:extLst>
          </p:cNvPr>
          <p:cNvSpPr/>
          <p:nvPr/>
        </p:nvSpPr>
        <p:spPr>
          <a:xfrm>
            <a:off x="238125" y="180974"/>
            <a:ext cx="11696700" cy="6524625"/>
          </a:xfrm>
          <a:prstGeom prst="roundRect">
            <a:avLst>
              <a:gd name="adj" fmla="val 10819"/>
            </a:avLst>
          </a:prstGeom>
          <a:solidFill>
            <a:schemeClr val="bg1"/>
          </a:solidFill>
          <a:ln w="25400">
            <a:solidFill>
              <a:schemeClr val="tx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sp>
        <p:nvSpPr>
          <p:cNvPr id="5" name="Rounded Rectangle 4">
            <a:extLst>
              <a:ext uri="{FF2B5EF4-FFF2-40B4-BE49-F238E27FC236}">
                <a16:creationId xmlns:a16="http://schemas.microsoft.com/office/drawing/2014/main" id="{1DEEE10F-24F1-0FAD-4AA9-B48A14DB9760}"/>
              </a:ext>
            </a:extLst>
          </p:cNvPr>
          <p:cNvSpPr/>
          <p:nvPr/>
        </p:nvSpPr>
        <p:spPr>
          <a:xfrm>
            <a:off x="2381250" y="5352295"/>
            <a:ext cx="6724650" cy="905933"/>
          </a:xfrm>
          <a:prstGeom prst="roundRect">
            <a:avLst/>
          </a:prstGeom>
          <a:solidFill>
            <a:srgbClr val="87E5FF"/>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1219170" rtl="0" eaLnBrk="1" fontAlgn="auto" latinLnBrk="0" hangingPunct="1">
              <a:lnSpc>
                <a:spcPct val="8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Đáp</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srgbClr val="FF0000"/>
                </a:solidFill>
                <a:effectLst/>
                <a:uLnTx/>
                <a:uFillTx/>
                <a:latin typeface="Calibri" panose="020F0502020204030204" charset="0"/>
                <a:ea typeface="+mn-ea"/>
                <a:cs typeface="Calibri" panose="020F0502020204030204" charset="0"/>
              </a:rPr>
              <a:t>án</a:t>
            </a:r>
            <a:r>
              <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rPr>
              <a:t>: Bánh</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chưng</a:t>
            </a:r>
            <a:r>
              <a:rPr kumimoji="0" lang="en-US" sz="4000" b="0" i="0" u="none" strike="noStrike" kern="1200" cap="none" spc="0" normalizeH="0" noProof="0" dirty="0">
                <a:ln>
                  <a:noFill/>
                </a:ln>
                <a:solidFill>
                  <a:srgbClr val="FF0000"/>
                </a:solidFill>
                <a:effectLst/>
                <a:uLnTx/>
                <a:uFillTx/>
                <a:latin typeface="Calibri" panose="020F0502020204030204" charset="0"/>
                <a:ea typeface="+mn-ea"/>
                <a:cs typeface="Calibri" panose="020F0502020204030204" charset="0"/>
              </a:rPr>
              <a:t>, bánh </a:t>
            </a:r>
            <a:r>
              <a:rPr kumimoji="0" lang="en-US" sz="4000" b="0" i="0" u="none" strike="noStrike" kern="1200" cap="none" spc="0" normalizeH="0" noProof="0" dirty="0" err="1">
                <a:ln>
                  <a:noFill/>
                </a:ln>
                <a:solidFill>
                  <a:srgbClr val="FF0000"/>
                </a:solidFill>
                <a:effectLst/>
                <a:uLnTx/>
                <a:uFillTx/>
                <a:latin typeface="Calibri" panose="020F0502020204030204" charset="0"/>
                <a:ea typeface="+mn-ea"/>
                <a:cs typeface="Calibri" panose="020F0502020204030204" charset="0"/>
              </a:rPr>
              <a:t>dày</a:t>
            </a:r>
            <a:endParaRPr kumimoji="0" lang="en-US" sz="4000" b="0" i="0" u="none" strike="noStrike" kern="1200" cap="none" spc="0" normalizeH="0" baseline="0" noProof="0" dirty="0">
              <a:ln>
                <a:noFill/>
              </a:ln>
              <a:solidFill>
                <a:srgbClr val="FF0000"/>
              </a:solidFill>
              <a:effectLst/>
              <a:uLnTx/>
              <a:uFillTx/>
              <a:latin typeface="Calibri" panose="020F0502020204030204" charset="0"/>
              <a:ea typeface="+mn-ea"/>
              <a:cs typeface="Calibri" panose="020F0502020204030204" charset="0"/>
            </a:endParaRPr>
          </a:p>
        </p:txBody>
      </p:sp>
      <p:pic>
        <p:nvPicPr>
          <p:cNvPr id="4098" name="Picture 2" descr="Sự tích bánh chưng, bánh dày">
            <a:extLst>
              <a:ext uri="{FF2B5EF4-FFF2-40B4-BE49-F238E27FC236}">
                <a16:creationId xmlns:a16="http://schemas.microsoft.com/office/drawing/2014/main" id="{661120CC-5963-FED2-B71B-5B3A0A872F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409575"/>
            <a:ext cx="7048500" cy="469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9829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E24AC041-6D01-4AA7-BC45-1B3DBC0EDC43}"/>
              </a:ext>
            </a:extLst>
          </p:cNvPr>
          <p:cNvGrpSpPr/>
          <p:nvPr/>
        </p:nvGrpSpPr>
        <p:grpSpPr>
          <a:xfrm>
            <a:off x="916521" y="647457"/>
            <a:ext cx="10358607" cy="5583704"/>
            <a:chOff x="916521" y="628407"/>
            <a:chExt cx="10358607" cy="5583704"/>
          </a:xfrm>
        </p:grpSpPr>
        <p:pic>
          <p:nvPicPr>
            <p:cNvPr id="47" name="图片 46">
              <a:extLst>
                <a:ext uri="{FF2B5EF4-FFF2-40B4-BE49-F238E27FC236}">
                  <a16:creationId xmlns:a16="http://schemas.microsoft.com/office/drawing/2014/main" id="{D24886B3-420F-4BC7-AA30-5900D12C89A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8166"/>
            <a:stretch/>
          </p:blipFill>
          <p:spPr>
            <a:xfrm>
              <a:off x="7446078" y="4949369"/>
              <a:ext cx="3829050" cy="1262742"/>
            </a:xfrm>
            <a:prstGeom prst="rect">
              <a:avLst/>
            </a:prstGeom>
          </p:spPr>
        </p:pic>
        <p:pic>
          <p:nvPicPr>
            <p:cNvPr id="48" name="图片 47">
              <a:extLst>
                <a:ext uri="{FF2B5EF4-FFF2-40B4-BE49-F238E27FC236}">
                  <a16:creationId xmlns:a16="http://schemas.microsoft.com/office/drawing/2014/main" id="{C1DF5EB5-0F02-49E8-A625-E27519CB20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1119"/>
            <a:stretch/>
          </p:blipFill>
          <p:spPr>
            <a:xfrm flipH="1" flipV="1">
              <a:off x="916521" y="628407"/>
              <a:ext cx="3957379" cy="2061903"/>
            </a:xfrm>
            <a:prstGeom prst="rect">
              <a:avLst/>
            </a:prstGeom>
          </p:spPr>
        </p:pic>
      </p:grpSp>
      <p:pic>
        <p:nvPicPr>
          <p:cNvPr id="5" name="图片 4">
            <a:extLst>
              <a:ext uri="{FF2B5EF4-FFF2-40B4-BE49-F238E27FC236}">
                <a16:creationId xmlns:a16="http://schemas.microsoft.com/office/drawing/2014/main" id="{74D0941A-B0C5-42E2-A684-1F2473E1D9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7017" y="3533491"/>
            <a:ext cx="2383965" cy="2659570"/>
          </a:xfrm>
          <a:prstGeom prst="rect">
            <a:avLst/>
          </a:prstGeom>
        </p:spPr>
      </p:pic>
      <p:pic>
        <p:nvPicPr>
          <p:cNvPr id="2" name="Picture 1">
            <a:extLst>
              <a:ext uri="{FF2B5EF4-FFF2-40B4-BE49-F238E27FC236}">
                <a16:creationId xmlns:a16="http://schemas.microsoft.com/office/drawing/2014/main" id="{F8C3E340-FAD1-F44F-EE95-B5897D736D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8163" y="2282192"/>
            <a:ext cx="9041152" cy="1749704"/>
          </a:xfrm>
          <a:prstGeom prst="rect">
            <a:avLst/>
          </a:prstGeom>
        </p:spPr>
      </p:pic>
    </p:spTree>
    <p:extLst>
      <p:ext uri="{BB962C8B-B14F-4D97-AF65-F5344CB8AC3E}">
        <p14:creationId xmlns:p14="http://schemas.microsoft.com/office/powerpoint/2010/main" val="1598533517"/>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8">
            <a:extLst>
              <a:ext uri="{FF2B5EF4-FFF2-40B4-BE49-F238E27FC236}">
                <a16:creationId xmlns:a16="http://schemas.microsoft.com/office/drawing/2014/main" id="{AB392766-0964-A83E-8120-7CD21D984C5E}"/>
              </a:ext>
            </a:extLst>
          </p:cNvPr>
          <p:cNvSpPr/>
          <p:nvPr/>
        </p:nvSpPr>
        <p:spPr>
          <a:xfrm>
            <a:off x="1800665" y="2000250"/>
            <a:ext cx="8243667" cy="2754630"/>
          </a:xfrm>
          <a:custGeom>
            <a:avLst/>
            <a:gdLst>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 name="connsiteX0" fmla="*/ 0 w 8243667"/>
              <a:gd name="connsiteY0" fmla="*/ 275737 h 2754630"/>
              <a:gd name="connsiteX1" fmla="*/ 353234 w 8243667"/>
              <a:gd name="connsiteY1" fmla="*/ 0 h 2754630"/>
              <a:gd name="connsiteX2" fmla="*/ 7890431 w 8243667"/>
              <a:gd name="connsiteY2" fmla="*/ 0 h 2754630"/>
              <a:gd name="connsiteX3" fmla="*/ 8243667 w 8243667"/>
              <a:gd name="connsiteY3" fmla="*/ 275737 h 2754630"/>
              <a:gd name="connsiteX4" fmla="*/ 8243667 w 8243667"/>
              <a:gd name="connsiteY4" fmla="*/ 2478891 h 2754630"/>
              <a:gd name="connsiteX5" fmla="*/ 7890431 w 8243667"/>
              <a:gd name="connsiteY5" fmla="*/ 2754630 h 2754630"/>
              <a:gd name="connsiteX6" fmla="*/ 353234 w 8243667"/>
              <a:gd name="connsiteY6" fmla="*/ 2754630 h 2754630"/>
              <a:gd name="connsiteX7" fmla="*/ 0 w 8243667"/>
              <a:gd name="connsiteY7" fmla="*/ 2478891 h 2754630"/>
              <a:gd name="connsiteX8" fmla="*/ 0 w 8243667"/>
              <a:gd name="connsiteY8" fmla="*/ 275737 h 275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3667" h="2754630" fill="none" extrusionOk="0">
                <a:moveTo>
                  <a:pt x="0" y="275737"/>
                </a:moveTo>
                <a:cubicBezTo>
                  <a:pt x="4562" y="159322"/>
                  <a:pt x="203854" y="-25876"/>
                  <a:pt x="353234" y="0"/>
                </a:cubicBezTo>
                <a:cubicBezTo>
                  <a:pt x="3186549" y="120281"/>
                  <a:pt x="6263451" y="-364816"/>
                  <a:pt x="7890431" y="0"/>
                </a:cubicBezTo>
                <a:cubicBezTo>
                  <a:pt x="8051625" y="-4298"/>
                  <a:pt x="8298898" y="86863"/>
                  <a:pt x="8243667" y="275737"/>
                </a:cubicBezTo>
                <a:cubicBezTo>
                  <a:pt x="8277860" y="1204506"/>
                  <a:pt x="8382115" y="1574251"/>
                  <a:pt x="8243667" y="2478891"/>
                </a:cubicBezTo>
                <a:cubicBezTo>
                  <a:pt x="8211189" y="2659252"/>
                  <a:pt x="8129028" y="2753446"/>
                  <a:pt x="7890431" y="2754630"/>
                </a:cubicBezTo>
                <a:cubicBezTo>
                  <a:pt x="6218192" y="2690564"/>
                  <a:pt x="3655475" y="2694297"/>
                  <a:pt x="353234" y="2754630"/>
                </a:cubicBezTo>
                <a:cubicBezTo>
                  <a:pt x="149134" y="2706635"/>
                  <a:pt x="1180" y="2678829"/>
                  <a:pt x="0" y="2478891"/>
                </a:cubicBezTo>
                <a:cubicBezTo>
                  <a:pt x="-220461" y="1517512"/>
                  <a:pt x="152148" y="953024"/>
                  <a:pt x="0" y="275737"/>
                </a:cubicBezTo>
                <a:close/>
              </a:path>
              <a:path w="8243667" h="2754630" stroke="0" extrusionOk="0">
                <a:moveTo>
                  <a:pt x="0" y="275737"/>
                </a:moveTo>
                <a:cubicBezTo>
                  <a:pt x="-31542" y="123063"/>
                  <a:pt x="200418" y="-39905"/>
                  <a:pt x="353234" y="0"/>
                </a:cubicBezTo>
                <a:cubicBezTo>
                  <a:pt x="2809077" y="-548182"/>
                  <a:pt x="4110649" y="267113"/>
                  <a:pt x="7890431" y="0"/>
                </a:cubicBezTo>
                <a:cubicBezTo>
                  <a:pt x="8040412" y="-2525"/>
                  <a:pt x="8246210" y="174519"/>
                  <a:pt x="8243667" y="275737"/>
                </a:cubicBezTo>
                <a:cubicBezTo>
                  <a:pt x="8479095" y="935463"/>
                  <a:pt x="8502550" y="1720117"/>
                  <a:pt x="8243667" y="2478891"/>
                </a:cubicBezTo>
                <a:cubicBezTo>
                  <a:pt x="8269197" y="2660152"/>
                  <a:pt x="8042520" y="2745646"/>
                  <a:pt x="7890431" y="2754630"/>
                </a:cubicBezTo>
                <a:cubicBezTo>
                  <a:pt x="4841538" y="2719139"/>
                  <a:pt x="1178269" y="2753660"/>
                  <a:pt x="353234" y="2754630"/>
                </a:cubicBezTo>
                <a:cubicBezTo>
                  <a:pt x="171632" y="2692129"/>
                  <a:pt x="-10843" y="2603812"/>
                  <a:pt x="0" y="2478891"/>
                </a:cubicBezTo>
                <a:cubicBezTo>
                  <a:pt x="-233836" y="1698782"/>
                  <a:pt x="-226260" y="1159409"/>
                  <a:pt x="0" y="275737"/>
                </a:cubicBezTo>
                <a:close/>
              </a:path>
              <a:path w="8243667" h="2754630" fill="none" stroke="0" extrusionOk="0">
                <a:moveTo>
                  <a:pt x="0" y="275737"/>
                </a:moveTo>
                <a:cubicBezTo>
                  <a:pt x="-9966" y="108108"/>
                  <a:pt x="178380" y="-6745"/>
                  <a:pt x="353234" y="0"/>
                </a:cubicBezTo>
                <a:cubicBezTo>
                  <a:pt x="2692981" y="208303"/>
                  <a:pt x="6133634" y="110022"/>
                  <a:pt x="7890431" y="0"/>
                </a:cubicBezTo>
                <a:cubicBezTo>
                  <a:pt x="8058059" y="4196"/>
                  <a:pt x="8293267" y="119785"/>
                  <a:pt x="8243667" y="275737"/>
                </a:cubicBezTo>
                <a:cubicBezTo>
                  <a:pt x="8233260" y="1337061"/>
                  <a:pt x="8417504" y="1583033"/>
                  <a:pt x="8243667" y="2478891"/>
                </a:cubicBezTo>
                <a:cubicBezTo>
                  <a:pt x="8227348" y="2672416"/>
                  <a:pt x="8103401" y="2720085"/>
                  <a:pt x="7890431" y="2754630"/>
                </a:cubicBezTo>
                <a:cubicBezTo>
                  <a:pt x="5796823" y="2492161"/>
                  <a:pt x="4149569" y="2598490"/>
                  <a:pt x="353234" y="2754630"/>
                </a:cubicBezTo>
                <a:cubicBezTo>
                  <a:pt x="148317" y="2724601"/>
                  <a:pt x="33181" y="2646519"/>
                  <a:pt x="0" y="2478891"/>
                </a:cubicBezTo>
                <a:cubicBezTo>
                  <a:pt x="-135540" y="1675739"/>
                  <a:pt x="-53039" y="1051565"/>
                  <a:pt x="0" y="275737"/>
                </a:cubicBezTo>
                <a:close/>
              </a:path>
              <a:path w="8243667" h="2754630" fill="none" stroke="0" extrusionOk="0">
                <a:moveTo>
                  <a:pt x="0" y="275737"/>
                </a:moveTo>
                <a:cubicBezTo>
                  <a:pt x="2550" y="138910"/>
                  <a:pt x="213913" y="-10327"/>
                  <a:pt x="353234" y="0"/>
                </a:cubicBezTo>
                <a:cubicBezTo>
                  <a:pt x="2743078" y="423048"/>
                  <a:pt x="6219438" y="-200480"/>
                  <a:pt x="7890431" y="0"/>
                </a:cubicBezTo>
                <a:cubicBezTo>
                  <a:pt x="8027276" y="-1954"/>
                  <a:pt x="8286972" y="113750"/>
                  <a:pt x="8243667" y="275737"/>
                </a:cubicBezTo>
                <a:cubicBezTo>
                  <a:pt x="8249379" y="1282048"/>
                  <a:pt x="8407258" y="1581571"/>
                  <a:pt x="8243667" y="2478891"/>
                </a:cubicBezTo>
                <a:cubicBezTo>
                  <a:pt x="8209694" y="2667249"/>
                  <a:pt x="8114998" y="2747430"/>
                  <a:pt x="7890431" y="2754630"/>
                </a:cubicBezTo>
                <a:cubicBezTo>
                  <a:pt x="5925238" y="2319206"/>
                  <a:pt x="3988383" y="2556097"/>
                  <a:pt x="353234" y="2754630"/>
                </a:cubicBezTo>
                <a:cubicBezTo>
                  <a:pt x="144826" y="2709006"/>
                  <a:pt x="10483" y="2652750"/>
                  <a:pt x="0" y="2478891"/>
                </a:cubicBezTo>
                <a:cubicBezTo>
                  <a:pt x="-243981" y="1660530"/>
                  <a:pt x="64175" y="997460"/>
                  <a:pt x="0" y="275737"/>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pic>
        <p:nvPicPr>
          <p:cNvPr id="7" name="Picture 318">
            <a:extLst>
              <a:ext uri="{FF2B5EF4-FFF2-40B4-BE49-F238E27FC236}">
                <a16:creationId xmlns:a16="http://schemas.microsoft.com/office/drawing/2014/main" id="{360549A6-C977-A984-587B-ABE3BE6412EA}"/>
              </a:ext>
            </a:extLst>
          </p:cNvPr>
          <p:cNvPicPr>
            <a:picLocks noChangeAspect="1"/>
          </p:cNvPicPr>
          <p:nvPr/>
        </p:nvPicPr>
        <p:blipFill>
          <a:blip r:embed="rId2"/>
          <a:stretch>
            <a:fillRect/>
          </a:stretch>
        </p:blipFill>
        <p:spPr>
          <a:xfrm>
            <a:off x="2808836" y="3870911"/>
            <a:ext cx="6574327" cy="2987089"/>
          </a:xfrm>
          <a:prstGeom prst="rect">
            <a:avLst/>
          </a:prstGeom>
        </p:spPr>
      </p:pic>
      <p:sp>
        <p:nvSpPr>
          <p:cNvPr id="9" name="Hộp Văn bản 6">
            <a:extLst>
              <a:ext uri="{FF2B5EF4-FFF2-40B4-BE49-F238E27FC236}">
                <a16:creationId xmlns:a16="http://schemas.microsoft.com/office/drawing/2014/main" id="{DAE2946B-3849-F224-365B-D9332AA9573E}"/>
              </a:ext>
            </a:extLst>
          </p:cNvPr>
          <p:cNvSpPr txBox="1"/>
          <p:nvPr/>
        </p:nvSpPr>
        <p:spPr>
          <a:xfrm>
            <a:off x="1817957" y="2278168"/>
            <a:ext cx="8407790" cy="1815882"/>
          </a:xfrm>
          <a:prstGeom prst="rect">
            <a:avLst/>
          </a:prstGeom>
          <a:noFill/>
        </p:spPr>
        <p:txBody>
          <a:bodyPr wrap="square" rtlCol="0">
            <a:spAutoFit/>
          </a:bodyPr>
          <a:lstStyle/>
          <a:p>
            <a:pPr lvl="0" algn="ctr">
              <a:defRPr/>
            </a:pPr>
            <a:r>
              <a:rPr lang="vi-VN" sz="5600" b="1" dirty="0">
                <a:solidFill>
                  <a:srgbClr val="FF0000"/>
                </a:solidFill>
                <a:latin typeface="Calibri" panose="020F0502020204030204"/>
                <a:ea typeface="Cambria" panose="02040503050406030204" pitchFamily="18" charset="0"/>
              </a:rPr>
              <a:t>1</a:t>
            </a:r>
            <a:r>
              <a:rPr lang="en-US" sz="5600" b="1" dirty="0">
                <a:solidFill>
                  <a:srgbClr val="FF0000"/>
                </a:solidFill>
                <a:latin typeface="Calibri" panose="020F0502020204030204"/>
                <a:ea typeface="Cambria" panose="02040503050406030204" pitchFamily="18" charset="0"/>
              </a:rPr>
              <a:t>.</a:t>
            </a:r>
            <a:r>
              <a:rPr lang="vi-VN" sz="5600" b="1" dirty="0">
                <a:solidFill>
                  <a:srgbClr val="FF0000"/>
                </a:solidFill>
                <a:latin typeface="Calibri" panose="020F0502020204030204"/>
                <a:ea typeface="Cambria" panose="02040503050406030204" pitchFamily="18" charset="0"/>
              </a:rPr>
              <a:t> Tìm hiểu truyền thuyết thời Hùng Vương.</a:t>
            </a:r>
            <a:endParaRPr kumimoji="0" lang="en-US" sz="5600" b="1" i="0" u="none" strike="noStrike" kern="1200" cap="none" spc="0" normalizeH="0" baseline="0" noProof="0" dirty="0">
              <a:ln>
                <a:noFill/>
              </a:ln>
              <a:solidFill>
                <a:srgbClr val="FF0000"/>
              </a:solidFill>
              <a:effectLst/>
              <a:uLnTx/>
              <a:uFillTx/>
              <a:latin typeface="Calibri" panose="020F0502020204030204"/>
              <a:ea typeface="Cambria" panose="02040503050406030204" pitchFamily="18" charset="0"/>
              <a:cs typeface="+mn-cs"/>
            </a:endParaRPr>
          </a:p>
        </p:txBody>
      </p:sp>
    </p:spTree>
    <p:extLst>
      <p:ext uri="{BB962C8B-B14F-4D97-AF65-F5344CB8AC3E}">
        <p14:creationId xmlns:p14="http://schemas.microsoft.com/office/powerpoint/2010/main" val="273877084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7"/>
                                        </p:tgtEl>
                                        <p:attrNameLst>
                                          <p:attrName>r</p:attrName>
                                        </p:attrNameLst>
                                      </p:cBhvr>
                                    </p:animRot>
                                    <p:animRot by="-240000">
                                      <p:cBhvr>
                                        <p:cTn id="10" dur="200" fill="hold">
                                          <p:stCondLst>
                                            <p:cond delay="200"/>
                                          </p:stCondLst>
                                        </p:cTn>
                                        <p:tgtEl>
                                          <p:spTgt spid="7"/>
                                        </p:tgtEl>
                                        <p:attrNameLst>
                                          <p:attrName>r</p:attrName>
                                        </p:attrNameLst>
                                      </p:cBhvr>
                                    </p:animRot>
                                    <p:animRot by="240000">
                                      <p:cBhvr>
                                        <p:cTn id="11" dur="200" fill="hold">
                                          <p:stCondLst>
                                            <p:cond delay="400"/>
                                          </p:stCondLst>
                                        </p:cTn>
                                        <p:tgtEl>
                                          <p:spTgt spid="7"/>
                                        </p:tgtEl>
                                        <p:attrNameLst>
                                          <p:attrName>r</p:attrName>
                                        </p:attrNameLst>
                                      </p:cBhvr>
                                    </p:animRot>
                                    <p:animRot by="-240000">
                                      <p:cBhvr>
                                        <p:cTn id="12" dur="200" fill="hold">
                                          <p:stCondLst>
                                            <p:cond delay="600"/>
                                          </p:stCondLst>
                                        </p:cTn>
                                        <p:tgtEl>
                                          <p:spTgt spid="7"/>
                                        </p:tgtEl>
                                        <p:attrNameLst>
                                          <p:attrName>r</p:attrName>
                                        </p:attrNameLst>
                                      </p:cBhvr>
                                    </p:animRot>
                                    <p:animRot by="120000">
                                      <p:cBhvr>
                                        <p:cTn id="13"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kids reading books&#10;&#10;Description automatically generated with low confidence">
            <a:extLst>
              <a:ext uri="{FF2B5EF4-FFF2-40B4-BE49-F238E27FC236}">
                <a16:creationId xmlns:a16="http://schemas.microsoft.com/office/drawing/2014/main" id="{53C55B3D-2300-1139-D8A6-F37F7556A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84858"/>
            <a:ext cx="4483576" cy="2536423"/>
          </a:xfrm>
          <a:prstGeom prst="rect">
            <a:avLst/>
          </a:prstGeom>
        </p:spPr>
      </p:pic>
      <p:pic>
        <p:nvPicPr>
          <p:cNvPr id="3" name="Picture 2">
            <a:extLst>
              <a:ext uri="{FF2B5EF4-FFF2-40B4-BE49-F238E27FC236}">
                <a16:creationId xmlns:a16="http://schemas.microsoft.com/office/drawing/2014/main" id="{631E594F-0531-781E-CB70-C783566C2677}"/>
              </a:ext>
            </a:extLst>
          </p:cNvPr>
          <p:cNvPicPr>
            <a:picLocks noChangeAspect="1"/>
          </p:cNvPicPr>
          <p:nvPr/>
        </p:nvPicPr>
        <p:blipFill>
          <a:blip r:embed="rId3"/>
          <a:stretch>
            <a:fillRect/>
          </a:stretch>
        </p:blipFill>
        <p:spPr>
          <a:xfrm>
            <a:off x="574397" y="687823"/>
            <a:ext cx="2930804" cy="3563940"/>
          </a:xfrm>
          <a:prstGeom prst="rect">
            <a:avLst/>
          </a:prstGeom>
        </p:spPr>
      </p:pic>
      <p:grpSp>
        <p:nvGrpSpPr>
          <p:cNvPr id="7" name="Group 6">
            <a:extLst>
              <a:ext uri="{FF2B5EF4-FFF2-40B4-BE49-F238E27FC236}">
                <a16:creationId xmlns:a16="http://schemas.microsoft.com/office/drawing/2014/main" id="{1E66012D-DAF2-DF33-FF1C-6087AEA05D9C}"/>
              </a:ext>
            </a:extLst>
          </p:cNvPr>
          <p:cNvGrpSpPr/>
          <p:nvPr/>
        </p:nvGrpSpPr>
        <p:grpSpPr>
          <a:xfrm>
            <a:off x="3448909" y="1190625"/>
            <a:ext cx="8743091" cy="4437194"/>
            <a:chOff x="3448909" y="-261428"/>
            <a:chExt cx="8743091" cy="5889247"/>
          </a:xfrm>
        </p:grpSpPr>
        <p:pic>
          <p:nvPicPr>
            <p:cNvPr id="8" name="Picture 7">
              <a:extLst>
                <a:ext uri="{FF2B5EF4-FFF2-40B4-BE49-F238E27FC236}">
                  <a16:creationId xmlns:a16="http://schemas.microsoft.com/office/drawing/2014/main" id="{72794D35-5CC7-690F-6A01-17F419529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8909" y="-261428"/>
              <a:ext cx="8743091" cy="5889247"/>
            </a:xfrm>
            <a:prstGeom prst="rect">
              <a:avLst/>
            </a:prstGeom>
          </p:spPr>
        </p:pic>
        <p:sp>
          <p:nvSpPr>
            <p:cNvPr id="9" name="TextBox 8">
              <a:extLst>
                <a:ext uri="{FF2B5EF4-FFF2-40B4-BE49-F238E27FC236}">
                  <a16:creationId xmlns:a16="http://schemas.microsoft.com/office/drawing/2014/main" id="{AACCC80D-0F04-EF93-B654-3CE37CF4D0A0}"/>
                </a:ext>
              </a:extLst>
            </p:cNvPr>
            <p:cNvSpPr txBox="1"/>
            <p:nvPr/>
          </p:nvSpPr>
          <p:spPr>
            <a:xfrm>
              <a:off x="4733925" y="1533648"/>
              <a:ext cx="6562725" cy="2573519"/>
            </a:xfrm>
            <a:prstGeom prst="rect">
              <a:avLst/>
            </a:prstGeom>
            <a:noFill/>
          </p:spPr>
          <p:txBody>
            <a:bodyPr wrap="square">
              <a:spAutoFit/>
            </a:bodyPr>
            <a:lstStyle/>
            <a:p>
              <a:pPr algn="ctr"/>
              <a:r>
                <a:rPr lang="vi-VN" sz="4000" b="1" dirty="0">
                  <a:solidFill>
                    <a:srgbClr val="002060"/>
                  </a:solidFill>
                  <a:latin typeface="Cambria" panose="02040503050406030204" pitchFamily="18" charset="0"/>
                  <a:ea typeface="Cambria" panose="02040503050406030204" pitchFamily="18" charset="0"/>
                </a:rPr>
                <a:t>Nhớ lại và kể tên một số truyền thuyết có liên quan đến thời Hùng Hương.</a:t>
              </a:r>
              <a:endParaRPr lang="en-US" sz="40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2018523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96</TotalTime>
  <Words>366</Words>
  <Application>Microsoft Office PowerPoint</Application>
  <PresentationFormat>Widescreen</PresentationFormat>
  <Paragraphs>27</Paragraphs>
  <Slides>22</Slides>
  <Notes>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22</vt:i4>
      </vt:variant>
    </vt:vector>
  </HeadingPairs>
  <TitlesOfParts>
    <vt:vector size="38" baseType="lpstr">
      <vt:lpstr>等线</vt:lpstr>
      <vt:lpstr>微软雅黑</vt:lpstr>
      <vt:lpstr>Arial</vt:lpstr>
      <vt:lpstr>Calibri</vt:lpstr>
      <vt:lpstr>Calibri Light</vt:lpstr>
      <vt:lpstr>Cambria</vt:lpstr>
      <vt:lpstr>Georgia</vt:lpstr>
      <vt:lpstr>Segoe UI Historic</vt:lpstr>
      <vt:lpstr>UTM Guanine</vt:lpstr>
      <vt:lpstr>Wingdings</vt:lpstr>
      <vt:lpstr>南构明史稿鉴</vt:lpstr>
      <vt:lpstr>Office 主题​​</vt:lpstr>
      <vt:lpstr>Office 主题</vt:lpstr>
      <vt:lpstr>1_Simple Light</vt:lpstr>
      <vt:lpstr>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31</cp:revision>
  <dcterms:created xsi:type="dcterms:W3CDTF">2023-08-09T03:47:40Z</dcterms:created>
  <dcterms:modified xsi:type="dcterms:W3CDTF">2023-08-11T14:07:24Z</dcterms:modified>
  <cp:category>9Slide.vn</cp:category>
</cp:coreProperties>
</file>