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20"/>
  </p:notesMasterIdLst>
  <p:sldIdLst>
    <p:sldId id="259" r:id="rId3"/>
    <p:sldId id="310" r:id="rId4"/>
    <p:sldId id="321" r:id="rId5"/>
    <p:sldId id="376" r:id="rId6"/>
    <p:sldId id="348" r:id="rId7"/>
    <p:sldId id="351" r:id="rId8"/>
    <p:sldId id="257" r:id="rId9"/>
    <p:sldId id="258" r:id="rId10"/>
    <p:sldId id="274" r:id="rId11"/>
    <p:sldId id="275" r:id="rId12"/>
    <p:sldId id="277" r:id="rId13"/>
    <p:sldId id="377" r:id="rId14"/>
    <p:sldId id="276" r:id="rId15"/>
    <p:sldId id="378" r:id="rId16"/>
    <p:sldId id="379" r:id="rId17"/>
    <p:sldId id="380"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905" autoAdjust="0"/>
  </p:normalViewPr>
  <p:slideViewPr>
    <p:cSldViewPr snapToGrid="0">
      <p:cViewPr>
        <p:scale>
          <a:sx n="25" d="100"/>
          <a:sy n="25" d="100"/>
        </p:scale>
        <p:origin x="2442"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0012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42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864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8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9.jpg"/><Relationship Id="rId5" Type="http://schemas.openxmlformats.org/officeDocument/2006/relationships/theme" Target="../theme/theme2.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B67C285-591E-43D0-B28A-310D7A89EFA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1A5EF973-3277-44F8-A25A-0185B2930B2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extLst>
      <p:ext uri="{BB962C8B-B14F-4D97-AF65-F5344CB8AC3E}">
        <p14:creationId xmlns:p14="http://schemas.microsoft.com/office/powerpoint/2010/main" val="118245261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9.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2863752846"/>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850606" y="5422606"/>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3531446"/>
              </p:ext>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7" name="Picture 6">
            <a:extLst>
              <a:ext uri="{FF2B5EF4-FFF2-40B4-BE49-F238E27FC236}">
                <a16:creationId xmlns:a16="http://schemas.microsoft.com/office/drawing/2014/main" id="{BD50685A-7C0F-9987-8ED4-F14DA8484BA7}"/>
              </a:ext>
            </a:extLst>
          </p:cNvPr>
          <p:cNvPicPr>
            <a:picLocks noChangeAspect="1"/>
          </p:cNvPicPr>
          <p:nvPr/>
        </p:nvPicPr>
        <p:blipFill>
          <a:blip r:embed="rId3"/>
          <a:stretch>
            <a:fillRect/>
          </a:stretch>
        </p:blipFill>
        <p:spPr>
          <a:xfrm>
            <a:off x="178003" y="1340760"/>
            <a:ext cx="4584589" cy="3389670"/>
          </a:xfrm>
          <a:prstGeom prst="rect">
            <a:avLst/>
          </a:prstGeom>
        </p:spPr>
      </p:pic>
      <p:pic>
        <p:nvPicPr>
          <p:cNvPr id="10" name="Picture 9">
            <a:extLst>
              <a:ext uri="{FF2B5EF4-FFF2-40B4-BE49-F238E27FC236}">
                <a16:creationId xmlns:a16="http://schemas.microsoft.com/office/drawing/2014/main" id="{05370E20-F6CE-B9F0-1978-5BEF02FC32C1}"/>
              </a:ext>
            </a:extLst>
          </p:cNvPr>
          <p:cNvPicPr>
            <a:picLocks noChangeAspect="1"/>
          </p:cNvPicPr>
          <p:nvPr/>
        </p:nvPicPr>
        <p:blipFill>
          <a:blip r:embed="rId4"/>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4093205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2583712" y="754957"/>
            <a:ext cx="6539023" cy="1754326"/>
          </a:xfrm>
          <a:prstGeom prst="rect">
            <a:avLst/>
          </a:prstGeom>
          <a:noFill/>
        </p:spPr>
        <p:txBody>
          <a:bodyPr wrap="square" rtlCol="0">
            <a:spAutoFit/>
          </a:bodyPr>
          <a:lstStyle/>
          <a:p>
            <a:pPr algn="ctr" defTabSz="1219170">
              <a:buClr>
                <a:srgbClr val="000000"/>
              </a:buClr>
            </a:pPr>
            <a:r>
              <a:rPr lang="en-US" sz="5400" b="1" kern="0" dirty="0" err="1">
                <a:solidFill>
                  <a:srgbClr val="964618"/>
                </a:solidFill>
                <a:cs typeface="Arial"/>
                <a:sym typeface="Arial"/>
              </a:rPr>
              <a:t>Viết</a:t>
            </a:r>
            <a:r>
              <a:rPr lang="en-US" sz="5400" b="1" kern="0" dirty="0">
                <a:solidFill>
                  <a:srgbClr val="964618"/>
                </a:solidFill>
                <a:cs typeface="Arial"/>
                <a:sym typeface="Arial"/>
              </a:rPr>
              <a:t> </a:t>
            </a:r>
            <a:r>
              <a:rPr lang="en-US" sz="5400" b="1" kern="0" dirty="0" err="1">
                <a:solidFill>
                  <a:srgbClr val="964618"/>
                </a:solidFill>
                <a:cs typeface="Arial"/>
                <a:sym typeface="Arial"/>
              </a:rPr>
              <a:t>số</a:t>
            </a:r>
            <a:r>
              <a:rPr lang="en-US" sz="5400" b="1" kern="0" dirty="0">
                <a:solidFill>
                  <a:srgbClr val="964618"/>
                </a:solidFill>
                <a:cs typeface="Arial"/>
                <a:sym typeface="Arial"/>
              </a:rPr>
              <a:t>: </a:t>
            </a:r>
            <a:r>
              <a:rPr lang="vi-VN" sz="5400" b="1" kern="0" dirty="0">
                <a:solidFill>
                  <a:srgbClr val="964618"/>
                </a:solidFill>
                <a:cs typeface="Arial"/>
                <a:sym typeface="Arial"/>
              </a:rPr>
              <a:t>Hai mươi lăm nghìn năm trăm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2721935" y="2349126"/>
            <a:ext cx="568290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25 500</a:t>
              </a:r>
            </a:p>
          </p:txBody>
        </p:sp>
      </p:grpSp>
    </p:spTree>
    <p:extLst>
      <p:ext uri="{BB962C8B-B14F-4D97-AF65-F5344CB8AC3E}">
        <p14:creationId xmlns:p14="http://schemas.microsoft.com/office/powerpoint/2010/main" val="1349331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775637" y="818752"/>
            <a:ext cx="8676168"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Bốn mươi bảy nghìn sáu trăm linh năm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49126"/>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77 605</a:t>
              </a:r>
            </a:p>
          </p:txBody>
        </p:sp>
      </p:grpSp>
    </p:spTree>
    <p:extLst>
      <p:ext uri="{BB962C8B-B14F-4D97-AF65-F5344CB8AC3E}">
        <p14:creationId xmlns:p14="http://schemas.microsoft.com/office/powerpoint/2010/main" val="1009627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658679" y="1010138"/>
            <a:ext cx="8782493"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a:t>
            </a:r>
            <a:r>
              <a:rPr lang="en-US" sz="5400" b="1" kern="0" dirty="0" err="1">
                <a:solidFill>
                  <a:srgbClr val="964618"/>
                </a:solidFill>
                <a:cs typeface="Arial"/>
                <a:sym typeface="Arial"/>
              </a:rPr>
              <a:t>Chín</a:t>
            </a:r>
            <a:r>
              <a:rPr lang="vi-VN" sz="5400" b="1" kern="0" dirty="0">
                <a:solidFill>
                  <a:srgbClr val="964618"/>
                </a:solidFill>
                <a:cs typeface="Arial"/>
                <a:sym typeface="Arial"/>
              </a:rPr>
              <a:t> mươi </a:t>
            </a:r>
            <a:r>
              <a:rPr lang="en-US" sz="5400" b="1" kern="0" dirty="0" err="1">
                <a:solidFill>
                  <a:srgbClr val="964618"/>
                </a:solidFill>
                <a:cs typeface="Arial"/>
                <a:sym typeface="Arial"/>
              </a:rPr>
              <a:t>tám</a:t>
            </a:r>
            <a:r>
              <a:rPr lang="vi-VN" sz="5400" b="1" kern="0" dirty="0">
                <a:solidFill>
                  <a:srgbClr val="964618"/>
                </a:solidFill>
                <a:cs typeface="Arial"/>
                <a:sym typeface="Arial"/>
              </a:rPr>
              <a:t> nghìn </a:t>
            </a:r>
            <a:r>
              <a:rPr lang="en-US" sz="5400" b="1" kern="0" dirty="0" err="1">
                <a:solidFill>
                  <a:srgbClr val="964618"/>
                </a:solidFill>
                <a:cs typeface="Arial"/>
                <a:sym typeface="Arial"/>
              </a:rPr>
              <a:t>năm</a:t>
            </a:r>
            <a:r>
              <a:rPr lang="vi-VN" sz="5400" b="1" kern="0" dirty="0">
                <a:solidFill>
                  <a:srgbClr val="964618"/>
                </a:solidFill>
                <a:cs typeface="Arial"/>
                <a:sym typeface="Arial"/>
              </a:rPr>
              <a:t> trăm linh </a:t>
            </a:r>
            <a:r>
              <a:rPr lang="en-US" sz="5400" b="1" kern="0" dirty="0" err="1">
                <a:solidFill>
                  <a:srgbClr val="964618"/>
                </a:solidFill>
                <a:cs typeface="Arial"/>
                <a:sym typeface="Arial"/>
              </a:rPr>
              <a:t>hai</a:t>
            </a:r>
            <a:endParaRPr lang="vi-VN" sz="5400" b="1" kern="0" dirty="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82447"/>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98 502</a:t>
              </a:r>
            </a:p>
          </p:txBody>
        </p:sp>
      </p:grpSp>
    </p:spTree>
    <p:extLst>
      <p:ext uri="{BB962C8B-B14F-4D97-AF65-F5344CB8AC3E}">
        <p14:creationId xmlns:p14="http://schemas.microsoft.com/office/powerpoint/2010/main" val="1380286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37973"/>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Tree>
    <p:extLst>
      <p:ext uri="{BB962C8B-B14F-4D97-AF65-F5344CB8AC3E}">
        <p14:creationId xmlns:p14="http://schemas.microsoft.com/office/powerpoint/2010/main" val="271429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6BB178-92C2-47A1-BC96-3D6704269CA6}"/>
              </a:ext>
            </a:extLst>
          </p:cNvPr>
          <p:cNvSpPr txBox="1"/>
          <p:nvPr/>
        </p:nvSpPr>
        <p:spPr>
          <a:xfrm>
            <a:off x="1717323" y="2527608"/>
            <a:ext cx="4046168"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nl-NL" altLang="ko-KR" sz="2800" b="1" dirty="0">
                <a:solidFill>
                  <a:srgbClr val="7030A0"/>
                </a:solidFill>
                <a:latin typeface="Cambria" panose="02040503050406030204" pitchFamily="18" charset="0"/>
                <a:ea typeface="Cambria" panose="02040503050406030204" pitchFamily="18" charset="0"/>
              </a:rPr>
              <a:t>Đọc, viết được các số trong phạm vi 100 000</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7" name="직사각형 16">
            <a:extLst>
              <a:ext uri="{FF2B5EF4-FFF2-40B4-BE49-F238E27FC236}">
                <a16:creationId xmlns:a16="http://schemas.microsoft.com/office/drawing/2014/main" id="{9CDDBC67-15E9-4A77-9821-F95DCC3F1AAD}"/>
              </a:ext>
            </a:extLst>
          </p:cNvPr>
          <p:cNvSpPr/>
          <p:nvPr/>
        </p:nvSpPr>
        <p:spPr>
          <a:xfrm>
            <a:off x="1665779"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01.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18" name="TextBox 17">
            <a:extLst>
              <a:ext uri="{FF2B5EF4-FFF2-40B4-BE49-F238E27FC236}">
                <a16:creationId xmlns:a16="http://schemas.microsoft.com/office/drawing/2014/main" id="{87E8F891-DBEB-40C0-905A-96ABA7FB4745}"/>
              </a:ext>
            </a:extLst>
          </p:cNvPr>
          <p:cNvSpPr txBox="1"/>
          <p:nvPr/>
        </p:nvSpPr>
        <p:spPr>
          <a:xfrm>
            <a:off x="6701663" y="2527608"/>
            <a:ext cx="4878519" cy="954107"/>
          </a:xfrm>
          <a:prstGeom prst="rect">
            <a:avLst/>
          </a:prstGeom>
          <a:noFill/>
        </p:spPr>
        <p:txBody>
          <a:bodyPr wrap="square" rtlCol="0">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cấu tạo thập phân của một số</a:t>
            </a:r>
            <a:endParaRPr kumimoji="0" lang="ko-KR" altLang="en-US" sz="2800" b="1"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19" name="직사각형 18">
            <a:extLst>
              <a:ext uri="{FF2B5EF4-FFF2-40B4-BE49-F238E27FC236}">
                <a16:creationId xmlns:a16="http://schemas.microsoft.com/office/drawing/2014/main" id="{2FA3AFF2-0BEF-4848-BA38-EEFC6F77DD13}"/>
              </a:ext>
            </a:extLst>
          </p:cNvPr>
          <p:cNvSpPr/>
          <p:nvPr/>
        </p:nvSpPr>
        <p:spPr>
          <a:xfrm>
            <a:off x="6650122" y="2060279"/>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03.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0" name="TextBox 19">
            <a:extLst>
              <a:ext uri="{FF2B5EF4-FFF2-40B4-BE49-F238E27FC236}">
                <a16:creationId xmlns:a16="http://schemas.microsoft.com/office/drawing/2014/main" id="{1BAC4DA1-4CED-46BC-969D-CFD5B270A6F6}"/>
              </a:ext>
            </a:extLst>
          </p:cNvPr>
          <p:cNvSpPr txBox="1"/>
          <p:nvPr/>
        </p:nvSpPr>
        <p:spPr>
          <a:xfrm>
            <a:off x="1717322" y="4606439"/>
            <a:ext cx="4624484" cy="95410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Nhận</a:t>
            </a:r>
            <a:r>
              <a:rPr kumimoji="0" lang="nl-NL" sz="2800" b="1" i="0" u="none" strike="noStrike" kern="1200" cap="none" spc="0" normalizeH="0" noProof="0" dirty="0">
                <a:ln>
                  <a:noFill/>
                </a:ln>
                <a:solidFill>
                  <a:srgbClr val="7030A0"/>
                </a:solidFill>
                <a:effectLst/>
                <a:uLnTx/>
                <a:uFillTx/>
                <a:latin typeface="Cambria" panose="02040503050406030204" pitchFamily="18" charset="0"/>
                <a:ea typeface="Cambria" panose="02040503050406030204" pitchFamily="18" charset="0"/>
              </a:rPr>
              <a:t> biết được các số tròn trăm nghìn</a:t>
            </a:r>
            <a:endPar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21" name="직사각형 20">
            <a:extLst>
              <a:ext uri="{FF2B5EF4-FFF2-40B4-BE49-F238E27FC236}">
                <a16:creationId xmlns:a16="http://schemas.microsoft.com/office/drawing/2014/main" id="{6D0B68A5-A8E9-43E4-A1CF-AC4444E551E4}"/>
              </a:ext>
            </a:extLst>
          </p:cNvPr>
          <p:cNvSpPr/>
          <p:nvPr/>
        </p:nvSpPr>
        <p:spPr>
          <a:xfrm>
            <a:off x="1665779" y="4139110"/>
            <a:ext cx="3501284" cy="52322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02. </a:t>
            </a:r>
            <a:endParaRPr kumimoji="0" lang="ko-KR" alt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grpSp>
        <p:nvGrpSpPr>
          <p:cNvPr id="3" name="Group 2"/>
          <p:cNvGrpSpPr/>
          <p:nvPr/>
        </p:nvGrpSpPr>
        <p:grpSpPr>
          <a:xfrm>
            <a:off x="2312048" y="3506485"/>
            <a:ext cx="1252098" cy="1002669"/>
            <a:chOff x="5388843" y="2824784"/>
            <a:chExt cx="835455" cy="748419"/>
          </a:xfrm>
        </p:grpSpPr>
        <p:sp>
          <p:nvSpPr>
            <p:cNvPr id="15" name="타원 62">
              <a:extLst>
                <a:ext uri="{FF2B5EF4-FFF2-40B4-BE49-F238E27FC236}">
                  <a16:creationId xmlns:a16="http://schemas.microsoft.com/office/drawing/2014/main" id="{D33DF09D-50C6-4CC3-8E30-B318E6444B7E}"/>
                </a:ext>
              </a:extLst>
            </p:cNvPr>
            <p:cNvSpPr/>
            <p:nvPr/>
          </p:nvSpPr>
          <p:spPr>
            <a:xfrm>
              <a:off x="5388843" y="2824784"/>
              <a:ext cx="835455" cy="748419"/>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5" name="그래픽 69">
              <a:extLst>
                <a:ext uri="{FF2B5EF4-FFF2-40B4-BE49-F238E27FC236}">
                  <a16:creationId xmlns:a16="http://schemas.microsoft.com/office/drawing/2014/main" id="{06C6321F-99C3-43E3-B84A-0366480FB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3491" y="3199431"/>
              <a:ext cx="338492" cy="338492"/>
            </a:xfrm>
            <a:prstGeom prst="rect">
              <a:avLst/>
            </a:prstGeom>
          </p:spPr>
        </p:pic>
      </p:grpSp>
      <p:grpSp>
        <p:nvGrpSpPr>
          <p:cNvPr id="7" name="Group 6"/>
          <p:cNvGrpSpPr/>
          <p:nvPr/>
        </p:nvGrpSpPr>
        <p:grpSpPr>
          <a:xfrm>
            <a:off x="7359021" y="1575028"/>
            <a:ext cx="1252098" cy="1002669"/>
            <a:chOff x="5986785" y="2401849"/>
            <a:chExt cx="714878" cy="616714"/>
          </a:xfrm>
        </p:grpSpPr>
        <p:sp>
          <p:nvSpPr>
            <p:cNvPr id="29" name="타원 66">
              <a:extLst>
                <a:ext uri="{FF2B5EF4-FFF2-40B4-BE49-F238E27FC236}">
                  <a16:creationId xmlns:a16="http://schemas.microsoft.com/office/drawing/2014/main" id="{44BF37D1-3680-45F9-9995-E203C96B7F02}"/>
                </a:ext>
              </a:extLst>
            </p:cNvPr>
            <p:cNvSpPr/>
            <p:nvPr/>
          </p:nvSpPr>
          <p:spPr>
            <a:xfrm>
              <a:off x="5986785" y="2401849"/>
              <a:ext cx="714878"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13" name="그래픽 70">
              <a:extLst>
                <a:ext uri="{FF2B5EF4-FFF2-40B4-BE49-F238E27FC236}">
                  <a16:creationId xmlns:a16="http://schemas.microsoft.com/office/drawing/2014/main" id="{A0B05FDB-5EB6-45AC-9A10-5C88C978C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57" y="2527459"/>
              <a:ext cx="303843" cy="310750"/>
            </a:xfrm>
            <a:prstGeom prst="rect">
              <a:avLst/>
            </a:prstGeom>
          </p:spPr>
        </p:pic>
      </p:grpSp>
      <p:grpSp>
        <p:nvGrpSpPr>
          <p:cNvPr id="6" name="Group 5"/>
          <p:cNvGrpSpPr/>
          <p:nvPr/>
        </p:nvGrpSpPr>
        <p:grpSpPr>
          <a:xfrm>
            <a:off x="2305324" y="1544080"/>
            <a:ext cx="1252098" cy="1002669"/>
            <a:chOff x="1025582" y="2434694"/>
            <a:chExt cx="691740" cy="616714"/>
          </a:xfrm>
        </p:grpSpPr>
        <p:sp>
          <p:nvSpPr>
            <p:cNvPr id="12" name="타원 64">
              <a:extLst>
                <a:ext uri="{FF2B5EF4-FFF2-40B4-BE49-F238E27FC236}">
                  <a16:creationId xmlns:a16="http://schemas.microsoft.com/office/drawing/2014/main" id="{8325DC52-EEE9-4128-A6A0-73567D82355C}"/>
                </a:ext>
              </a:extLst>
            </p:cNvPr>
            <p:cNvSpPr/>
            <p:nvPr/>
          </p:nvSpPr>
          <p:spPr>
            <a:xfrm>
              <a:off x="1025582" y="2434694"/>
              <a:ext cx="691740" cy="616714"/>
            </a:xfrm>
            <a:prstGeom prst="ellipse">
              <a:avLst/>
            </a:prstGeom>
            <a:solidFill>
              <a:srgbClr val="F2665B"/>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white"/>
                </a:solidFill>
                <a:effectLst/>
                <a:uLnTx/>
                <a:uFillTx/>
                <a:latin typeface="Cambria" panose="02040503050406030204" pitchFamily="18" charset="0"/>
              </a:endParaRPr>
            </a:p>
          </p:txBody>
        </p:sp>
        <p:pic>
          <p:nvPicPr>
            <p:cNvPr id="28" name="그래픽 499">
              <a:extLst>
                <a:ext uri="{FF2B5EF4-FFF2-40B4-BE49-F238E27FC236}">
                  <a16:creationId xmlns:a16="http://schemas.microsoft.com/office/drawing/2014/main" id="{E53E3BA6-109D-4583-8A74-17B3D2387C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6275" y="2527459"/>
              <a:ext cx="337784" cy="388092"/>
            </a:xfrm>
            <a:prstGeom prst="rect">
              <a:avLst/>
            </a:prstGeom>
          </p:spPr>
        </p:pic>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957" y="0"/>
            <a:ext cx="9248434" cy="1609483"/>
          </a:xfrm>
          <a:prstGeom prst="rect">
            <a:avLst/>
          </a:prstGeom>
        </p:spPr>
      </p:pic>
    </p:spTree>
    <p:extLst>
      <p:ext uri="{BB962C8B-B14F-4D97-AF65-F5344CB8AC3E}">
        <p14:creationId xmlns:p14="http://schemas.microsoft.com/office/powerpoint/2010/main" val="3319292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Horizontal)">
                                      <p:cBhvr>
                                        <p:cTn id="15" dur="500"/>
                                        <p:tgtEl>
                                          <p:spTgt spid="17"/>
                                        </p:tgtEl>
                                      </p:cBhvr>
                                    </p:animEffect>
                                  </p:childTnLst>
                                </p:cTn>
                              </p:par>
                              <p:par>
                                <p:cTn id="16" presetID="16" presetClass="entr" presetSubtype="4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Vertical)">
                                      <p:cBhvr>
                                        <p:cTn id="40" dur="500"/>
                                        <p:tgtEl>
                                          <p:spTgt spid="7"/>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outVertic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TotalTime>
  <Words>491</Words>
  <Application>Microsoft Office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#9Slide07 HoneyCream</vt:lpstr>
      <vt:lpstr>Arial</vt:lpstr>
      <vt:lpstr>Bebas Neue</vt:lpstr>
      <vt:lpstr>Calibri</vt:lpstr>
      <vt:lpstr>Cambria</vt:lpstr>
      <vt:lpstr>Inter</vt:lpstr>
      <vt:lpstr>Orelega One</vt:lpstr>
      <vt:lpstr>Poppins Light</vt:lpstr>
      <vt:lpstr>Rammetto One</vt:lpstr>
      <vt:lpstr>SVN-Poky's</vt:lpstr>
      <vt:lpstr>SVN-Riesling</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41</cp:revision>
  <dcterms:created xsi:type="dcterms:W3CDTF">2023-07-09T12:54:14Z</dcterms:created>
  <dcterms:modified xsi:type="dcterms:W3CDTF">2023-08-10T15:22:25Z</dcterms:modified>
  <cp:category>9Slide.vn</cp:category>
</cp:coreProperties>
</file>