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sldIdLst>
    <p:sldId id="307" r:id="rId2"/>
    <p:sldId id="333" r:id="rId3"/>
    <p:sldId id="334" r:id="rId4"/>
    <p:sldId id="283" r:id="rId5"/>
    <p:sldId id="287" r:id="rId6"/>
    <p:sldId id="314" r:id="rId7"/>
    <p:sldId id="330" r:id="rId8"/>
    <p:sldId id="315" r:id="rId9"/>
    <p:sldId id="322" r:id="rId10"/>
    <p:sldId id="340" r:id="rId11"/>
    <p:sldId id="341" r:id="rId12"/>
    <p:sldId id="331" r:id="rId13"/>
    <p:sldId id="302"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8" d="100"/>
          <a:sy n="78" d="100"/>
        </p:scale>
        <p:origin x="-30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1381403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40368-9DC6-49CB-B30B-075DB8BB606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791090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40368-9DC6-49CB-B30B-075DB8BB606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01D021-08F2-4073-A442-000877CB9FD5}"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1277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584929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411112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371614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4231805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276573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E40368-9DC6-49CB-B30B-075DB8BB606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1627007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40368-9DC6-49CB-B30B-075DB8BB606D}" type="datetimeFigureOut">
              <a:rPr lang="en-GB" smtClean="0"/>
              <a:t>28/09/2023</a:t>
            </a:fld>
            <a:endParaRPr lang="en-GB"/>
          </a:p>
        </p:txBody>
      </p:sp>
      <p:sp>
        <p:nvSpPr>
          <p:cNvPr id="5" name="Footer Placeholder 4"/>
          <p:cNvSpPr>
            <a:spLocks noGrp="1"/>
          </p:cNvSpPr>
          <p:nvPr>
            <p:ph type="ftr" sz="quarter" idx="11"/>
          </p:nvPr>
        </p:nvSpPr>
        <p:spPr/>
        <p:txBody>
          <a:bodyPr/>
          <a:lstStyle/>
          <a:p>
            <a:endParaRPr lang="en-GB"/>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608961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E40368-9DC6-49CB-B30B-075DB8BB606D}"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686090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E40368-9DC6-49CB-B30B-075DB8BB606D}" type="datetimeFigureOut">
              <a:rPr lang="en-GB" smtClean="0"/>
              <a:t>28/09/2023</a:t>
            </a:fld>
            <a:endParaRPr lang="en-GB"/>
          </a:p>
        </p:txBody>
      </p:sp>
      <p:sp>
        <p:nvSpPr>
          <p:cNvPr id="8" name="Footer Placeholder 7"/>
          <p:cNvSpPr>
            <a:spLocks noGrp="1"/>
          </p:cNvSpPr>
          <p:nvPr>
            <p:ph type="ftr" sz="quarter" idx="11"/>
          </p:nvPr>
        </p:nvSpPr>
        <p:spPr/>
        <p:txBody>
          <a:bodyPr/>
          <a:lstStyle/>
          <a:p>
            <a:endParaRPr lang="en-GB"/>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426235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E40368-9DC6-49CB-B30B-075DB8BB606D}" type="datetimeFigureOut">
              <a:rPr lang="en-GB" smtClean="0"/>
              <a:t>28/09/2023</a:t>
            </a:fld>
            <a:endParaRPr lang="en-GB"/>
          </a:p>
        </p:txBody>
      </p:sp>
      <p:sp>
        <p:nvSpPr>
          <p:cNvPr id="4" name="Footer Placeholder 3"/>
          <p:cNvSpPr>
            <a:spLocks noGrp="1"/>
          </p:cNvSpPr>
          <p:nvPr>
            <p:ph type="ftr" sz="quarter" idx="11"/>
          </p:nvPr>
        </p:nvSpPr>
        <p:spPr/>
        <p:txBody>
          <a:bodyPr/>
          <a:lstStyle/>
          <a:p>
            <a:endParaRPr lang="en-GB"/>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650130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E40368-9DC6-49CB-B30B-075DB8BB606D}" type="datetimeFigureOut">
              <a:rPr lang="en-GB" smtClean="0"/>
              <a:t>28/09/2023</a:t>
            </a:fld>
            <a:endParaRPr lang="en-GB"/>
          </a:p>
        </p:txBody>
      </p:sp>
      <p:sp>
        <p:nvSpPr>
          <p:cNvPr id="3" name="Footer Placeholder 2"/>
          <p:cNvSpPr>
            <a:spLocks noGrp="1"/>
          </p:cNvSpPr>
          <p:nvPr>
            <p:ph type="ftr" sz="quarter" idx="11"/>
          </p:nvPr>
        </p:nvSpPr>
        <p:spPr/>
        <p:txBody>
          <a:bodyPr/>
          <a:lstStyle/>
          <a:p>
            <a:endParaRPr lang="en-GB"/>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182160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268180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E40368-9DC6-49CB-B30B-075DB8BB606D}" type="datetimeFigureOut">
              <a:rPr lang="en-GB" smtClean="0"/>
              <a:t>28/09/2023</a:t>
            </a:fld>
            <a:endParaRPr lang="en-GB"/>
          </a:p>
        </p:txBody>
      </p:sp>
      <p:sp>
        <p:nvSpPr>
          <p:cNvPr id="6" name="Footer Placeholder 5"/>
          <p:cNvSpPr>
            <a:spLocks noGrp="1"/>
          </p:cNvSpPr>
          <p:nvPr>
            <p:ph type="ftr" sz="quarter" idx="11"/>
          </p:nvPr>
        </p:nvSpPr>
        <p:spPr/>
        <p:txBody>
          <a:bodyPr/>
          <a:lstStyle/>
          <a:p>
            <a:endParaRPr lang="en-GB"/>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6101D021-08F2-4073-A442-000877CB9FD5}" type="slidenum">
              <a:rPr lang="en-GB" smtClean="0"/>
              <a:t>‹#›</a:t>
            </a:fld>
            <a:endParaRPr lang="en-GB"/>
          </a:p>
        </p:txBody>
      </p:sp>
    </p:spTree>
    <p:extLst>
      <p:ext uri="{BB962C8B-B14F-4D97-AF65-F5344CB8AC3E}">
        <p14:creationId xmlns:p14="http://schemas.microsoft.com/office/powerpoint/2010/main" val="34240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8E40368-9DC6-49CB-B30B-075DB8BB606D}" type="datetimeFigureOut">
              <a:rPr lang="en-GB" smtClean="0"/>
              <a:t>28/09/2023</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6101D021-08F2-4073-A442-000877CB9FD5}" type="slidenum">
              <a:rPr lang="en-GB" smtClean="0"/>
              <a:t>‹#›</a:t>
            </a:fld>
            <a:endParaRPr lang="en-GB"/>
          </a:p>
        </p:txBody>
      </p:sp>
    </p:spTree>
    <p:extLst>
      <p:ext uri="{BB962C8B-B14F-4D97-AF65-F5344CB8AC3E}">
        <p14:creationId xmlns:p14="http://schemas.microsoft.com/office/powerpoint/2010/main" val="52451995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wmf"/><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9184" y="39309"/>
            <a:ext cx="12022160" cy="6762466"/>
          </a:xfrm>
          <a:prstGeom prst="rect">
            <a:avLst/>
          </a:prstGeom>
        </p:spPr>
      </p:pic>
    </p:spTree>
    <p:extLst>
      <p:ext uri="{BB962C8B-B14F-4D97-AF65-F5344CB8AC3E}">
        <p14:creationId xmlns:p14="http://schemas.microsoft.com/office/powerpoint/2010/main" val="240634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49" t="28000" r="15329" b="39167"/>
          <a:stretch/>
        </p:blipFill>
        <p:spPr bwMode="auto">
          <a:xfrm>
            <a:off x="231648" y="0"/>
            <a:ext cx="1196035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3390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963" t="18667" r="10044" b="45500"/>
          <a:stretch/>
        </p:blipFill>
        <p:spPr bwMode="auto">
          <a:xfrm>
            <a:off x="1633728" y="256032"/>
            <a:ext cx="10277856" cy="262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79001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 xmlns:a16="http://schemas.microsoft.com/office/drawing/2014/main" id="{428B6969-2C1F-BFBD-301D-AE05AAF0E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3425" y="550686"/>
            <a:ext cx="760826" cy="7490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093598BC-63BB-9A96-EC0F-E83D66A875D1}"/>
              </a:ext>
            </a:extLst>
          </p:cNvPr>
          <p:cNvSpPr txBox="1"/>
          <p:nvPr/>
        </p:nvSpPr>
        <p:spPr>
          <a:xfrm>
            <a:off x="1446816" y="1474012"/>
            <a:ext cx="7555273" cy="923330"/>
          </a:xfrm>
          <a:prstGeom prst="rect">
            <a:avLst/>
          </a:prstGeom>
          <a:noFill/>
        </p:spPr>
        <p:txBody>
          <a:bodyPr wrap="none" rtlCol="0">
            <a:spAutoFit/>
          </a:bodyPr>
          <a:lstStyle/>
          <a:p>
            <a:pPr algn="just" rtl="0">
              <a:spcBef>
                <a:spcPts val="0"/>
              </a:spcBef>
              <a:spcAft>
                <a:spcPts val="0"/>
              </a:spcAft>
            </a:pPr>
            <a:r>
              <a:rPr lang="vi-VN" sz="1800" b="1" i="0" u="none" strike="noStrike" dirty="0">
                <a:solidFill>
                  <a:srgbClr val="0070C0"/>
                </a:solidFill>
                <a:effectLst>
                  <a:outerShdw blurRad="38100" dist="38100" dir="2700000" algn="tl">
                    <a:srgbClr val="000000">
                      <a:alpha val="43137"/>
                    </a:srgbClr>
                  </a:outerShdw>
                </a:effectLst>
                <a:latin typeface="Arial" panose="020B0604020202020204" pitchFamily="34" charset="0"/>
              </a:rPr>
              <a:t>1) Luyện tập thường xuyên và gõ bàn phím đúng cách sẽ giúp em :</a:t>
            </a:r>
            <a:endParaRPr lang="vi-VN" b="1" dirty="0">
              <a:solidFill>
                <a:srgbClr val="0070C0"/>
              </a:solidFill>
              <a:effectLst>
                <a:outerShdw blurRad="38100" dist="38100" dir="2700000" algn="tl">
                  <a:srgbClr val="000000">
                    <a:alpha val="43137"/>
                  </a:srgbClr>
                </a:outerShdw>
              </a:effectLst>
            </a:endParaRPr>
          </a:p>
          <a:p>
            <a:r>
              <a:rPr lang="vi-VN" b="1" dirty="0">
                <a:solidFill>
                  <a:srgbClr val="0070C0"/>
                </a:solidFill>
                <a:effectLst>
                  <a:outerShdw blurRad="38100" dist="38100" dir="2700000" algn="tl">
                    <a:srgbClr val="000000">
                      <a:alpha val="43137"/>
                    </a:srgbClr>
                  </a:outerShdw>
                </a:effectLst>
              </a:rPr>
              <a:t/>
            </a:r>
            <a:br>
              <a:rPr lang="vi-VN" b="1" dirty="0">
                <a:solidFill>
                  <a:srgbClr val="0070C0"/>
                </a:solidFill>
                <a:effectLst>
                  <a:outerShdw blurRad="38100" dist="38100" dir="2700000" algn="tl">
                    <a:srgbClr val="000000">
                      <a:alpha val="43137"/>
                    </a:srgbClr>
                  </a:outerShdw>
                </a:effectLst>
              </a:rPr>
            </a:br>
            <a:endParaRPr lang="en-GB" b="1" dirty="0">
              <a:solidFill>
                <a:srgbClr val="0070C0"/>
              </a:solidFill>
              <a:effectLst>
                <a:outerShdw blurRad="38100" dist="38100" dir="2700000" algn="tl">
                  <a:srgbClr val="000000">
                    <a:alpha val="43137"/>
                  </a:srgbClr>
                </a:outerShdw>
              </a:effectLst>
            </a:endParaRPr>
          </a:p>
        </p:txBody>
      </p:sp>
      <p:sp>
        <p:nvSpPr>
          <p:cNvPr id="5" name="TextBox 4">
            <a:extLst>
              <a:ext uri="{FF2B5EF4-FFF2-40B4-BE49-F238E27FC236}">
                <a16:creationId xmlns="" xmlns:a16="http://schemas.microsoft.com/office/drawing/2014/main" id="{327AB336-6EC7-B269-A962-26FE602A6E3D}"/>
              </a:ext>
            </a:extLst>
          </p:cNvPr>
          <p:cNvSpPr txBox="1"/>
          <p:nvPr/>
        </p:nvSpPr>
        <p:spPr>
          <a:xfrm>
            <a:off x="2407683" y="1931506"/>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A.</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Gõ</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nhanh</a:t>
            </a:r>
            <a:r>
              <a:rPr lang="en-GB" sz="1800" b="0" i="0" u="none" strike="noStrike" dirty="0">
                <a:solidFill>
                  <a:srgbClr val="0070C0"/>
                </a:solidFill>
                <a:effectLst/>
                <a:latin typeface="Arial" panose="020B0604020202020204" pitchFamily="34" charset="0"/>
              </a:rPr>
              <a:t> , </a:t>
            </a:r>
            <a:r>
              <a:rPr lang="en-GB" sz="1800" b="0" i="0" u="none" strike="noStrike" dirty="0" err="1">
                <a:solidFill>
                  <a:srgbClr val="0070C0"/>
                </a:solidFill>
                <a:effectLst/>
                <a:latin typeface="Arial" panose="020B0604020202020204" pitchFamily="34" charset="0"/>
              </a:rPr>
              <a:t>chính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xác</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và</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không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cần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nhìn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r>
              <a:rPr lang="en-GB" dirty="0"/>
              <a:t/>
            </a:r>
            <a:br>
              <a:rPr lang="en-GB" dirty="0"/>
            </a:br>
            <a:endParaRPr lang="en-GB" dirty="0"/>
          </a:p>
        </p:txBody>
      </p:sp>
      <p:sp>
        <p:nvSpPr>
          <p:cNvPr id="7" name="TextBox 6">
            <a:extLst>
              <a:ext uri="{FF2B5EF4-FFF2-40B4-BE49-F238E27FC236}">
                <a16:creationId xmlns="" xmlns:a16="http://schemas.microsoft.com/office/drawing/2014/main" id="{FFAE1A5F-4133-4139-8F8B-7E98ADC334C5}"/>
              </a:ext>
            </a:extLst>
          </p:cNvPr>
          <p:cNvSpPr txBox="1"/>
          <p:nvPr/>
        </p:nvSpPr>
        <p:spPr>
          <a:xfrm>
            <a:off x="2407683" y="2505670"/>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B.</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Giữ</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sạch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sẽ</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và</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không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cần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nhìn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r>
              <a:rPr lang="en-GB" dirty="0">
                <a:solidFill>
                  <a:srgbClr val="0070C0"/>
                </a:solidFill>
              </a:rPr>
              <a:t/>
            </a:r>
            <a:br>
              <a:rPr lang="en-GB" dirty="0">
                <a:solidFill>
                  <a:srgbClr val="0070C0"/>
                </a:solidFill>
              </a:rPr>
            </a:br>
            <a:endParaRPr lang="en-GB" dirty="0">
              <a:solidFill>
                <a:srgbClr val="0070C0"/>
              </a:solidFill>
            </a:endParaRPr>
          </a:p>
        </p:txBody>
      </p:sp>
      <p:sp>
        <p:nvSpPr>
          <p:cNvPr id="9" name="TextBox 8">
            <a:extLst>
              <a:ext uri="{FF2B5EF4-FFF2-40B4-BE49-F238E27FC236}">
                <a16:creationId xmlns="" xmlns:a16="http://schemas.microsoft.com/office/drawing/2014/main" id="{3076A199-A15A-4257-5ECA-1522DB27F1C7}"/>
              </a:ext>
            </a:extLst>
          </p:cNvPr>
          <p:cNvSpPr txBox="1"/>
          <p:nvPr/>
        </p:nvSpPr>
        <p:spPr>
          <a:xfrm>
            <a:off x="2407683" y="3075980"/>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C.</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Gõ</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nhanh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chính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xác</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và</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giữ</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bàn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sạch</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sẽ</a:t>
            </a:r>
            <a:r>
              <a:rPr lang="en-GB" sz="1800" b="0" i="0" u="none" strike="noStrike" dirty="0">
                <a:solidFill>
                  <a:srgbClr val="000000"/>
                </a:solidFill>
                <a:effectLst/>
                <a:latin typeface="Arial" panose="020B0604020202020204" pitchFamily="34" charset="0"/>
              </a:rPr>
              <a:t>.</a:t>
            </a:r>
            <a:endParaRPr lang="en-GB" b="0" dirty="0">
              <a:effectLst/>
            </a:endParaRPr>
          </a:p>
          <a:p>
            <a:r>
              <a:rPr lang="en-GB" dirty="0"/>
              <a:t/>
            </a:r>
            <a:br>
              <a:rPr lang="en-GB" dirty="0"/>
            </a:br>
            <a:endParaRPr lang="en-GB" dirty="0"/>
          </a:p>
        </p:txBody>
      </p:sp>
      <p:sp>
        <p:nvSpPr>
          <p:cNvPr id="11" name="TextBox 10">
            <a:extLst>
              <a:ext uri="{FF2B5EF4-FFF2-40B4-BE49-F238E27FC236}">
                <a16:creationId xmlns="" xmlns:a16="http://schemas.microsoft.com/office/drawing/2014/main" id="{0EFB1F2A-EE07-D30E-8B84-BA93E95AD21E}"/>
              </a:ext>
            </a:extLst>
          </p:cNvPr>
          <p:cNvSpPr txBox="1"/>
          <p:nvPr/>
        </p:nvSpPr>
        <p:spPr>
          <a:xfrm>
            <a:off x="1446816" y="3861257"/>
            <a:ext cx="10032421" cy="954107"/>
          </a:xfrm>
          <a:prstGeom prst="rect">
            <a:avLst/>
          </a:prstGeom>
          <a:noFill/>
        </p:spPr>
        <p:txBody>
          <a:bodyPr wrap="square">
            <a:spAutoFit/>
          </a:bodyPr>
          <a:lstStyle/>
          <a:p>
            <a:pPr rtl="0">
              <a:spcBef>
                <a:spcPts val="0"/>
              </a:spcBef>
              <a:spcAft>
                <a:spcPts val="0"/>
              </a:spcAft>
            </a:pPr>
            <a:r>
              <a:rPr lang="vi-VN" sz="2000" b="1" i="0" strike="noStrike" dirty="0">
                <a:solidFill>
                  <a:srgbClr val="0070C0"/>
                </a:solidFill>
                <a:effectLst>
                  <a:outerShdw blurRad="38100" dist="38100" dir="2700000" algn="tl">
                    <a:srgbClr val="000000">
                      <a:alpha val="43137"/>
                    </a:srgbClr>
                  </a:outerShdw>
                </a:effectLst>
                <a:latin typeface="Arial" panose="020B0604020202020204" pitchFamily="34" charset="0"/>
              </a:rPr>
              <a:t>2) </a:t>
            </a:r>
            <a:r>
              <a:rPr lang="vi-VN" b="1" i="0" strike="noStrike" dirty="0">
                <a:solidFill>
                  <a:srgbClr val="0070C0"/>
                </a:solidFill>
                <a:effectLst>
                  <a:outerShdw blurRad="38100" dist="38100" dir="2700000" algn="tl">
                    <a:srgbClr val="000000">
                      <a:alpha val="43137"/>
                    </a:srgbClr>
                  </a:outerShdw>
                </a:effectLst>
                <a:latin typeface="Arial" panose="020B0604020202020204" pitchFamily="34" charset="0"/>
              </a:rPr>
              <a:t>Em</a:t>
            </a:r>
            <a:r>
              <a:rPr lang="vi-VN" sz="2000" b="1" i="0" strike="noStrike" dirty="0">
                <a:solidFill>
                  <a:srgbClr val="0070C0"/>
                </a:solidFill>
                <a:effectLst>
                  <a:outerShdw blurRad="38100" dist="38100" dir="2700000" algn="tl">
                    <a:srgbClr val="000000">
                      <a:alpha val="43137"/>
                    </a:srgbClr>
                  </a:outerShdw>
                </a:effectLst>
                <a:latin typeface="Arial" panose="020B0604020202020204" pitchFamily="34" charset="0"/>
              </a:rPr>
              <a:t> đặt ngón tay như thế nào sau khi gõ xong một phím trên hàng phím số ?</a:t>
            </a:r>
            <a:endParaRPr lang="vi-VN" sz="2000" b="1" dirty="0">
              <a:solidFill>
                <a:srgbClr val="0070C0"/>
              </a:solidFill>
              <a:effectLst>
                <a:outerShdw blurRad="38100" dist="38100" dir="2700000" algn="tl">
                  <a:srgbClr val="000000">
                    <a:alpha val="43137"/>
                  </a:srgbClr>
                </a:outerShdw>
              </a:effectLst>
            </a:endParaRPr>
          </a:p>
          <a:p>
            <a:r>
              <a:rPr lang="vi-VN" dirty="0"/>
              <a:t/>
            </a:r>
            <a:br>
              <a:rPr lang="vi-VN" dirty="0"/>
            </a:br>
            <a:endParaRPr lang="en-GB" dirty="0"/>
          </a:p>
        </p:txBody>
      </p:sp>
      <p:sp>
        <p:nvSpPr>
          <p:cNvPr id="13" name="TextBox 12">
            <a:extLst>
              <a:ext uri="{FF2B5EF4-FFF2-40B4-BE49-F238E27FC236}">
                <a16:creationId xmlns="" xmlns:a16="http://schemas.microsoft.com/office/drawing/2014/main" id="{4829EF7B-4C97-CEAF-C462-E3675EDBDBF7}"/>
              </a:ext>
            </a:extLst>
          </p:cNvPr>
          <p:cNvSpPr txBox="1"/>
          <p:nvPr/>
        </p:nvSpPr>
        <p:spPr>
          <a:xfrm>
            <a:off x="2484490" y="4460658"/>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A.</a:t>
            </a:r>
            <a:r>
              <a:rPr lang="en-GB" sz="1800" b="0" i="0" u="none" strike="noStrike" dirty="0">
                <a:solidFill>
                  <a:srgbClr val="0070C0"/>
                </a:solidFill>
                <a:effectLst/>
                <a:latin typeface="Arial" panose="020B0604020202020204" pitchFamily="34" charset="0"/>
              </a:rPr>
              <a:t> Di </a:t>
            </a:r>
            <a:r>
              <a:rPr lang="en-GB" sz="1800" b="0" i="0" u="none" strike="noStrike" dirty="0" err="1">
                <a:solidFill>
                  <a:srgbClr val="0070C0"/>
                </a:solidFill>
                <a:effectLst/>
                <a:latin typeface="Arial" panose="020B0604020202020204" pitchFamily="34" charset="0"/>
              </a:rPr>
              <a:t>chuyển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ngón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tay</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về</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vị</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trí</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xuất</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phát</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r>
              <a:rPr lang="en-GB" dirty="0">
                <a:solidFill>
                  <a:srgbClr val="0070C0"/>
                </a:solidFill>
              </a:rPr>
              <a:t/>
            </a:r>
            <a:br>
              <a:rPr lang="en-GB" dirty="0">
                <a:solidFill>
                  <a:srgbClr val="0070C0"/>
                </a:solidFill>
              </a:rPr>
            </a:br>
            <a:endParaRPr lang="en-GB" dirty="0">
              <a:solidFill>
                <a:srgbClr val="0070C0"/>
              </a:solidFill>
            </a:endParaRPr>
          </a:p>
        </p:txBody>
      </p:sp>
      <p:sp>
        <p:nvSpPr>
          <p:cNvPr id="15" name="TextBox 14">
            <a:extLst>
              <a:ext uri="{FF2B5EF4-FFF2-40B4-BE49-F238E27FC236}">
                <a16:creationId xmlns="" xmlns:a16="http://schemas.microsoft.com/office/drawing/2014/main" id="{C2CCF64D-3723-A643-E199-2A0A93E6999D}"/>
              </a:ext>
            </a:extLst>
          </p:cNvPr>
          <p:cNvSpPr txBox="1"/>
          <p:nvPr/>
        </p:nvSpPr>
        <p:spPr>
          <a:xfrm>
            <a:off x="2484490" y="5065642"/>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B.</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Giữ</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nguyên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ngón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tay</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trên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hàng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số</a:t>
            </a:r>
            <a:r>
              <a:rPr lang="en-GB" sz="1800" b="0" i="0" u="none" strike="noStrike" dirty="0">
                <a:solidFill>
                  <a:srgbClr val="0070C0"/>
                </a:solidFill>
                <a:effectLst/>
                <a:latin typeface="Arial" panose="020B0604020202020204" pitchFamily="34" charset="0"/>
              </a:rPr>
              <a:t>.</a:t>
            </a:r>
            <a:endParaRPr lang="en-GB" b="0" dirty="0">
              <a:solidFill>
                <a:srgbClr val="0070C0"/>
              </a:solidFill>
              <a:effectLst/>
            </a:endParaRPr>
          </a:p>
          <a:p>
            <a:r>
              <a:rPr lang="en-GB" dirty="0">
                <a:solidFill>
                  <a:srgbClr val="0070C0"/>
                </a:solidFill>
              </a:rPr>
              <a:t/>
            </a:r>
            <a:br>
              <a:rPr lang="en-GB" dirty="0">
                <a:solidFill>
                  <a:srgbClr val="0070C0"/>
                </a:solidFill>
              </a:rPr>
            </a:br>
            <a:endParaRPr lang="en-GB" dirty="0">
              <a:solidFill>
                <a:srgbClr val="0070C0"/>
              </a:solidFill>
            </a:endParaRPr>
          </a:p>
        </p:txBody>
      </p:sp>
      <p:sp>
        <p:nvSpPr>
          <p:cNvPr id="17" name="TextBox 16">
            <a:extLst>
              <a:ext uri="{FF2B5EF4-FFF2-40B4-BE49-F238E27FC236}">
                <a16:creationId xmlns="" xmlns:a16="http://schemas.microsoft.com/office/drawing/2014/main" id="{582F87CD-0E2D-461D-CD16-B409568950CE}"/>
              </a:ext>
            </a:extLst>
          </p:cNvPr>
          <p:cNvSpPr txBox="1"/>
          <p:nvPr/>
        </p:nvSpPr>
        <p:spPr>
          <a:xfrm>
            <a:off x="2484490" y="5646629"/>
            <a:ext cx="6098344" cy="923330"/>
          </a:xfrm>
          <a:prstGeom prst="rect">
            <a:avLst/>
          </a:prstGeom>
          <a:noFill/>
        </p:spPr>
        <p:txBody>
          <a:bodyPr wrap="square">
            <a:spAutoFit/>
          </a:bodyPr>
          <a:lstStyle/>
          <a:p>
            <a:pPr rtl="0">
              <a:spcBef>
                <a:spcPts val="0"/>
              </a:spcBef>
              <a:spcAft>
                <a:spcPts val="0"/>
              </a:spcAft>
            </a:pPr>
            <a:r>
              <a:rPr lang="en-GB" sz="1800" b="1" i="0" u="none" strike="noStrike" dirty="0">
                <a:solidFill>
                  <a:srgbClr val="0070C0"/>
                </a:solidFill>
                <a:effectLst/>
                <a:latin typeface="Arial" panose="020B0604020202020204" pitchFamily="34" charset="0"/>
              </a:rPr>
              <a:t>C.</a:t>
            </a:r>
            <a:r>
              <a:rPr lang="en-GB" sz="1800" b="0" i="0" u="none" strike="noStrike" dirty="0">
                <a:solidFill>
                  <a:srgbClr val="0070C0"/>
                </a:solidFill>
                <a:effectLst/>
                <a:latin typeface="Arial" panose="020B0604020202020204" pitchFamily="34" charset="0"/>
              </a:rPr>
              <a:t> Di </a:t>
            </a:r>
            <a:r>
              <a:rPr lang="en-GB" sz="1800" b="0" i="0" u="none" strike="noStrike" dirty="0" err="1">
                <a:solidFill>
                  <a:srgbClr val="0070C0"/>
                </a:solidFill>
                <a:effectLst/>
                <a:latin typeface="Arial" panose="020B0604020202020204" pitchFamily="34" charset="0"/>
              </a:rPr>
              <a:t>chuyển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ngón</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tay</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về</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hàng</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phím</a:t>
            </a:r>
            <a:r>
              <a:rPr lang="en-GB" sz="1800" b="0" i="0" u="none" strike="noStrike" dirty="0">
                <a:solidFill>
                  <a:srgbClr val="0070C0"/>
                </a:solidFill>
                <a:effectLst/>
                <a:latin typeface="Arial" panose="020B0604020202020204" pitchFamily="34" charset="0"/>
              </a:rPr>
              <a:t> </a:t>
            </a:r>
            <a:r>
              <a:rPr lang="en-GB" sz="1800" b="0" i="0" u="none" strike="noStrike" dirty="0" err="1">
                <a:solidFill>
                  <a:srgbClr val="0070C0"/>
                </a:solidFill>
                <a:effectLst/>
                <a:latin typeface="Arial" panose="020B0604020202020204" pitchFamily="34" charset="0"/>
              </a:rPr>
              <a:t>trên</a:t>
            </a:r>
            <a:r>
              <a:rPr lang="en-GB" sz="1800" b="0" i="0" u="none" strike="noStrike" dirty="0">
                <a:solidFill>
                  <a:srgbClr val="000000"/>
                </a:solidFill>
                <a:effectLst/>
                <a:latin typeface="Arial" panose="020B0604020202020204" pitchFamily="34" charset="0"/>
              </a:rPr>
              <a:t>.</a:t>
            </a:r>
            <a:endParaRPr lang="en-GB" b="0" dirty="0">
              <a:effectLst/>
            </a:endParaRPr>
          </a:p>
          <a:p>
            <a:r>
              <a:rPr lang="en-GB" dirty="0"/>
              <a:t/>
            </a:r>
            <a:br>
              <a:rPr lang="en-GB" dirty="0"/>
            </a:br>
            <a:endParaRPr lang="en-GB" dirty="0"/>
          </a:p>
        </p:txBody>
      </p:sp>
      <p:sp>
        <p:nvSpPr>
          <p:cNvPr id="26" name="Oval 25">
            <a:extLst>
              <a:ext uri="{FF2B5EF4-FFF2-40B4-BE49-F238E27FC236}">
                <a16:creationId xmlns="" xmlns:a16="http://schemas.microsoft.com/office/drawing/2014/main" id="{10360CAE-64DD-F40F-1FD8-4C1AC7DB0B67}"/>
              </a:ext>
            </a:extLst>
          </p:cNvPr>
          <p:cNvSpPr/>
          <p:nvPr/>
        </p:nvSpPr>
        <p:spPr>
          <a:xfrm>
            <a:off x="2334251" y="1858864"/>
            <a:ext cx="465369" cy="549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 xmlns:a16="http://schemas.microsoft.com/office/drawing/2014/main" id="{21ED1656-AA65-743A-D037-DE28460154D7}"/>
              </a:ext>
            </a:extLst>
          </p:cNvPr>
          <p:cNvSpPr/>
          <p:nvPr/>
        </p:nvSpPr>
        <p:spPr>
          <a:xfrm>
            <a:off x="2407683" y="4393803"/>
            <a:ext cx="465369" cy="5496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CA5FE6D6-AD8D-AE31-E14B-1E6AF494A478}"/>
              </a:ext>
            </a:extLst>
          </p:cNvPr>
          <p:cNvSpPr txBox="1"/>
          <p:nvPr/>
        </p:nvSpPr>
        <p:spPr>
          <a:xfrm>
            <a:off x="2407683" y="565040"/>
            <a:ext cx="5194051" cy="646331"/>
          </a:xfrm>
          <a:prstGeom prst="rect">
            <a:avLst/>
          </a:prstGeom>
          <a:noFill/>
        </p:spPr>
        <p:txBody>
          <a:bodyPr wrap="none" rtlCol="0">
            <a:spAutoFit/>
          </a:bodyPr>
          <a:lstStyle/>
          <a:p>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kiến</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thức</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3600" b="1" dirty="0" err="1">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GB" sz="3600" b="1" dirty="0">
              <a:solidFill>
                <a:srgbClr val="00B05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72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arn(inVertical)">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1000"/>
                                        <p:tgtEl>
                                          <p:spTgt spid="15"/>
                                        </p:tgtEl>
                                      </p:cBhvr>
                                    </p:animEffect>
                                    <p:anim calcmode="lin" valueType="num">
                                      <p:cBhvr>
                                        <p:cTn id="55" dur="1000" fill="hold"/>
                                        <p:tgtEl>
                                          <p:spTgt spid="15"/>
                                        </p:tgtEl>
                                        <p:attrNameLst>
                                          <p:attrName>ppt_x</p:attrName>
                                        </p:attrNameLst>
                                      </p:cBhvr>
                                      <p:tavLst>
                                        <p:tav tm="0">
                                          <p:val>
                                            <p:strVal val="#ppt_x"/>
                                          </p:val>
                                        </p:tav>
                                        <p:tav tm="100000">
                                          <p:val>
                                            <p:strVal val="#ppt_x"/>
                                          </p:val>
                                        </p:tav>
                                      </p:tavLst>
                                    </p:anim>
                                    <p:anim calcmode="lin" valueType="num">
                                      <p:cBhvr>
                                        <p:cTn id="5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barn(inVertical)">
                                      <p:cBhvr>
                                        <p:cTn id="6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P spid="15" grpId="0"/>
      <p:bldP spid="17" grpId="0"/>
      <p:bldP spid="26"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BACK0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2899" y="1507137"/>
            <a:ext cx="9144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1133426gsfxbpjp44">
            <a:extLst>
              <a:ext uri="{FF2B5EF4-FFF2-40B4-BE49-F238E27FC236}">
                <a16:creationId xmlns="" xmlns:a16="http://schemas.microsoft.com/office/drawing/2014/main" id="{610E6CF2-ACAB-4585-B1E5-047EE679B6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1579522" y="2924944"/>
            <a:ext cx="565150" cy="356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133426gsfxbpjp44">
            <a:extLst>
              <a:ext uri="{FF2B5EF4-FFF2-40B4-BE49-F238E27FC236}">
                <a16:creationId xmlns="" xmlns:a16="http://schemas.microsoft.com/office/drawing/2014/main" id="{9EFF5396-AA59-418E-B34F-30CDCA72905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328" y="230189"/>
            <a:ext cx="56673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2" descr="1707962tj3hg7yh59">
            <a:extLst>
              <a:ext uri="{FF2B5EF4-FFF2-40B4-BE49-F238E27FC236}">
                <a16:creationId xmlns="" xmlns:a16="http://schemas.microsoft.com/office/drawing/2014/main" id="{AE9A3396-C74C-4B98-9A5E-4DB224C3707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982390" y="-2818716"/>
            <a:ext cx="1714500" cy="7160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8" descr="1181071cimzwdep76">
            <a:extLst>
              <a:ext uri="{FF2B5EF4-FFF2-40B4-BE49-F238E27FC236}">
                <a16:creationId xmlns="" xmlns:a16="http://schemas.microsoft.com/office/drawing/2014/main" id="{4219D9DF-CA71-4C88-8AA1-8EDC8801FBF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34750" y="36512"/>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8" descr="1181071cimzwdep76">
            <a:extLst>
              <a:ext uri="{FF2B5EF4-FFF2-40B4-BE49-F238E27FC236}">
                <a16:creationId xmlns="" xmlns:a16="http://schemas.microsoft.com/office/drawing/2014/main" id="{66A86C2A-936D-4F20-A2BA-080902E3C146}"/>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22569" y="2924944"/>
            <a:ext cx="8572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0" descr="1228827kvwbhhiily">
            <a:extLst>
              <a:ext uri="{FF2B5EF4-FFF2-40B4-BE49-F238E27FC236}">
                <a16:creationId xmlns="" xmlns:a16="http://schemas.microsoft.com/office/drawing/2014/main" id="{84AF4A43-59E6-42EC-B471-82BF8C592396}"/>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7165102" y="-3050076"/>
            <a:ext cx="1327833" cy="7501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a:extLst>
              <a:ext uri="{FF2B5EF4-FFF2-40B4-BE49-F238E27FC236}">
                <a16:creationId xmlns="" xmlns:a16="http://schemas.microsoft.com/office/drawing/2014/main" id="{3C8756FD-2D2A-423D-AD8F-39CE3C5C674F}"/>
              </a:ext>
            </a:extLst>
          </p:cNvPr>
          <p:cNvSpPr/>
          <p:nvPr/>
        </p:nvSpPr>
        <p:spPr>
          <a:xfrm>
            <a:off x="1916130" y="3435712"/>
            <a:ext cx="8708571" cy="707886"/>
          </a:xfrm>
          <a:prstGeom prst="rect">
            <a:avLst/>
          </a:prstGeom>
        </p:spPr>
        <p:txBody>
          <a:bodyPr wrap="square">
            <a:spAutoFit/>
            <a:scene3d>
              <a:camera prst="orthographicFront"/>
              <a:lightRig rig="threePt" dir="t"/>
            </a:scene3d>
            <a:sp3d extrusionH="57150">
              <a:bevelT w="38100" h="38100" prst="angle"/>
            </a:sp3d>
          </a:bodyPr>
          <a:lstStyle/>
          <a:p>
            <a:pPr algn="ctr">
              <a:defRPr/>
            </a:pPr>
            <a:r>
              <a:rPr lang="en-US" altLang="vi-VN" sz="4000" b="1" dirty="0">
                <a:ln w="12700">
                  <a:solidFill>
                    <a:srgbClr val="C0504D">
                      <a:lumMod val="75000"/>
                    </a:srgbClr>
                  </a:solidFill>
                  <a:prstDash val="solid"/>
                </a:ln>
                <a:solidFill>
                  <a:srgbClr val="0000EE"/>
                </a:solidFill>
                <a:latin typeface="Times New Roman" panose="02020603050405020304" pitchFamily="18" charset="0"/>
                <a:cs typeface="Times New Roman" pitchFamily="18" charset="0"/>
              </a:rPr>
              <a:t>CHÚC CÁC EM HỌC TỐT.</a:t>
            </a:r>
            <a:endParaRPr lang="en-US" altLang="vi-VN" sz="3600" b="1" dirty="0">
              <a:solidFill>
                <a:srgbClr val="FF3300"/>
              </a:solidFill>
              <a:latin typeface="Times New Roman" pitchFamily="18" charset="0"/>
              <a:cs typeface="Times New Roman" pitchFamily="18" charset="0"/>
            </a:endParaRPr>
          </a:p>
        </p:txBody>
      </p:sp>
      <p:sp>
        <p:nvSpPr>
          <p:cNvPr id="9" name="Oval 6">
            <a:extLst>
              <a:ext uri="{FF2B5EF4-FFF2-40B4-BE49-F238E27FC236}">
                <a16:creationId xmlns="" xmlns:a16="http://schemas.microsoft.com/office/drawing/2014/main" id="{CCEC4684-5998-4D84-AC07-19A94A8E7655}"/>
              </a:ext>
            </a:extLst>
          </p:cNvPr>
          <p:cNvSpPr/>
          <p:nvPr/>
        </p:nvSpPr>
        <p:spPr>
          <a:xfrm>
            <a:off x="4630739" y="5313364"/>
            <a:ext cx="84137" cy="603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3">
            <a:extLst>
              <a:ext uri="{FF2B5EF4-FFF2-40B4-BE49-F238E27FC236}">
                <a16:creationId xmlns="" xmlns:a16="http://schemas.microsoft.com/office/drawing/2014/main" id="{3C8756FD-2D2A-423D-AD8F-39CE3C5C674F}"/>
              </a:ext>
            </a:extLst>
          </p:cNvPr>
          <p:cNvSpPr/>
          <p:nvPr/>
        </p:nvSpPr>
        <p:spPr>
          <a:xfrm>
            <a:off x="2133845" y="1871260"/>
            <a:ext cx="8295256" cy="1200329"/>
          </a:xfrm>
          <a:prstGeom prst="rect">
            <a:avLst/>
          </a:prstGeom>
        </p:spPr>
        <p:txBody>
          <a:bodyPr wrap="square">
            <a:spAutoFit/>
          </a:bodyPr>
          <a:lstStyle/>
          <a:p>
            <a:pPr algn="ctr">
              <a:defRPr/>
            </a:pP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Về</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nhà</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các</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em</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hãy</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luyện</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tập</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thử</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gõ</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hàng</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phím</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số</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trên</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máy</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tính</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 </a:t>
            </a:r>
            <a:r>
              <a:rPr lang="en-US" altLang="vi-VN" sz="3600" b="1" dirty="0" err="1">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nhé</a:t>
            </a:r>
            <a:r>
              <a:rPr lang="en-US" altLang="vi-VN" sz="3600" b="1" dirty="0">
                <a:ln w="0"/>
                <a:solidFill>
                  <a:srgbClr val="00B050"/>
                </a:solidFill>
                <a:effectLst>
                  <a:outerShdw blurRad="38100" dist="19050" dir="2700000" algn="tl" rotWithShape="0">
                    <a:schemeClr val="dk1">
                      <a:alpha val="40000"/>
                    </a:schemeClr>
                  </a:outerShdw>
                </a:effectLst>
                <a:latin typeface="Times New Roman" pitchFamily="18" charset="0"/>
                <a:cs typeface="Times New Roman" pitchFamily="18" charset="0"/>
              </a:rPr>
              <a:t>.</a:t>
            </a:r>
          </a:p>
        </p:txBody>
      </p:sp>
    </p:spTree>
    <p:extLst>
      <p:ext uri="{BB962C8B-B14F-4D97-AF65-F5344CB8AC3E}">
        <p14:creationId xmlns:p14="http://schemas.microsoft.com/office/powerpoint/2010/main" val="122759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1" nodeType="clickEffect">
                                  <p:stCondLst>
                                    <p:cond delay="0"/>
                                  </p:stCondLst>
                                  <p:childTnLst>
                                    <p:animClr clrSpc="rgb" dir="cw">
                                      <p:cBhvr override="childStyle">
                                        <p:cTn id="18" dur="250" autoRev="1" fill="remove"/>
                                        <p:tgtEl>
                                          <p:spTgt spid="8"/>
                                        </p:tgtEl>
                                        <p:attrNameLst>
                                          <p:attrName>style.color</p:attrName>
                                        </p:attrNameLst>
                                      </p:cBhvr>
                                      <p:to>
                                        <a:schemeClr val="bg1"/>
                                      </p:to>
                                    </p:animClr>
                                    <p:animClr clrSpc="rgb" dir="cw">
                                      <p:cBhvr>
                                        <p:cTn id="19" dur="250" autoRev="1" fill="remove"/>
                                        <p:tgtEl>
                                          <p:spTgt spid="8"/>
                                        </p:tgtEl>
                                        <p:attrNameLst>
                                          <p:attrName>fillcolor</p:attrName>
                                        </p:attrNameLst>
                                      </p:cBhvr>
                                      <p:to>
                                        <a:schemeClr val="bg1"/>
                                      </p:to>
                                    </p:animClr>
                                    <p:set>
                                      <p:cBhvr>
                                        <p:cTn id="20" dur="250" autoRev="1" fill="remove"/>
                                        <p:tgtEl>
                                          <p:spTgt spid="8"/>
                                        </p:tgtEl>
                                        <p:attrNameLst>
                                          <p:attrName>fill.type</p:attrName>
                                        </p:attrNameLst>
                                      </p:cBhvr>
                                      <p:to>
                                        <p:strVal val="solid"/>
                                      </p:to>
                                    </p:set>
                                    <p:set>
                                      <p:cBhvr>
                                        <p:cTn id="21" dur="250" autoRev="1" fill="remove"/>
                                        <p:tgtEl>
                                          <p:spTgt spid="8"/>
                                        </p:tgtEl>
                                        <p:attrNameLst>
                                          <p:attrName>fill.on</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grpId="2" nodeType="clickEffect">
                                  <p:stCondLst>
                                    <p:cond delay="0"/>
                                  </p:stCondLst>
                                  <p:childTnLst>
                                    <p:animEffect transition="out" filter="fade">
                                      <p:cBhvr>
                                        <p:cTn id="25" dur="500" tmFilter="0, 0; .2, .5; .8, .5; 1, 0"/>
                                        <p:tgtEl>
                                          <p:spTgt spid="8"/>
                                        </p:tgtEl>
                                      </p:cBhvr>
                                    </p:animEffect>
                                    <p:animScale>
                                      <p:cBhvr>
                                        <p:cTn id="2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sz="4400">
                <a:solidFill>
                  <a:srgbClr val="FF0000"/>
                </a:solidFill>
                <a:latin typeface="Times New Roman" pitchFamily="18" charset="0"/>
                <a:cs typeface="Times New Roman" pitchFamily="18" charset="0"/>
              </a:rPr>
              <a:t>Em hãy nêu lại cách gõ hàng phím số đúng theo ngón </a:t>
            </a:r>
            <a:r>
              <a:rPr lang="vi-VN" sz="4400" smtClean="0">
                <a:solidFill>
                  <a:srgbClr val="FF0000"/>
                </a:solidFill>
                <a:latin typeface="Times New Roman" pitchFamily="18" charset="0"/>
                <a:cs typeface="Times New Roman" pitchFamily="18" charset="0"/>
              </a:rPr>
              <a:t>tay</a:t>
            </a:r>
            <a:r>
              <a:rPr lang="en-US" sz="4400">
                <a:solidFill>
                  <a:srgbClr val="FF0000"/>
                </a:solidFill>
                <a:latin typeface="Times New Roman" pitchFamily="18" charset="0"/>
                <a:cs typeface="Times New Roman" pitchFamily="18" charset="0"/>
              </a:rPr>
              <a:t>?</a:t>
            </a:r>
            <a:r>
              <a:rPr lang="en-US"/>
              <a:t/>
            </a:r>
            <a:br>
              <a:rPr lang="en-US"/>
            </a:br>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74055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vi-VN">
                <a:solidFill>
                  <a:srgbClr val="FF0000"/>
                </a:solidFill>
                <a:latin typeface="Times New Roman" pitchFamily="18" charset="0"/>
                <a:cs typeface="Times New Roman" pitchFamily="18" charset="0"/>
              </a:rPr>
              <a:t>Theo em việc gõ bàn phím đúng cách mang lại những lợi ích nào sau đây</a:t>
            </a:r>
            <a:r>
              <a:rPr lang="vi-VN" smtClean="0">
                <a:solidFill>
                  <a:srgbClr val="FF0000"/>
                </a:solidFill>
                <a:latin typeface="Times New Roman" pitchFamily="18" charset="0"/>
                <a:cs typeface="Times New Roman" pitchFamily="18" charset="0"/>
              </a:rPr>
              <a:t>?</a:t>
            </a:r>
            <a:r>
              <a:rPr lang="en-US" smtClean="0">
                <a:solidFill>
                  <a:srgbClr val="FF0000"/>
                </a:solidFill>
                <a:latin typeface="Times New Roman" pitchFamily="18" charset="0"/>
                <a:cs typeface="Times New Roman" pitchFamily="18" charset="0"/>
              </a:rPr>
              <a:t/>
            </a:r>
            <a:br>
              <a:rPr lang="en-US" smtClean="0">
                <a:solidFill>
                  <a:srgbClr val="FF0000"/>
                </a:solidFill>
                <a:latin typeface="Times New Roman" pitchFamily="18" charset="0"/>
                <a:cs typeface="Times New Roman" pitchFamily="18" charset="0"/>
              </a:rPr>
            </a:br>
            <a:r>
              <a:rPr lang="en-US">
                <a:solidFill>
                  <a:srgbClr val="FF0000"/>
                </a:solidFill>
                <a:latin typeface="Times New Roman" pitchFamily="18" charset="0"/>
                <a:cs typeface="Times New Roman" pitchFamily="18" charset="0"/>
              </a:rPr>
              <a:t/>
            </a:r>
            <a:br>
              <a:rPr lang="en-US">
                <a:solidFill>
                  <a:srgbClr val="FF0000"/>
                </a:solidFill>
                <a:latin typeface="Times New Roman" pitchFamily="18" charset="0"/>
                <a:cs typeface="Times New Roman" pitchFamily="18" charset="0"/>
              </a:rPr>
            </a:br>
            <a:r>
              <a:rPr lang="vi-VN">
                <a:latin typeface="Times New Roman" pitchFamily="18" charset="0"/>
                <a:cs typeface="Times New Roman" pitchFamily="18" charset="0"/>
              </a:rPr>
              <a:t>1. Giúp gõ nhanh và chính xác.</a:t>
            </a:r>
            <a:r>
              <a:rPr lang="en-US">
                <a:latin typeface="Times New Roman" pitchFamily="18" charset="0"/>
                <a:cs typeface="Times New Roman" pitchFamily="18" charset="0"/>
              </a:rPr>
              <a:t/>
            </a:r>
            <a:br>
              <a:rPr lang="en-US">
                <a:latin typeface="Times New Roman" pitchFamily="18" charset="0"/>
                <a:cs typeface="Times New Roman" pitchFamily="18" charset="0"/>
              </a:rPr>
            </a:br>
            <a:r>
              <a:rPr lang="vi-VN">
                <a:latin typeface="Times New Roman" pitchFamily="18" charset="0"/>
                <a:cs typeface="Times New Roman" pitchFamily="18" charset="0"/>
              </a:rPr>
              <a:t>2. Giúp gõ đúng khi ngồi ở bất cứ tư thế nào.</a:t>
            </a:r>
            <a:r>
              <a:rPr lang="en-US">
                <a:latin typeface="Times New Roman" pitchFamily="18" charset="0"/>
                <a:cs typeface="Times New Roman" pitchFamily="18" charset="0"/>
              </a:rPr>
              <a:t/>
            </a:r>
            <a:br>
              <a:rPr lang="en-US">
                <a:latin typeface="Times New Roman" pitchFamily="18" charset="0"/>
                <a:cs typeface="Times New Roman" pitchFamily="18" charset="0"/>
              </a:rPr>
            </a:br>
            <a:endParaRPr lang="en-US">
              <a:latin typeface="Times New Roman" pitchFamily="18" charset="0"/>
              <a:cs typeface="Times New Roman" pitchFamily="18" charset="0"/>
            </a:endParaRPr>
          </a:p>
        </p:txBody>
      </p:sp>
    </p:spTree>
    <p:extLst>
      <p:ext uri="{BB962C8B-B14F-4D97-AF65-F5344CB8AC3E}">
        <p14:creationId xmlns:p14="http://schemas.microsoft.com/office/powerpoint/2010/main" val="1638231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59559" y="2612727"/>
            <a:ext cx="11259402" cy="2301102"/>
          </a:xfrm>
          <a:prstGeom prst="rect">
            <a:avLst/>
          </a:prstGeom>
          <a:noFill/>
        </p:spPr>
        <p:txBody>
          <a:bodyPr wrap="none" lIns="91440" tIns="45720" rIns="91440" bIns="45720">
            <a:prstTxWarp prst="textInflate">
              <a:avLst/>
            </a:prstTxWarp>
            <a:spAutoFit/>
            <a:scene3d>
              <a:camera prst="orthographicFront"/>
              <a:lightRig rig="threePt" dir="t"/>
            </a:scene3d>
            <a:sp3d extrusionH="57150">
              <a:bevelT w="38100" h="38100"/>
            </a:sp3d>
          </a:bodyPr>
          <a:lstStyle/>
          <a:p>
            <a:pPr algn="ctr"/>
            <a:r>
              <a:rPr lang="en-US" sz="5400" b="1" dirty="0" err="1">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Bài</a:t>
            </a:r>
            <a:r>
              <a:rPr lang="en-US" sz="5400" b="1" dirty="0">
                <a:ln w="9525">
                  <a:solidFill>
                    <a:schemeClr val="bg1"/>
                  </a:solidFill>
                  <a:prstDash val="solid"/>
                </a:ln>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 2:</a:t>
            </a:r>
          </a:p>
          <a:p>
            <a:pPr algn="ctr"/>
            <a:r>
              <a:rPr lang="en-US" sz="5400" b="1" smtClean="0">
                <a:solidFill>
                  <a:srgbClr val="FF0000"/>
                </a:solidFill>
                <a:latin typeface="Times New Roman" panose="02020603050405020304" pitchFamily="18" charset="0"/>
                <a:cs typeface="Times New Roman" panose="02020603050405020304" pitchFamily="18" charset="0"/>
              </a:rPr>
              <a:t> Thực hành Gõ </a:t>
            </a:r>
            <a:r>
              <a:rPr lang="en-US" sz="5400" b="1" dirty="0" err="1">
                <a:solidFill>
                  <a:srgbClr val="FF0000"/>
                </a:solidFill>
                <a:latin typeface="Times New Roman" panose="02020603050405020304" pitchFamily="18" charset="0"/>
                <a:cs typeface="Times New Roman" panose="02020603050405020304" pitchFamily="18" charset="0"/>
              </a:rPr>
              <a:t>bàn</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phím</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đúng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cách</a:t>
            </a:r>
            <a:r>
              <a:rPr lang="en-US" sz="5400" b="1" dirty="0">
                <a:solidFill>
                  <a:srgbClr val="FF0000"/>
                </a:solidFill>
                <a:latin typeface="Times New Roman" panose="02020603050405020304" pitchFamily="18" charset="0"/>
                <a:cs typeface="Times New Roman" panose="02020603050405020304" pitchFamily="18" charset="0"/>
              </a:rPr>
              <a:t> </a:t>
            </a:r>
            <a:endParaRPr lang="en-US" sz="5400" b="1" dirty="0">
              <a:ln w="9525">
                <a:solidFill>
                  <a:sysClr val="windowText" lastClr="000000"/>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9690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336" y="584775"/>
            <a:ext cx="10882858" cy="706540"/>
          </a:xfrm>
          <a:prstGeom prst="rect">
            <a:avLst/>
          </a:prstGeom>
        </p:spPr>
        <p:txBody>
          <a:bodyPr wrap="square">
            <a:spAutoFit/>
          </a:bodyPr>
          <a:lstStyle/>
          <a:p>
            <a:pPr marL="342900" indent="-342900" algn="just">
              <a:lnSpc>
                <a:spcPct val="107000"/>
              </a:lnSpc>
              <a:spcBef>
                <a:spcPts val="300"/>
              </a:spcBef>
              <a:spcAft>
                <a:spcPts val="300"/>
              </a:spcAft>
              <a:buAutoNum type="arabicPeriod"/>
            </a:pP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Gõ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bàn</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phím</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đúng</a:t>
            </a:r>
            <a:r>
              <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40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cách</a:t>
            </a:r>
            <a:endParaRPr lang="en-US" sz="40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TextBox 12"/>
          <p:cNvSpPr txBox="1"/>
          <p:nvPr/>
        </p:nvSpPr>
        <p:spPr>
          <a:xfrm>
            <a:off x="359278" y="1557447"/>
            <a:ext cx="11678048" cy="196977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Cách</a:t>
            </a:r>
            <a:r>
              <a:rPr lang="en-US" sz="3200" dirty="0">
                <a:latin typeface="Times New Roman" panose="02020603050405020304" pitchFamily="18" charset="0"/>
                <a:cs typeface="Times New Roman" panose="02020603050405020304" pitchFamily="18" charset="0"/>
              </a:rPr>
              <a:t> gõ </a:t>
            </a:r>
            <a:r>
              <a:rPr lang="en-US" sz="3200" dirty="0" err="1">
                <a:latin typeface="Times New Roman" panose="02020603050405020304" pitchFamily="18" charset="0"/>
                <a:cs typeface="Times New Roman" panose="02020603050405020304" pitchFamily="18" charset="0"/>
              </a:rPr>
              <a:t>phím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bạn</a:t>
            </a:r>
            <a:r>
              <a:rPr lang="en-US" sz="3200" dirty="0">
                <a:latin typeface="Times New Roman" panose="02020603050405020304" pitchFamily="18" charset="0"/>
                <a:cs typeface="Times New Roman" panose="02020603050405020304" pitchFamily="18" charset="0"/>
              </a:rPr>
              <a:t> Khoa </a:t>
            </a:r>
            <a:r>
              <a:rPr lang="en-US" sz="3200" dirty="0" err="1">
                <a:latin typeface="Times New Roman" panose="02020603050405020304" pitchFamily="18" charset="0"/>
                <a:cs typeface="Times New Roman" panose="02020603050405020304" pitchFamily="18" charset="0"/>
              </a:rPr>
              <a:t>đúng</a:t>
            </a:r>
            <a:r>
              <a:rPr lang="en-US" sz="3200" dirty="0">
                <a:latin typeface="Times New Roman" panose="02020603050405020304" pitchFamily="18" charset="0"/>
                <a:cs typeface="Times New Roman" panose="02020603050405020304" pitchFamily="18" charset="0"/>
              </a:rPr>
              <a:t> hay </a:t>
            </a:r>
            <a:r>
              <a:rPr lang="en-US" sz="3200" dirty="0" err="1">
                <a:latin typeface="Times New Roman" panose="02020603050405020304" pitchFamily="18" charset="0"/>
                <a:cs typeface="Times New Roman" panose="02020603050405020304" pitchFamily="18" charset="0"/>
              </a:rPr>
              <a:t>sai</a:t>
            </a:r>
            <a:r>
              <a:rPr lang="en-US" sz="3200" dirty="0">
                <a:latin typeface="Times New Roman" panose="02020603050405020304" pitchFamily="18" charset="0"/>
                <a:cs typeface="Times New Roman" panose="02020603050405020304" pitchFamily="18" charset="0"/>
              </a:rPr>
              <a:t>:</a:t>
            </a:r>
            <a:r>
              <a:rPr lang="en-US" sz="3600" b="1" dirty="0">
                <a:latin typeface="Times New Roman" panose="02020603050405020304" pitchFamily="18" charset="0"/>
                <a:cs typeface="Times New Roman" panose="02020603050405020304" pitchFamily="18" charset="0"/>
              </a:rPr>
              <a:t> </a:t>
            </a:r>
          </a:p>
          <a:p>
            <a:endParaRPr lang="en-US" sz="3600" b="1"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t>
            </a:r>
          </a:p>
          <a:p>
            <a:endParaRPr lang="en-US" dirty="0"/>
          </a:p>
        </p:txBody>
      </p:sp>
      <p:sp>
        <p:nvSpPr>
          <p:cNvPr id="18" name="TextBox 17"/>
          <p:cNvSpPr txBox="1"/>
          <p:nvPr/>
        </p:nvSpPr>
        <p:spPr>
          <a:xfrm>
            <a:off x="6539550" y="4258478"/>
            <a:ext cx="1576072"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Đúng</a:t>
            </a:r>
            <a:endParaRPr lang="en-US" sz="32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1411526" y="4189205"/>
            <a:ext cx="1313180" cy="584775"/>
          </a:xfrm>
          <a:prstGeom prst="rect">
            <a:avLst/>
          </a:prstGeom>
          <a:noFill/>
        </p:spPr>
        <p:txBody>
          <a:bodyPr wrap="none" rtlCol="0">
            <a:spAutoFit/>
          </a:bodyPr>
          <a:lstStyle/>
          <a:p>
            <a:r>
              <a:rPr lang="en-US" sz="3200" dirty="0">
                <a:latin typeface="Times New Roman" panose="02020603050405020304" pitchFamily="18" charset="0"/>
                <a:cs typeface="Times New Roman" panose="02020603050405020304" pitchFamily="18" charset="0"/>
              </a:rPr>
              <a:t>A.  Sai</a:t>
            </a:r>
          </a:p>
        </p:txBody>
      </p:sp>
      <p:sp>
        <p:nvSpPr>
          <p:cNvPr id="20" name="Oval 19"/>
          <p:cNvSpPr/>
          <p:nvPr/>
        </p:nvSpPr>
        <p:spPr>
          <a:xfrm>
            <a:off x="1411526" y="4205536"/>
            <a:ext cx="569334" cy="5847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 pair of hands on a keyboard&#10;&#10;Description automatically generated with medium confidence">
            <a:extLst>
              <a:ext uri="{FF2B5EF4-FFF2-40B4-BE49-F238E27FC236}">
                <a16:creationId xmlns="" xmlns:a16="http://schemas.microsoft.com/office/drawing/2014/main" id="{1E248955-20E2-2260-0898-9B970AB90D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51679" y="1422982"/>
            <a:ext cx="4585647" cy="2440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6EC3F569-77A5-E97A-37C4-9E4146F5069F}"/>
              </a:ext>
            </a:extLst>
          </p:cNvPr>
          <p:cNvSpPr txBox="1"/>
          <p:nvPr/>
        </p:nvSpPr>
        <p:spPr>
          <a:xfrm>
            <a:off x="2262079" y="5132779"/>
            <a:ext cx="8669361" cy="584775"/>
          </a:xfrm>
          <a:prstGeom prst="rect">
            <a:avLst/>
          </a:prstGeom>
          <a:noFill/>
        </p:spPr>
        <p:txBody>
          <a:bodyPr wrap="none" rtlCol="0">
            <a:spAutoFit/>
          </a:bodyPr>
          <a:lstStyle/>
          <a:p>
            <a:r>
              <a:rPr lang="en-GB" sz="3200" dirty="0">
                <a:latin typeface="Times New Roman" panose="02020603050405020304" pitchFamily="18" charset="0"/>
                <a:cs typeface="Times New Roman" panose="02020603050405020304" pitchFamily="18" charset="0"/>
              </a:rPr>
              <a:t>Theo </a:t>
            </a:r>
            <a:r>
              <a:rPr lang="en-GB" sz="3200" dirty="0" err="1">
                <a:latin typeface="Times New Roman" panose="02020603050405020304" pitchFamily="18" charset="0"/>
                <a:cs typeface="Times New Roman" panose="02020603050405020304" pitchFamily="18" charset="0"/>
              </a:rPr>
              <a:t>em</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cách</a:t>
            </a:r>
            <a:r>
              <a:rPr lang="en-GB" sz="3200" dirty="0">
                <a:latin typeface="Times New Roman" panose="02020603050405020304" pitchFamily="18" charset="0"/>
                <a:cs typeface="Times New Roman" panose="02020603050405020304" pitchFamily="18" charset="0"/>
              </a:rPr>
              <a:t> gõ </a:t>
            </a:r>
            <a:r>
              <a:rPr lang="en-GB" sz="3200" dirty="0" err="1">
                <a:latin typeface="Times New Roman" panose="02020603050405020304" pitchFamily="18" charset="0"/>
                <a:cs typeface="Times New Roman" panose="02020603050405020304" pitchFamily="18" charset="0"/>
              </a:rPr>
              <a:t>đo</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bạn</a:t>
            </a:r>
            <a:r>
              <a:rPr lang="en-GB" sz="3200" dirty="0">
                <a:latin typeface="Times New Roman" panose="02020603050405020304" pitchFamily="18" charset="0"/>
                <a:cs typeface="Times New Roman" panose="02020603050405020304" pitchFamily="18" charset="0"/>
              </a:rPr>
              <a:t> Khoa sẽ </a:t>
            </a:r>
            <a:r>
              <a:rPr lang="en-GB" sz="3200" dirty="0" err="1">
                <a:latin typeface="Times New Roman" panose="02020603050405020304" pitchFamily="18" charset="0"/>
                <a:cs typeface="Times New Roman" panose="02020603050405020304" pitchFamily="18" charset="0"/>
              </a:rPr>
              <a:t>gặp</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phải</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điều</a:t>
            </a:r>
            <a:r>
              <a:rPr lang="en-GB" sz="3200" dirty="0">
                <a:latin typeface="Times New Roman" panose="02020603050405020304" pitchFamily="18" charset="0"/>
                <a:cs typeface="Times New Roman" panose="02020603050405020304" pitchFamily="18" charset="0"/>
              </a:rPr>
              <a:t> </a:t>
            </a:r>
            <a:r>
              <a:rPr lang="en-GB" sz="3200" dirty="0" err="1">
                <a:latin typeface="Times New Roman" panose="02020603050405020304" pitchFamily="18" charset="0"/>
                <a:cs typeface="Times New Roman" panose="02020603050405020304" pitchFamily="18" charset="0"/>
              </a:rPr>
              <a:t>gi</a:t>
            </a:r>
            <a:r>
              <a:rPr lang="en-GB"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 xmlns:a16="http://schemas.microsoft.com/office/drawing/2014/main" id="{E99FC944-0140-25D2-6A65-8389B152C86D}"/>
              </a:ext>
            </a:extLst>
          </p:cNvPr>
          <p:cNvSpPr txBox="1"/>
          <p:nvPr/>
        </p:nvSpPr>
        <p:spPr>
          <a:xfrm>
            <a:off x="736979" y="5980837"/>
            <a:ext cx="10918209" cy="523220"/>
          </a:xfrm>
          <a:prstGeom prst="rect">
            <a:avLst/>
          </a:prstGeom>
          <a:noFill/>
        </p:spPr>
        <p:txBody>
          <a:bodyPr wrap="square" rtlCol="0">
            <a:spAutoFit/>
          </a:bodyPr>
          <a:lstStyle/>
          <a:p>
            <a:r>
              <a:rPr lang="en-GB" sz="2800" dirty="0" err="1">
                <a:highlight>
                  <a:srgbClr val="FF0000"/>
                </a:highlight>
                <a:latin typeface="Times New Roman" panose="02020603050405020304" pitchFamily="18" charset="0"/>
                <a:cs typeface="Times New Roman" panose="02020603050405020304" pitchFamily="18" charset="0"/>
              </a:rPr>
              <a:t>Bạn</a:t>
            </a:r>
            <a:r>
              <a:rPr lang="en-GB" sz="2800" dirty="0">
                <a:highlight>
                  <a:srgbClr val="FF0000"/>
                </a:highlight>
                <a:latin typeface="Times New Roman" panose="02020603050405020304" pitchFamily="18" charset="0"/>
                <a:cs typeface="Times New Roman" panose="02020603050405020304" pitchFamily="18" charset="0"/>
              </a:rPr>
              <a:t> Khoa gõ sẽ </a:t>
            </a:r>
            <a:r>
              <a:rPr lang="en-GB" sz="2800" dirty="0" err="1">
                <a:highlight>
                  <a:srgbClr val="FF0000"/>
                </a:highlight>
                <a:latin typeface="Times New Roman" panose="02020603050405020304" pitchFamily="18" charset="0"/>
                <a:cs typeface="Times New Roman" panose="02020603050405020304" pitchFamily="18" charset="0"/>
              </a:rPr>
              <a:t>lâu</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hơn</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nhanh</a:t>
            </a:r>
            <a:r>
              <a:rPr lang="en-GB" sz="2800" dirty="0">
                <a:highlight>
                  <a:srgbClr val="FF0000"/>
                </a:highlight>
                <a:latin typeface="Times New Roman" panose="02020603050405020304" pitchFamily="18" charset="0"/>
                <a:cs typeface="Times New Roman" panose="02020603050405020304" pitchFamily="18" charset="0"/>
              </a:rPr>
              <a:t> bị </a:t>
            </a:r>
            <a:r>
              <a:rPr lang="en-GB" sz="2800" dirty="0" err="1">
                <a:highlight>
                  <a:srgbClr val="FF0000"/>
                </a:highlight>
                <a:latin typeface="Times New Roman" panose="02020603050405020304" pitchFamily="18" charset="0"/>
                <a:cs typeface="Times New Roman" panose="02020603050405020304" pitchFamily="18" charset="0"/>
              </a:rPr>
              <a:t>mỏi</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tay</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va</a:t>
            </a:r>
            <a:r>
              <a:rPr lang="en-GB" sz="2800" dirty="0">
                <a:highlight>
                  <a:srgbClr val="FF0000"/>
                </a:highlight>
                <a:latin typeface="Times New Roman" panose="02020603050405020304" pitchFamily="18" charset="0"/>
                <a:cs typeface="Times New Roman" panose="02020603050405020304" pitchFamily="18" charset="0"/>
              </a:rPr>
              <a:t>̀ có </a:t>
            </a:r>
            <a:r>
              <a:rPr lang="en-GB" sz="2800" dirty="0" err="1">
                <a:highlight>
                  <a:srgbClr val="FF0000"/>
                </a:highlight>
                <a:latin typeface="Times New Roman" panose="02020603050405020304" pitchFamily="18" charset="0"/>
                <a:cs typeface="Times New Roman" panose="02020603050405020304" pitchFamily="18" charset="0"/>
              </a:rPr>
              <a:t>thê</a:t>
            </a:r>
            <a:r>
              <a:rPr lang="en-GB" sz="2800" dirty="0">
                <a:highlight>
                  <a:srgbClr val="FF0000"/>
                </a:highlight>
                <a:latin typeface="Times New Roman" panose="02020603050405020304" pitchFamily="18" charset="0"/>
                <a:cs typeface="Times New Roman" panose="02020603050405020304" pitchFamily="18" charset="0"/>
              </a:rPr>
              <a:t>̉ có sẽ </a:t>
            </a:r>
            <a:r>
              <a:rPr lang="en-GB" sz="2800" dirty="0" err="1">
                <a:highlight>
                  <a:srgbClr val="FF0000"/>
                </a:highlight>
                <a:latin typeface="Times New Roman" panose="02020603050405020304" pitchFamily="18" charset="0"/>
                <a:cs typeface="Times New Roman" panose="02020603050405020304" pitchFamily="18" charset="0"/>
              </a:rPr>
              <a:t>không</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chính</a:t>
            </a:r>
            <a:r>
              <a:rPr lang="en-GB" sz="2800" dirty="0">
                <a:highlight>
                  <a:srgbClr val="FF0000"/>
                </a:highlight>
                <a:latin typeface="Times New Roman" panose="02020603050405020304" pitchFamily="18" charset="0"/>
                <a:cs typeface="Times New Roman" panose="02020603050405020304" pitchFamily="18" charset="0"/>
              </a:rPr>
              <a:t> </a:t>
            </a:r>
            <a:r>
              <a:rPr lang="en-GB" sz="2800" dirty="0" err="1">
                <a:highlight>
                  <a:srgbClr val="FF0000"/>
                </a:highlight>
                <a:latin typeface="Times New Roman" panose="02020603050405020304" pitchFamily="18" charset="0"/>
                <a:cs typeface="Times New Roman" panose="02020603050405020304" pitchFamily="18" charset="0"/>
              </a:rPr>
              <a:t>xác</a:t>
            </a:r>
            <a:endParaRPr lang="en-GB" sz="2800" dirty="0">
              <a:highlight>
                <a:srgbClr val="FF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01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circle(in)">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additive="base">
                                        <p:cTn id="32" dur="500" fill="hold"/>
                                        <p:tgtEl>
                                          <p:spTgt spid="3"/>
                                        </p:tgtEl>
                                        <p:attrNameLst>
                                          <p:attrName>ppt_x</p:attrName>
                                        </p:attrNameLst>
                                      </p:cBhvr>
                                      <p:tavLst>
                                        <p:tav tm="0">
                                          <p:val>
                                            <p:strVal val="#ppt_x"/>
                                          </p:val>
                                        </p:tav>
                                        <p:tav tm="100000">
                                          <p:val>
                                            <p:strVal val="#ppt_x"/>
                                          </p:val>
                                        </p:tav>
                                      </p:tavLst>
                                    </p:anim>
                                    <p:anim calcmode="lin" valueType="num">
                                      <p:cBhvr additive="base">
                                        <p:cTn id="3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additive="base">
                                        <p:cTn id="38" dur="500" fill="hold"/>
                                        <p:tgtEl>
                                          <p:spTgt spid="5"/>
                                        </p:tgtEl>
                                        <p:attrNameLst>
                                          <p:attrName>ppt_x</p:attrName>
                                        </p:attrNameLst>
                                      </p:cBhvr>
                                      <p:tavLst>
                                        <p:tav tm="0">
                                          <p:val>
                                            <p:strVal val="#ppt_x"/>
                                          </p:val>
                                        </p:tav>
                                        <p:tav tm="100000">
                                          <p:val>
                                            <p:strVal val="#ppt_x"/>
                                          </p:val>
                                        </p:tav>
                                      </p:tavLst>
                                    </p:anim>
                                    <p:anim calcmode="lin" valueType="num">
                                      <p:cBhvr additive="base">
                                        <p:cTn id="3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animBg="1"/>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6858" y="494295"/>
            <a:ext cx="10882858" cy="768031"/>
          </a:xfrm>
          <a:prstGeom prst="rect">
            <a:avLst/>
          </a:prstGeom>
        </p:spPr>
        <p:txBody>
          <a:bodyPr wrap="square">
            <a:spAutoFit/>
          </a:bodyPr>
          <a:lstStyle/>
          <a:p>
            <a:pPr marL="342900" indent="-342900" algn="just">
              <a:lnSpc>
                <a:spcPct val="107000"/>
              </a:lnSpc>
              <a:spcBef>
                <a:spcPts val="300"/>
              </a:spcBef>
              <a:spcAft>
                <a:spcPts val="300"/>
              </a:spcAft>
              <a:buAutoNum type="arabicPeriod"/>
            </a:pPr>
            <a:r>
              <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Gõ </a:t>
            </a:r>
            <a:r>
              <a:rPr lang="en-US" sz="3600" b="1" dirty="0" err="1">
                <a:solidFill>
                  <a:srgbClr val="FF0000"/>
                </a:solidFill>
                <a:latin typeface="Times New Roman" panose="02020603050405020304" pitchFamily="18" charset="0"/>
                <a:cs typeface="Times New Roman" panose="02020603050405020304" pitchFamily="18" charset="0"/>
              </a:rPr>
              <a:t>bàn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phím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cách</a:t>
            </a:r>
            <a:endParaRPr lang="en-US" sz="4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7" name="Rectangle 36"/>
          <p:cNvSpPr/>
          <p:nvPr/>
        </p:nvSpPr>
        <p:spPr>
          <a:xfrm>
            <a:off x="510654" y="1018847"/>
            <a:ext cx="7399405" cy="661207"/>
          </a:xfrm>
          <a:prstGeom prst="rect">
            <a:avLst/>
          </a:prstGeom>
        </p:spPr>
        <p:txBody>
          <a:bodyPr wrap="square">
            <a:spAutoFit/>
          </a:bodyPr>
          <a:lstStyle/>
          <a:p>
            <a:pPr algn="just">
              <a:lnSpc>
                <a:spcPct val="150000"/>
              </a:lnSpc>
              <a:spcAft>
                <a:spcPts val="800"/>
              </a:spcAft>
            </a:pP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Lợi</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ích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của</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việc</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gõ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bàn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phím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đúng</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cách</a:t>
            </a:r>
            <a:endParaRPr lang="en-US" sz="28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 xmlns:a16="http://schemas.microsoft.com/office/drawing/2014/main" id="{DD9C42EB-BBCB-0E83-94A6-3D8EB981DD0E}"/>
              </a:ext>
            </a:extLst>
          </p:cNvPr>
          <p:cNvSpPr txBox="1"/>
          <p:nvPr/>
        </p:nvSpPr>
        <p:spPr>
          <a:xfrm>
            <a:off x="523507" y="2049645"/>
            <a:ext cx="2929072" cy="830997"/>
          </a:xfrm>
          <a:prstGeom prst="rect">
            <a:avLst/>
          </a:prstGeom>
          <a:solidFill>
            <a:srgbClr val="92D050"/>
          </a:solidFill>
        </p:spPr>
        <p:txBody>
          <a:bodyPr wrap="squar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Không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bị</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mỏi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mắt</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mỏi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cổ</a:t>
            </a:r>
            <a:endParaRPr lang="en-GB" sz="2400" b="1" dirty="0">
              <a:solidFill>
                <a:srgbClr val="FF0000"/>
              </a:solidFill>
              <a:latin typeface="Times New Roman" panose="02020603050405020304" pitchFamily="18" charset="0"/>
              <a:cs typeface="Times New Roman" panose="02020603050405020304" pitchFamily="18" charset="0"/>
            </a:endParaRPr>
          </a:p>
        </p:txBody>
      </p:sp>
      <p:sp>
        <p:nvSpPr>
          <p:cNvPr id="4" name="Thought Bubble: Cloud 3">
            <a:extLst>
              <a:ext uri="{FF2B5EF4-FFF2-40B4-BE49-F238E27FC236}">
                <a16:creationId xmlns="" xmlns:a16="http://schemas.microsoft.com/office/drawing/2014/main" id="{EECAF4DF-A019-FDFE-E4C2-5C96C55141F3}"/>
              </a:ext>
            </a:extLst>
          </p:cNvPr>
          <p:cNvSpPr/>
          <p:nvPr/>
        </p:nvSpPr>
        <p:spPr>
          <a:xfrm>
            <a:off x="3395926" y="2713552"/>
            <a:ext cx="4220308" cy="2166425"/>
          </a:xfrm>
          <a:prstGeom prst="cloudCallou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Lợi</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ích</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việc</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gõ</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bàn</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phím</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bằng</a:t>
            </a:r>
            <a:r>
              <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10 </a:t>
            </a:r>
            <a:r>
              <a:rPr lang="en-GB" sz="2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ngón</a:t>
            </a:r>
            <a:endParaRPr lang="en-GB" sz="2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7" name="Connector: Curved 6">
            <a:extLst>
              <a:ext uri="{FF2B5EF4-FFF2-40B4-BE49-F238E27FC236}">
                <a16:creationId xmlns="" xmlns:a16="http://schemas.microsoft.com/office/drawing/2014/main" id="{0B3333C5-F781-4414-4AA6-92B8298A5361}"/>
              </a:ext>
            </a:extLst>
          </p:cNvPr>
          <p:cNvCxnSpPr>
            <a:cxnSpLocks/>
          </p:cNvCxnSpPr>
          <p:nvPr/>
        </p:nvCxnSpPr>
        <p:spPr>
          <a:xfrm flipV="1">
            <a:off x="6561157" y="2178980"/>
            <a:ext cx="920587" cy="534572"/>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D929EA02-4821-436B-A24A-F9FD836B826E}"/>
              </a:ext>
            </a:extLst>
          </p:cNvPr>
          <p:cNvSpPr txBox="1"/>
          <p:nvPr/>
        </p:nvSpPr>
        <p:spPr>
          <a:xfrm>
            <a:off x="7481744" y="1818813"/>
            <a:ext cx="3879588" cy="461665"/>
          </a:xfrm>
          <a:prstGeom prst="rect">
            <a:avLst/>
          </a:prstGeom>
          <a:solidFill>
            <a:srgbClr val="92D050"/>
          </a:solidFill>
        </p:spPr>
        <p:txBody>
          <a:bodyPr wrap="non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Gõ</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nhanh</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gõ</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chính</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xác</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hơn</a:t>
            </a:r>
            <a:endParaRPr lang="en-GB" sz="2400" b="1" dirty="0">
              <a:solidFill>
                <a:srgbClr val="FF0000"/>
              </a:solidFill>
              <a:latin typeface="Times New Roman" panose="02020603050405020304" pitchFamily="18" charset="0"/>
              <a:cs typeface="Times New Roman" panose="02020603050405020304" pitchFamily="18" charset="0"/>
            </a:endParaRPr>
          </a:p>
        </p:txBody>
      </p:sp>
      <p:cxnSp>
        <p:nvCxnSpPr>
          <p:cNvPr id="10" name="Connector: Curved 9">
            <a:extLst>
              <a:ext uri="{FF2B5EF4-FFF2-40B4-BE49-F238E27FC236}">
                <a16:creationId xmlns="" xmlns:a16="http://schemas.microsoft.com/office/drawing/2014/main" id="{C69B0D61-3200-9C94-A255-E1CCA363A602}"/>
              </a:ext>
            </a:extLst>
          </p:cNvPr>
          <p:cNvCxnSpPr>
            <a:cxnSpLocks/>
          </p:cNvCxnSpPr>
          <p:nvPr/>
        </p:nvCxnSpPr>
        <p:spPr>
          <a:xfrm rot="10800000">
            <a:off x="3000867" y="2912963"/>
            <a:ext cx="817097" cy="444188"/>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Connector: Curved 15">
            <a:extLst>
              <a:ext uri="{FF2B5EF4-FFF2-40B4-BE49-F238E27FC236}">
                <a16:creationId xmlns="" xmlns:a16="http://schemas.microsoft.com/office/drawing/2014/main" id="{904E4F07-5B21-BB38-890C-B27EF9B5B5C2}"/>
              </a:ext>
            </a:extLst>
          </p:cNvPr>
          <p:cNvCxnSpPr/>
          <p:nvPr/>
        </p:nvCxnSpPr>
        <p:spPr>
          <a:xfrm rot="10800000" flipV="1">
            <a:off x="3072369" y="4457945"/>
            <a:ext cx="618978" cy="422031"/>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 xmlns:a16="http://schemas.microsoft.com/office/drawing/2014/main" id="{A5A7F264-1116-E71F-0093-7142459375D9}"/>
              </a:ext>
            </a:extLst>
          </p:cNvPr>
          <p:cNvSpPr txBox="1"/>
          <p:nvPr/>
        </p:nvSpPr>
        <p:spPr>
          <a:xfrm>
            <a:off x="809486" y="4481722"/>
            <a:ext cx="2292615" cy="461665"/>
          </a:xfrm>
          <a:prstGeom prst="rect">
            <a:avLst/>
          </a:prstGeom>
          <a:solidFill>
            <a:srgbClr val="92D050"/>
          </a:solidFill>
        </p:spPr>
        <p:txBody>
          <a:bodyPr wrap="non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Bảo</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vệ</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sức</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khỏe</a:t>
            </a:r>
            <a:endParaRPr lang="en-GB" sz="2400" b="1" dirty="0">
              <a:solidFill>
                <a:srgbClr val="FF0000"/>
              </a:solidFill>
              <a:latin typeface="Times New Roman" panose="02020603050405020304" pitchFamily="18" charset="0"/>
              <a:cs typeface="Times New Roman" panose="02020603050405020304" pitchFamily="18" charset="0"/>
            </a:endParaRPr>
          </a:p>
        </p:txBody>
      </p:sp>
      <p:cxnSp>
        <p:nvCxnSpPr>
          <p:cNvPr id="19" name="Connector: Curved 18">
            <a:extLst>
              <a:ext uri="{FF2B5EF4-FFF2-40B4-BE49-F238E27FC236}">
                <a16:creationId xmlns="" xmlns:a16="http://schemas.microsoft.com/office/drawing/2014/main" id="{6B2EF9C3-0AFD-A1E6-44E1-931AC7D2C6D5}"/>
              </a:ext>
            </a:extLst>
          </p:cNvPr>
          <p:cNvCxnSpPr/>
          <p:nvPr/>
        </p:nvCxnSpPr>
        <p:spPr>
          <a:xfrm>
            <a:off x="7021450" y="4275066"/>
            <a:ext cx="956603" cy="604911"/>
          </a:xfrm>
          <a:prstGeom prst="curvedConnector3">
            <a:avLst/>
          </a:prstGeom>
          <a:solidFill>
            <a:srgbClr val="92D050"/>
          </a:solidFill>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A2B54315-9852-B733-0332-483CF8384EE5}"/>
              </a:ext>
            </a:extLst>
          </p:cNvPr>
          <p:cNvSpPr txBox="1"/>
          <p:nvPr/>
        </p:nvSpPr>
        <p:spPr>
          <a:xfrm>
            <a:off x="7910059" y="4577521"/>
            <a:ext cx="4281941" cy="461665"/>
          </a:xfrm>
          <a:prstGeom prst="rect">
            <a:avLst/>
          </a:prstGeom>
          <a:solidFill>
            <a:srgbClr val="92D050"/>
          </a:solidFill>
        </p:spPr>
        <p:txBody>
          <a:bodyPr wrap="none" rtlCol="0">
            <a:spAutoFit/>
          </a:bodyPr>
          <a:lstStyle/>
          <a:p>
            <a:r>
              <a:rPr lang="en-GB" sz="2400" b="1" dirty="0" err="1">
                <a:solidFill>
                  <a:srgbClr val="FF0000"/>
                </a:solidFill>
                <a:latin typeface="Times New Roman" panose="02020603050405020304" pitchFamily="18" charset="0"/>
                <a:cs typeface="Times New Roman" panose="02020603050405020304" pitchFamily="18" charset="0"/>
              </a:rPr>
              <a:t>Tiết</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kiệm</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thời</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gian</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và</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công</a:t>
            </a:r>
            <a:r>
              <a:rPr lang="en-GB" sz="2400" b="1" dirty="0">
                <a:solidFill>
                  <a:srgbClr val="FF0000"/>
                </a:solidFill>
                <a:latin typeface="Times New Roman" panose="02020603050405020304" pitchFamily="18" charset="0"/>
                <a:cs typeface="Times New Roman" panose="02020603050405020304" pitchFamily="18" charset="0"/>
              </a:rPr>
              <a:t> </a:t>
            </a:r>
            <a:r>
              <a:rPr lang="en-GB" sz="2400" b="1" dirty="0" err="1">
                <a:solidFill>
                  <a:srgbClr val="FF0000"/>
                </a:solidFill>
                <a:latin typeface="Times New Roman" panose="02020603050405020304" pitchFamily="18" charset="0"/>
                <a:cs typeface="Times New Roman" panose="02020603050405020304" pitchFamily="18" charset="0"/>
              </a:rPr>
              <a:t>sức</a:t>
            </a:r>
            <a:endParaRPr lang="en-GB"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199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circle(in)">
                                      <p:cBhvr>
                                        <p:cTn id="7" dur="20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2" grpId="0" animBg="1"/>
      <p:bldP spid="4" grpId="0" animBg="1"/>
      <p:bldP spid="8" grpId="0" animBg="1"/>
      <p:bldP spid="1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gõ hàng phím số">
            <a:hlinkClick r:id="" action="ppaction://media"/>
            <a:extLst>
              <a:ext uri="{FF2B5EF4-FFF2-40B4-BE49-F238E27FC236}">
                <a16:creationId xmlns="" xmlns:a16="http://schemas.microsoft.com/office/drawing/2014/main" id="{DD17F0DE-728A-6204-B67D-65BCDADA08F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97262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336" y="584775"/>
            <a:ext cx="10882858" cy="522259"/>
          </a:xfrm>
          <a:prstGeom prst="rect">
            <a:avLst/>
          </a:prstGeom>
        </p:spPr>
        <p:txBody>
          <a:bodyPr wrap="square">
            <a:spAutoFit/>
          </a:bodyPr>
          <a:lstStyle/>
          <a:p>
            <a:pPr algn="just">
              <a:lnSpc>
                <a:spcPct val="107000"/>
              </a:lnSpc>
              <a:spcBef>
                <a:spcPts val="300"/>
              </a:spcBef>
              <a:spcAft>
                <a:spcPts val="300"/>
              </a:spcAft>
            </a:pP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gõ</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trên</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phím</a:t>
            </a:r>
            <a:r>
              <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số</a:t>
            </a:r>
            <a:endParaRPr lang="en-US" sz="2800" b="1" i="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Diagram&#10;&#10;Description automatically generated with low confidence">
            <a:extLst>
              <a:ext uri="{FF2B5EF4-FFF2-40B4-BE49-F238E27FC236}">
                <a16:creationId xmlns="" xmlns:a16="http://schemas.microsoft.com/office/drawing/2014/main" id="{ECC123BA-3EC1-D368-C723-4C4AC3189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4213" y="1253750"/>
            <a:ext cx="7061981" cy="23526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A57933C7-2EFE-898E-1F73-C8CBA6C53FD2}"/>
              </a:ext>
            </a:extLst>
          </p:cNvPr>
          <p:cNvSpPr txBox="1"/>
          <p:nvPr/>
        </p:nvSpPr>
        <p:spPr>
          <a:xfrm>
            <a:off x="633047" y="1231905"/>
            <a:ext cx="3601166" cy="1384995"/>
          </a:xfrm>
          <a:prstGeom prst="rect">
            <a:avLst/>
          </a:prstGeom>
          <a:noFill/>
        </p:spPr>
        <p:txBody>
          <a:bodyPr wrap="square" rtlCol="0">
            <a:spAutoFit/>
          </a:bodyPr>
          <a:lstStyle/>
          <a:p>
            <a:r>
              <a:rPr lang="en-GB" sz="2800" b="1" dirty="0" err="1">
                <a:solidFill>
                  <a:srgbClr val="FF0000"/>
                </a:solidFill>
                <a:latin typeface="Times New Roman" panose="02020603050405020304" pitchFamily="18" charset="0"/>
                <a:cs typeface="Times New Roman" panose="02020603050405020304" pitchFamily="18" charset="0"/>
              </a:rPr>
              <a:t>Xem</a:t>
            </a:r>
            <a:r>
              <a:rPr lang="en-GB" sz="2800" b="1" dirty="0">
                <a:solidFill>
                  <a:srgbClr val="FF0000"/>
                </a:solidFill>
                <a:latin typeface="Times New Roman" panose="02020603050405020304" pitchFamily="18" charset="0"/>
                <a:cs typeface="Times New Roman" panose="02020603050405020304" pitchFamily="18" charset="0"/>
              </a:rPr>
              <a:t> video </a:t>
            </a:r>
            <a:r>
              <a:rPr lang="en-GB" sz="2800" b="1" dirty="0" err="1">
                <a:solidFill>
                  <a:srgbClr val="FF0000"/>
                </a:solidFill>
                <a:latin typeface="Times New Roman" panose="02020603050405020304" pitchFamily="18" charset="0"/>
                <a:cs typeface="Times New Roman" panose="02020603050405020304" pitchFamily="18" charset="0"/>
              </a:rPr>
              <a:t>xong</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em</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hãy</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cho</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biết</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cách</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err="1">
                <a:solidFill>
                  <a:srgbClr val="FF0000"/>
                </a:solidFill>
                <a:latin typeface="Times New Roman" panose="02020603050405020304" pitchFamily="18" charset="0"/>
                <a:cs typeface="Times New Roman" panose="02020603050405020304" pitchFamily="18" charset="0"/>
              </a:rPr>
              <a:t>gõ</a:t>
            </a:r>
            <a:r>
              <a:rPr lang="en-GB" sz="2800" b="1">
                <a:solidFill>
                  <a:srgbClr val="FF0000"/>
                </a:solidFill>
                <a:latin typeface="Times New Roman" panose="02020603050405020304" pitchFamily="18" charset="0"/>
                <a:cs typeface="Times New Roman" panose="02020603050405020304" pitchFamily="18" charset="0"/>
              </a:rPr>
              <a:t> </a:t>
            </a:r>
            <a:r>
              <a:rPr lang="en-GB" sz="2800" b="1" smtClean="0">
                <a:solidFill>
                  <a:srgbClr val="FF0000"/>
                </a:solidFill>
                <a:latin typeface="Times New Roman" panose="02020603050405020304" pitchFamily="18" charset="0"/>
                <a:cs typeface="Times New Roman" panose="02020603050405020304" pitchFamily="18" charset="0"/>
              </a:rPr>
              <a:t>hàng </a:t>
            </a:r>
            <a:r>
              <a:rPr lang="en-GB" sz="2800" b="1" dirty="0" err="1">
                <a:solidFill>
                  <a:srgbClr val="FF0000"/>
                </a:solidFill>
                <a:latin typeface="Times New Roman" panose="02020603050405020304" pitchFamily="18" charset="0"/>
                <a:cs typeface="Times New Roman" panose="02020603050405020304" pitchFamily="18" charset="0"/>
              </a:rPr>
              <a:t>phím</a:t>
            </a:r>
            <a:r>
              <a:rPr lang="en-GB" sz="2800" b="1" dirty="0">
                <a:solidFill>
                  <a:srgbClr val="FF0000"/>
                </a:solidFill>
                <a:latin typeface="Times New Roman" panose="02020603050405020304" pitchFamily="18" charset="0"/>
                <a:cs typeface="Times New Roman" panose="02020603050405020304" pitchFamily="18" charset="0"/>
              </a:rPr>
              <a:t> </a:t>
            </a:r>
            <a:r>
              <a:rPr lang="en-GB" sz="2800" b="1" dirty="0" err="1">
                <a:solidFill>
                  <a:srgbClr val="FF0000"/>
                </a:solidFill>
                <a:latin typeface="Times New Roman" panose="02020603050405020304" pitchFamily="18" charset="0"/>
                <a:cs typeface="Times New Roman" panose="02020603050405020304" pitchFamily="18" charset="0"/>
              </a:rPr>
              <a:t>số</a:t>
            </a:r>
            <a:r>
              <a:rPr lang="en-GB" sz="2800" b="1" dirty="0">
                <a:solidFill>
                  <a:srgbClr val="FF0000"/>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FBEF7132-6449-81CE-72BB-79CFB0B5760E}"/>
              </a:ext>
            </a:extLst>
          </p:cNvPr>
          <p:cNvSpPr txBox="1"/>
          <p:nvPr/>
        </p:nvSpPr>
        <p:spPr>
          <a:xfrm>
            <a:off x="633047" y="3907994"/>
            <a:ext cx="11324491" cy="1457130"/>
          </a:xfrm>
          <a:prstGeom prst="rect">
            <a:avLst/>
          </a:prstGeom>
          <a:solidFill>
            <a:srgbClr val="0070C0"/>
          </a:solidFill>
        </p:spPr>
        <p:txBody>
          <a:bodyPr wrap="square" rtlCol="0">
            <a:spAutoFit/>
          </a:bodyPr>
          <a:lstStyle/>
          <a:p>
            <a:pPr>
              <a:lnSpc>
                <a:spcPct val="200000"/>
              </a:lnSpc>
            </a:pPr>
            <a:r>
              <a:rPr lang="en-GB"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r>
              <a:rPr lang="vi-VN" sz="2400" b="1" i="0" u="none" strike="noStrike"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ác ngón tay của em từ vị trí xuất phát trên hàng phím cơ sở vươn đến gõ phím số. Sau khi gõ xong, đưa các ngón tay trở về vị trí xuất phát. </a:t>
            </a:r>
            <a:endParaRPr lang="en-GB" sz="2400" b="1" dirty="0">
              <a:solidFill>
                <a:srgbClr val="FFC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872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barn(inVertical)">
                                      <p:cBhvr>
                                        <p:cTn id="21" dur="500"/>
                                        <p:tgtEl>
                                          <p:spTgt spid="102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 xmlns:a16="http://schemas.microsoft.com/office/drawing/2014/main" id="{BBB082EF-B1AE-44F3-BF6B-E8994B5B7DBF}"/>
              </a:ext>
            </a:extLst>
          </p:cNvPr>
          <p:cNvSpPr/>
          <p:nvPr/>
        </p:nvSpPr>
        <p:spPr>
          <a:xfrm>
            <a:off x="2336800" y="-26650"/>
            <a:ext cx="6653232"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12700">
                  <a:solidFill>
                    <a:srgbClr val="5B9BD5"/>
                  </a:solidFill>
                  <a:prstDash val="solid"/>
                </a:ln>
                <a:solidFill>
                  <a:srgbClr val="FF0000"/>
                </a:solidFill>
                <a:effectLst>
                  <a:outerShdw dist="38100" dir="2640000" algn="bl" rotWithShape="0">
                    <a:srgbClr val="5B9BD5"/>
                  </a:outerShdw>
                </a:effectLst>
                <a:uLnTx/>
                <a:uFillTx/>
                <a:latin typeface="Times New Roman" panose="02020603050405020304" pitchFamily="18" charset="0"/>
                <a:ea typeface="+mn-ea"/>
                <a:cs typeface="Times New Roman" panose="02020603050405020304" pitchFamily="18" charset="0"/>
              </a:rPr>
              <a:t>LUYỆN TẬP</a:t>
            </a:r>
          </a:p>
        </p:txBody>
      </p:sp>
      <p:pic>
        <p:nvPicPr>
          <p:cNvPr id="8" name="Picture 7">
            <a:extLst>
              <a:ext uri="{FF2B5EF4-FFF2-40B4-BE49-F238E27FC236}">
                <a16:creationId xmlns="" xmlns:a16="http://schemas.microsoft.com/office/drawing/2014/main" id="{E7E7F436-9742-48F2-AA06-E77CC6B2F8DA}"/>
              </a:ext>
            </a:extLst>
          </p:cNvPr>
          <p:cNvPicPr>
            <a:picLocks noChangeAspect="1"/>
          </p:cNvPicPr>
          <p:nvPr/>
        </p:nvPicPr>
        <p:blipFill>
          <a:blip r:embed="rId2"/>
          <a:stretch>
            <a:fillRect/>
          </a:stretch>
        </p:blipFill>
        <p:spPr>
          <a:xfrm>
            <a:off x="2955302" y="1608666"/>
            <a:ext cx="5416228" cy="3979334"/>
          </a:xfrm>
          <a:prstGeom prst="rect">
            <a:avLst/>
          </a:prstGeom>
        </p:spPr>
      </p:pic>
    </p:spTree>
    <p:extLst>
      <p:ext uri="{BB962C8B-B14F-4D97-AF65-F5344CB8AC3E}">
        <p14:creationId xmlns:p14="http://schemas.microsoft.com/office/powerpoint/2010/main" val="9098525"/>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452</TotalTime>
  <Words>354</Words>
  <Application>Microsoft Office PowerPoint</Application>
  <PresentationFormat>Custom</PresentationFormat>
  <Paragraphs>42</Paragraphs>
  <Slides>13</Slides>
  <Notes>0</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Wisp</vt:lpstr>
      <vt:lpstr>PowerPoint Presentation</vt:lpstr>
      <vt:lpstr>Em hãy nêu lại cách gõ hàng phím số đúng theo ngón tay? </vt:lpstr>
      <vt:lpstr>Theo em việc gõ bàn phím đúng cách mang lại những lợi ích nào sau đây?  1. Giúp gõ nhanh và chính xác. 2. Giúp gõ đúng khi ngồi ở bất cứ tư thế nào.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VTA</cp:lastModifiedBy>
  <cp:revision>15</cp:revision>
  <dcterms:created xsi:type="dcterms:W3CDTF">2023-07-03T08:47:32Z</dcterms:created>
  <dcterms:modified xsi:type="dcterms:W3CDTF">2023-09-28T10:56:36Z</dcterms:modified>
</cp:coreProperties>
</file>