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64" r:id="rId4"/>
    <p:sldId id="313" r:id="rId5"/>
    <p:sldId id="265" r:id="rId6"/>
    <p:sldId id="270" r:id="rId7"/>
    <p:sldId id="482" r:id="rId8"/>
    <p:sldId id="483" r:id="rId9"/>
    <p:sldId id="315" r:id="rId10"/>
    <p:sldId id="484" r:id="rId11"/>
    <p:sldId id="485" r:id="rId12"/>
    <p:sldId id="486" r:id="rId13"/>
    <p:sldId id="487" r:id="rId14"/>
    <p:sldId id="488" r:id="rId15"/>
    <p:sldId id="31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587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788693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87522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826058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302245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769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73430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877891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2020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9391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79945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37920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05657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483463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2/14/2024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220781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787190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235573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5684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60549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68393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932396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2/14/2024</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822312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01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2/14/2024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546175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2" name="Rectangle: Rounded Corners 1">
            <a:extLst>
              <a:ext uri="{FF2B5EF4-FFF2-40B4-BE49-F238E27FC236}">
                <a16:creationId xmlns:a16="http://schemas.microsoft.com/office/drawing/2014/main" id="{A99623D9-270D-4B3F-BDFC-1BA201282566}"/>
              </a:ext>
            </a:extLst>
          </p:cNvPr>
          <p:cNvSpPr/>
          <p:nvPr/>
        </p:nvSpPr>
        <p:spPr>
          <a:xfrm>
            <a:off x="409575" y="1724024"/>
            <a:ext cx="8334375" cy="4124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301A921-6927-CE40-D843-FF51711C7CA7}"/>
              </a:ext>
            </a:extLst>
          </p:cNvPr>
          <p:cNvPicPr>
            <a:picLocks noChangeAspect="1"/>
          </p:cNvPicPr>
          <p:nvPr/>
        </p:nvPicPr>
        <p:blipFill>
          <a:blip r:embed="rId3"/>
          <a:stretch>
            <a:fillRect/>
          </a:stretch>
        </p:blipFill>
        <p:spPr>
          <a:xfrm flipH="1">
            <a:off x="7901682" y="2575650"/>
            <a:ext cx="3831823" cy="3870924"/>
          </a:xfrm>
          <a:prstGeom prst="rect">
            <a:avLst/>
          </a:prstGeom>
        </p:spPr>
      </p:pic>
      <p:pic>
        <p:nvPicPr>
          <p:cNvPr id="3" name="Picture 2">
            <a:extLst>
              <a:ext uri="{FF2B5EF4-FFF2-40B4-BE49-F238E27FC236}">
                <a16:creationId xmlns:a16="http://schemas.microsoft.com/office/drawing/2014/main" id="{461F185E-0D7F-8B98-14A1-1757C6C45E78}"/>
              </a:ext>
            </a:extLst>
          </p:cNvPr>
          <p:cNvPicPr>
            <a:picLocks noChangeAspect="1"/>
          </p:cNvPicPr>
          <p:nvPr/>
        </p:nvPicPr>
        <p:blipFill>
          <a:blip r:embed="rId4"/>
          <a:stretch>
            <a:fillRect/>
          </a:stretch>
        </p:blipFill>
        <p:spPr>
          <a:xfrm>
            <a:off x="3342795" y="1609292"/>
            <a:ext cx="2267909" cy="1201016"/>
          </a:xfrm>
          <a:prstGeom prst="rect">
            <a:avLst/>
          </a:prstGeom>
        </p:spPr>
      </p:pic>
      <p:pic>
        <p:nvPicPr>
          <p:cNvPr id="15" name="Picture 14">
            <a:extLst>
              <a:ext uri="{FF2B5EF4-FFF2-40B4-BE49-F238E27FC236}">
                <a16:creationId xmlns:a16="http://schemas.microsoft.com/office/drawing/2014/main" id="{E6521831-16E2-D7F3-D5F2-2083996CAA0C}"/>
              </a:ext>
            </a:extLst>
          </p:cNvPr>
          <p:cNvPicPr>
            <a:picLocks noChangeAspect="1"/>
          </p:cNvPicPr>
          <p:nvPr/>
        </p:nvPicPr>
        <p:blipFill>
          <a:blip r:embed="rId5"/>
          <a:stretch>
            <a:fillRect/>
          </a:stretch>
        </p:blipFill>
        <p:spPr>
          <a:xfrm>
            <a:off x="604307" y="2831861"/>
            <a:ext cx="7840136" cy="2584928"/>
          </a:xfrm>
          <a:prstGeom prst="rect">
            <a:avLst/>
          </a:prstGeom>
        </p:spPr>
      </p:pic>
    </p:spTree>
    <p:extLst>
      <p:ext uri="{BB962C8B-B14F-4D97-AF65-F5344CB8AC3E}">
        <p14:creationId xmlns:p14="http://schemas.microsoft.com/office/powerpoint/2010/main" val="345657537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7" name="TextBox 6">
            <a:extLst>
              <a:ext uri="{FF2B5EF4-FFF2-40B4-BE49-F238E27FC236}">
                <a16:creationId xmlns:a16="http://schemas.microsoft.com/office/drawing/2014/main" id="{6EF84572-35B6-46DE-92A6-1CF2401E6DE7}"/>
              </a:ext>
            </a:extLst>
          </p:cNvPr>
          <p:cNvSpPr txBox="1"/>
          <p:nvPr/>
        </p:nvSpPr>
        <p:spPr>
          <a:xfrm>
            <a:off x="361951" y="990600"/>
            <a:ext cx="6677024" cy="1200329"/>
          </a:xfrm>
          <a:prstGeom prst="rect">
            <a:avLst/>
          </a:prstGeom>
          <a:noFill/>
        </p:spPr>
        <p:txBody>
          <a:bodyPr wrap="square" rtlCol="0">
            <a:spAutoFit/>
          </a:bodyPr>
          <a:lstStyle/>
          <a:p>
            <a:pPr lvl="0" algn="just"/>
            <a:r>
              <a:rPr lang="en-US" sz="3600" b="1" dirty="0">
                <a:solidFill>
                  <a:prstClr val="black"/>
                </a:solidFill>
              </a:rPr>
              <a:t>c) Trung </a:t>
            </a:r>
            <a:r>
              <a:rPr lang="en-US" sz="3600" b="1" dirty="0" err="1">
                <a:solidFill>
                  <a:prstClr val="black"/>
                </a:solidFill>
              </a:rPr>
              <a:t>bình</a:t>
            </a:r>
            <a:r>
              <a:rPr lang="en-US" sz="3600" b="1" dirty="0">
                <a:solidFill>
                  <a:prstClr val="black"/>
                </a:solidFill>
              </a:rPr>
              <a:t> </a:t>
            </a:r>
            <a:r>
              <a:rPr lang="en-US" sz="3600" b="1" dirty="0" err="1">
                <a:solidFill>
                  <a:prstClr val="black"/>
                </a:solidFill>
              </a:rPr>
              <a:t>mỗi</a:t>
            </a:r>
            <a:r>
              <a:rPr lang="en-US" sz="3600" b="1" dirty="0">
                <a:solidFill>
                  <a:prstClr val="black"/>
                </a:solidFill>
              </a:rPr>
              <a:t> </a:t>
            </a:r>
            <a:r>
              <a:rPr lang="en-US" sz="3600" b="1" dirty="0" err="1">
                <a:solidFill>
                  <a:prstClr val="black"/>
                </a:solidFill>
              </a:rPr>
              <a:t>lớp</a:t>
            </a:r>
            <a:r>
              <a:rPr lang="en-US" sz="3600" b="1" dirty="0">
                <a:solidFill>
                  <a:prstClr val="black"/>
                </a:solidFill>
              </a:rPr>
              <a:t> </a:t>
            </a:r>
            <a:r>
              <a:rPr lang="en-US" sz="3600" b="1" dirty="0" err="1">
                <a:solidFill>
                  <a:prstClr val="black"/>
                </a:solidFill>
              </a:rPr>
              <a:t>ngoại</a:t>
            </a:r>
            <a:r>
              <a:rPr lang="en-US" sz="3600" b="1" dirty="0">
                <a:solidFill>
                  <a:prstClr val="black"/>
                </a:solidFill>
              </a:rPr>
              <a:t> </a:t>
            </a:r>
            <a:r>
              <a:rPr lang="en-US" sz="3600" b="1" dirty="0" err="1">
                <a:solidFill>
                  <a:prstClr val="black"/>
                </a:solidFill>
              </a:rPr>
              <a:t>khoá</a:t>
            </a:r>
            <a:r>
              <a:rPr lang="en-US" sz="3600" b="1" dirty="0">
                <a:solidFill>
                  <a:prstClr val="black"/>
                </a:solidFill>
              </a:rPr>
              <a:t> </a:t>
            </a:r>
            <a:r>
              <a:rPr lang="en-US" sz="3600" b="1" dirty="0" err="1">
                <a:solidFill>
                  <a:prstClr val="black"/>
                </a:solidFill>
              </a:rPr>
              <a:t>có</a:t>
            </a:r>
            <a:r>
              <a:rPr lang="en-US" sz="3600" b="1" dirty="0">
                <a:solidFill>
                  <a:prstClr val="black"/>
                </a:solidFill>
              </a:rPr>
              <a:t> bao </a:t>
            </a:r>
            <a:r>
              <a:rPr lang="en-US" sz="3600" b="1" dirty="0" err="1">
                <a:solidFill>
                  <a:prstClr val="black"/>
                </a:solidFill>
              </a:rPr>
              <a:t>nhiêu</a:t>
            </a:r>
            <a:r>
              <a:rPr lang="en-US" sz="3600" b="1" dirty="0">
                <a:solidFill>
                  <a:prstClr val="black"/>
                </a:solidFill>
              </a:rPr>
              <a:t> </a:t>
            </a:r>
            <a:r>
              <a:rPr lang="en-US" sz="3600" b="1" dirty="0" err="1">
                <a:solidFill>
                  <a:prstClr val="black"/>
                </a:solidFill>
              </a:rPr>
              <a:t>học</a:t>
            </a:r>
            <a:r>
              <a:rPr lang="en-US" sz="3600" b="1" dirty="0">
                <a:solidFill>
                  <a:prstClr val="black"/>
                </a:solidFill>
              </a:rPr>
              <a:t> </a:t>
            </a:r>
            <a:r>
              <a:rPr lang="en-US" sz="3600" b="1" dirty="0" err="1">
                <a:solidFill>
                  <a:prstClr val="black"/>
                </a:solidFill>
              </a:rPr>
              <a:t>sinh</a:t>
            </a:r>
            <a:r>
              <a:rPr lang="en-US" sz="3600" b="1" dirty="0">
                <a:solidFill>
                  <a:prstClr val="black"/>
                </a:solidFill>
              </a:rPr>
              <a:t>?</a:t>
            </a:r>
            <a:endParaRPr kumimoji="0" lang="en-US" sz="36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FB255184-F16D-C531-3416-756690EAF710}"/>
              </a:ext>
            </a:extLst>
          </p:cNvPr>
          <p:cNvSpPr txBox="1"/>
          <p:nvPr/>
        </p:nvSpPr>
        <p:spPr>
          <a:xfrm>
            <a:off x="495301" y="2876550"/>
            <a:ext cx="6657974" cy="1569660"/>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Trung bình mỗi lớp ngoại khoá có số học sinh là:</a:t>
            </a:r>
          </a:p>
          <a:p>
            <a:pPr lvl="0" algn="ctr"/>
            <a:r>
              <a:rPr lang="vi-VN" sz="3200" b="1" dirty="0">
                <a:solidFill>
                  <a:srgbClr val="FF0000"/>
                </a:solidFill>
                <a:latin typeface="Calibri" panose="020F0502020204030204" pitchFamily="34" charset="0"/>
                <a:cs typeface="Calibri" panose="020F0502020204030204" pitchFamily="34" charset="0"/>
              </a:rPr>
              <a:t>(60 + 45 + 30 + 45) : 4 = 45 (học sinh)</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84807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569660"/>
            <a:chOff x="521985" y="137960"/>
            <a:chExt cx="10612740" cy="1569660"/>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một hộp có 3 quả bóng gồm 1 quả màu đỏ, 1 quả màu vàng và 1 quả màu xanh. Không nhìn vào hộp, Rô-bốt lấy ra 1 quả bóng bất kì, ghi lại màu của quả bóng đó rồi trả lại vào hộp. Bóng màu đỏ ghi Ð, bóng máu xanh ghi X, bóng màu vàng ghi V.</a:t>
              </a:r>
            </a:p>
          </p:txBody>
        </p:sp>
      </p:grpSp>
      <p:pic>
        <p:nvPicPr>
          <p:cNvPr id="6" name="Picture 5">
            <a:extLst>
              <a:ext uri="{FF2B5EF4-FFF2-40B4-BE49-F238E27FC236}">
                <a16:creationId xmlns:a16="http://schemas.microsoft.com/office/drawing/2014/main" id="{D82FC375-62C8-71B2-EBCC-D49EF733C74A}"/>
              </a:ext>
            </a:extLst>
          </p:cNvPr>
          <p:cNvPicPr>
            <a:picLocks noChangeAspect="1"/>
          </p:cNvPicPr>
          <p:nvPr/>
        </p:nvPicPr>
        <p:blipFill>
          <a:blip r:embed="rId3"/>
          <a:stretch>
            <a:fillRect/>
          </a:stretch>
        </p:blipFill>
        <p:spPr>
          <a:xfrm>
            <a:off x="8381999" y="1633394"/>
            <a:ext cx="3462337" cy="2435321"/>
          </a:xfrm>
          <a:prstGeom prst="rect">
            <a:avLst/>
          </a:prstGeom>
        </p:spPr>
      </p:pic>
      <p:sp>
        <p:nvSpPr>
          <p:cNvPr id="9" name="TextBox 8">
            <a:extLst>
              <a:ext uri="{FF2B5EF4-FFF2-40B4-BE49-F238E27FC236}">
                <a16:creationId xmlns:a16="http://schemas.microsoft.com/office/drawing/2014/main" id="{E8D70A89-7706-6B57-02C6-33491208E719}"/>
              </a:ext>
            </a:extLst>
          </p:cNvPr>
          <p:cNvSpPr txBox="1"/>
          <p:nvPr/>
        </p:nvSpPr>
        <p:spPr>
          <a:xfrm>
            <a:off x="371475" y="2324100"/>
            <a:ext cx="7467599" cy="1384995"/>
          </a:xfrm>
          <a:prstGeom prst="rect">
            <a:avLst/>
          </a:prstGeom>
          <a:noFill/>
        </p:spPr>
        <p:txBody>
          <a:bodyPr wrap="square" rtlCol="0">
            <a:spAutoFit/>
          </a:bodyPr>
          <a:lstStyle/>
          <a:p>
            <a:pPr lvl="0" algn="just"/>
            <a:r>
              <a:rPr lang="vi-VN" sz="2800" b="1" dirty="0">
                <a:solidFill>
                  <a:prstClr val="black"/>
                </a:solidFill>
                <a:latin typeface="Calibri" panose="020F0502020204030204"/>
              </a:rPr>
              <a:t>Rô-bốt đã thực hiện 30 lần lấy bóng như trên và ghi được kết quả xuất hiện màu của mỗi quả bóng như bảng sau:</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418937932"/>
              </p:ext>
            </p:extLst>
          </p:nvPr>
        </p:nvGraphicFramePr>
        <p:xfrm>
          <a:off x="552450" y="4309904"/>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Tree>
    <p:extLst>
      <p:ext uri="{BB962C8B-B14F-4D97-AF65-F5344CB8AC3E}">
        <p14:creationId xmlns:p14="http://schemas.microsoft.com/office/powerpoint/2010/main" val="1242825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70A89-7706-6B57-02C6-33491208E719}"/>
              </a:ext>
            </a:extLst>
          </p:cNvPr>
          <p:cNvSpPr txBox="1"/>
          <p:nvPr/>
        </p:nvSpPr>
        <p:spPr>
          <a:xfrm>
            <a:off x="619125" y="61912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libri" panose="020F0502020204030204"/>
                <a:ea typeface="+mn-ea"/>
                <a:cs typeface="+mn-cs"/>
              </a:rPr>
              <a:t>Rô-bốt đã thực hiện 30 lần lấy bóng như trên và ghi được kết quả xuất hiện màu của mỗi quả bóng như bảng sau:</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extLst>
              <p:ext uri="{D42A27DB-BD31-4B8C-83A1-F6EECF244321}">
                <p14:modId xmlns:p14="http://schemas.microsoft.com/office/powerpoint/2010/main" val="144430008"/>
              </p:ext>
            </p:extLst>
          </p:nvPr>
        </p:nvGraphicFramePr>
        <p:xfrm>
          <a:off x="504825" y="1785779"/>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
        <p:nvSpPr>
          <p:cNvPr id="2" name="TextBox 1">
            <a:extLst>
              <a:ext uri="{FF2B5EF4-FFF2-40B4-BE49-F238E27FC236}">
                <a16:creationId xmlns:a16="http://schemas.microsoft.com/office/drawing/2014/main" id="{5CB8ABF7-1D3C-49CC-69D3-6472E60AD62D}"/>
              </a:ext>
            </a:extLst>
          </p:cNvPr>
          <p:cNvSpPr txBox="1"/>
          <p:nvPr/>
        </p:nvSpPr>
        <p:spPr>
          <a:xfrm>
            <a:off x="685800" y="364807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30 lần Rô-bốt lấy bóng: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a) Mỗi loại bóng màu đỏ, màu xanh, màu vàng xuất hiện bao nhiêu lần?</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C6A6C9-DDB9-D965-7D38-64C0C5795510}"/>
              </a:ext>
            </a:extLst>
          </p:cNvPr>
          <p:cNvSpPr txBox="1"/>
          <p:nvPr/>
        </p:nvSpPr>
        <p:spPr>
          <a:xfrm>
            <a:off x="1123950" y="4819650"/>
            <a:ext cx="10810875" cy="523220"/>
          </a:xfrm>
          <a:prstGeom prst="rect">
            <a:avLst/>
          </a:prstGeom>
          <a:noFill/>
        </p:spPr>
        <p:txBody>
          <a:bodyPr wrap="square" rtlCol="0">
            <a:spAutoFit/>
          </a:bodyPr>
          <a:lstStyle/>
          <a:p>
            <a:pPr lvl="0" algn="just"/>
            <a:r>
              <a:rPr lang="vi-VN" sz="2800" b="1" dirty="0">
                <a:solidFill>
                  <a:srgbClr val="FF0000"/>
                </a:solidFill>
                <a:latin typeface="Calibri" panose="020F0502020204030204"/>
              </a:rPr>
              <a:t>Bóng đỏ xuất hiện 10 lần, bóng xanh 12 lần, bóng vàng 8 lần.</a:t>
            </a:r>
            <a:endParaRPr kumimoji="0" lang="en-US" sz="2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873502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8D70A89-7706-6B57-02C6-33491208E719}"/>
              </a:ext>
            </a:extLst>
          </p:cNvPr>
          <p:cNvSpPr txBox="1"/>
          <p:nvPr/>
        </p:nvSpPr>
        <p:spPr>
          <a:xfrm>
            <a:off x="619125" y="619125"/>
            <a:ext cx="1081087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a:ea typeface="+mn-ea"/>
                <a:cs typeface="+mn-cs"/>
              </a:rPr>
              <a:t>Rô-bốt đã thực hiện 30 lần lấy bóng như trên và ghi được kết quả xuất hiện màu của mỗi quả bóng như bảng sau:</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0">
            <a:extLst>
              <a:ext uri="{FF2B5EF4-FFF2-40B4-BE49-F238E27FC236}">
                <a16:creationId xmlns:a16="http://schemas.microsoft.com/office/drawing/2014/main" id="{51F511D9-845B-B693-C7E3-29D86A613D68}"/>
              </a:ext>
            </a:extLst>
          </p:cNvPr>
          <p:cNvGraphicFramePr>
            <a:graphicFrameLocks noGrp="1"/>
          </p:cNvGraphicFramePr>
          <p:nvPr/>
        </p:nvGraphicFramePr>
        <p:xfrm>
          <a:off x="504825" y="1785779"/>
          <a:ext cx="10953751" cy="1676400"/>
        </p:xfrm>
        <a:graphic>
          <a:graphicData uri="http://schemas.openxmlformats.org/drawingml/2006/table">
            <a:tbl>
              <a:tblPr/>
              <a:tblGrid>
                <a:gridCol w="1695450">
                  <a:extLst>
                    <a:ext uri="{9D8B030D-6E8A-4147-A177-3AD203B41FA5}">
                      <a16:colId xmlns:a16="http://schemas.microsoft.com/office/drawing/2014/main" val="2497748181"/>
                    </a:ext>
                  </a:extLst>
                </a:gridCol>
                <a:gridCol w="619125">
                  <a:extLst>
                    <a:ext uri="{9D8B030D-6E8A-4147-A177-3AD203B41FA5}">
                      <a16:colId xmlns:a16="http://schemas.microsoft.com/office/drawing/2014/main" val="470286320"/>
                    </a:ext>
                  </a:extLst>
                </a:gridCol>
                <a:gridCol w="572612">
                  <a:extLst>
                    <a:ext uri="{9D8B030D-6E8A-4147-A177-3AD203B41FA5}">
                      <a16:colId xmlns:a16="http://schemas.microsoft.com/office/drawing/2014/main" val="1130089037"/>
                    </a:ext>
                  </a:extLst>
                </a:gridCol>
                <a:gridCol w="770567">
                  <a:extLst>
                    <a:ext uri="{9D8B030D-6E8A-4147-A177-3AD203B41FA5}">
                      <a16:colId xmlns:a16="http://schemas.microsoft.com/office/drawing/2014/main" val="1507786949"/>
                    </a:ext>
                  </a:extLst>
                </a:gridCol>
                <a:gridCol w="790075">
                  <a:extLst>
                    <a:ext uri="{9D8B030D-6E8A-4147-A177-3AD203B41FA5}">
                      <a16:colId xmlns:a16="http://schemas.microsoft.com/office/drawing/2014/main" val="307139080"/>
                    </a:ext>
                  </a:extLst>
                </a:gridCol>
                <a:gridCol w="829091">
                  <a:extLst>
                    <a:ext uri="{9D8B030D-6E8A-4147-A177-3AD203B41FA5}">
                      <a16:colId xmlns:a16="http://schemas.microsoft.com/office/drawing/2014/main" val="1541485661"/>
                    </a:ext>
                  </a:extLst>
                </a:gridCol>
                <a:gridCol w="887615">
                  <a:extLst>
                    <a:ext uri="{9D8B030D-6E8A-4147-A177-3AD203B41FA5}">
                      <a16:colId xmlns:a16="http://schemas.microsoft.com/office/drawing/2014/main" val="306043376"/>
                    </a:ext>
                  </a:extLst>
                </a:gridCol>
                <a:gridCol w="936385">
                  <a:extLst>
                    <a:ext uri="{9D8B030D-6E8A-4147-A177-3AD203B41FA5}">
                      <a16:colId xmlns:a16="http://schemas.microsoft.com/office/drawing/2014/main" val="573921178"/>
                    </a:ext>
                  </a:extLst>
                </a:gridCol>
                <a:gridCol w="692535">
                  <a:extLst>
                    <a:ext uri="{9D8B030D-6E8A-4147-A177-3AD203B41FA5}">
                      <a16:colId xmlns:a16="http://schemas.microsoft.com/office/drawing/2014/main" val="1272147733"/>
                    </a:ext>
                  </a:extLst>
                </a:gridCol>
                <a:gridCol w="770567">
                  <a:extLst>
                    <a:ext uri="{9D8B030D-6E8A-4147-A177-3AD203B41FA5}">
                      <a16:colId xmlns:a16="http://schemas.microsoft.com/office/drawing/2014/main" val="1515761785"/>
                    </a:ext>
                  </a:extLst>
                </a:gridCol>
                <a:gridCol w="673027">
                  <a:extLst>
                    <a:ext uri="{9D8B030D-6E8A-4147-A177-3AD203B41FA5}">
                      <a16:colId xmlns:a16="http://schemas.microsoft.com/office/drawing/2014/main" val="3735980021"/>
                    </a:ext>
                  </a:extLst>
                </a:gridCol>
                <a:gridCol w="874106">
                  <a:extLst>
                    <a:ext uri="{9D8B030D-6E8A-4147-A177-3AD203B41FA5}">
                      <a16:colId xmlns:a16="http://schemas.microsoft.com/office/drawing/2014/main" val="1210938933"/>
                    </a:ext>
                  </a:extLst>
                </a:gridCol>
                <a:gridCol w="842596">
                  <a:extLst>
                    <a:ext uri="{9D8B030D-6E8A-4147-A177-3AD203B41FA5}">
                      <a16:colId xmlns:a16="http://schemas.microsoft.com/office/drawing/2014/main" val="45744544"/>
                    </a:ext>
                  </a:extLst>
                </a:gridCol>
              </a:tblGrid>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đỏ</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Đ</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a:solidFill>
                            <a:srgbClr val="000000"/>
                          </a:solidFill>
                          <a:effectLst/>
                        </a:rPr>
                      </a:br>
                      <a:endParaRPr lang="en-US" b="1">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29708284"/>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xanh</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dirty="0">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X</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5002846"/>
                  </a:ext>
                </a:extLst>
              </a:tr>
              <a:tr h="0">
                <a:tc>
                  <a:txBody>
                    <a:bodyPr/>
                    <a:lstStyle/>
                    <a:p>
                      <a:pPr algn="just" fontAlgn="t"/>
                      <a:r>
                        <a:rPr lang="en-US" dirty="0" err="1">
                          <a:solidFill>
                            <a:srgbClr val="000000"/>
                          </a:solidFill>
                          <a:effectLst/>
                        </a:rPr>
                        <a:t>Bóng</a:t>
                      </a:r>
                      <a:r>
                        <a:rPr lang="en-US" dirty="0">
                          <a:solidFill>
                            <a:srgbClr val="000000"/>
                          </a:solidFill>
                          <a:effectLst/>
                        </a:rPr>
                        <a:t> </a:t>
                      </a:r>
                      <a:r>
                        <a:rPr lang="en-US" dirty="0" err="1">
                          <a:solidFill>
                            <a:srgbClr val="000000"/>
                          </a:solidFill>
                          <a:effectLst/>
                        </a:rPr>
                        <a:t>màu</a:t>
                      </a:r>
                      <a:r>
                        <a:rPr lang="en-US" dirty="0">
                          <a:solidFill>
                            <a:srgbClr val="000000"/>
                          </a:solidFill>
                          <a:effectLst/>
                        </a:rPr>
                        <a:t> </a:t>
                      </a:r>
                      <a:r>
                        <a:rPr lang="en-US" dirty="0" err="1">
                          <a:solidFill>
                            <a:srgbClr val="000000"/>
                          </a:solidFill>
                          <a:effectLst/>
                        </a:rPr>
                        <a:t>vàng</a:t>
                      </a:r>
                      <a:endParaRPr lang="en-US"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b="1">
                          <a:solidFill>
                            <a:srgbClr val="000000"/>
                          </a:solidFill>
                          <a:effectLst/>
                        </a:rPr>
                        <a:t>V</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br>
                        <a:rPr lang="en-US" b="1" dirty="0">
                          <a:solidFill>
                            <a:srgbClr val="000000"/>
                          </a:solidFill>
                          <a:effectLst/>
                        </a:rPr>
                      </a:br>
                      <a:endParaRPr lang="en-US" b="1"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59788226"/>
                  </a:ext>
                </a:extLst>
              </a:tr>
            </a:tbl>
          </a:graphicData>
        </a:graphic>
      </p:graphicFrame>
      <p:sp>
        <p:nvSpPr>
          <p:cNvPr id="2" name="TextBox 1">
            <a:extLst>
              <a:ext uri="{FF2B5EF4-FFF2-40B4-BE49-F238E27FC236}">
                <a16:creationId xmlns:a16="http://schemas.microsoft.com/office/drawing/2014/main" id="{5CB8ABF7-1D3C-49CC-69D3-6472E60AD62D}"/>
              </a:ext>
            </a:extLst>
          </p:cNvPr>
          <p:cNvSpPr txBox="1"/>
          <p:nvPr/>
        </p:nvSpPr>
        <p:spPr>
          <a:xfrm>
            <a:off x="685800" y="3648075"/>
            <a:ext cx="1081087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Trong 30 lần Rô-bốt lấy bóng:</a:t>
            </a:r>
          </a:p>
          <a:p>
            <a:pPr lvl="0" algn="just"/>
            <a:r>
              <a:rPr lang="vi-VN" sz="2800" b="1" dirty="0">
                <a:solidFill>
                  <a:prstClr val="black"/>
                </a:solidFill>
                <a:latin typeface="Calibri" panose="020F0502020204030204"/>
              </a:rPr>
              <a:t>b) Bóng màu nào xuất hiện nhiều lần nhất, bóng màu nào xuất hiện ít lần nhất?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C6A6C9-DDB9-D965-7D38-64C0C5795510}"/>
              </a:ext>
            </a:extLst>
          </p:cNvPr>
          <p:cNvSpPr txBox="1"/>
          <p:nvPr/>
        </p:nvSpPr>
        <p:spPr>
          <a:xfrm>
            <a:off x="809625" y="5219700"/>
            <a:ext cx="10810875" cy="523220"/>
          </a:xfrm>
          <a:prstGeom prst="rect">
            <a:avLst/>
          </a:prstGeom>
          <a:noFill/>
        </p:spPr>
        <p:txBody>
          <a:bodyPr wrap="square" rtlCol="0">
            <a:spAutoFit/>
          </a:bodyPr>
          <a:lstStyle/>
          <a:p>
            <a:pPr lvl="0" algn="just"/>
            <a:r>
              <a:rPr lang="vi-VN" sz="2800" b="1">
                <a:solidFill>
                  <a:srgbClr val="FF0000"/>
                </a:solidFill>
                <a:latin typeface="Calibri" panose="020F0502020204030204"/>
              </a:rPr>
              <a:t>Bóng màu xanh xuất hiện nhiều nhất, bóng màu vàng xuất hiện ít nhất.</a:t>
            </a: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58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AC95E16F-2CB5-81CC-9AA6-4CF0B634372A}"/>
              </a:ext>
            </a:extLst>
          </p:cNvPr>
          <p:cNvPicPr>
            <a:picLocks noChangeAspect="1"/>
          </p:cNvPicPr>
          <p:nvPr/>
        </p:nvPicPr>
        <p:blipFill>
          <a:blip r:embed="rId3"/>
          <a:stretch>
            <a:fillRect/>
          </a:stretch>
        </p:blipFill>
        <p:spPr>
          <a:xfrm>
            <a:off x="3197494" y="353440"/>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et's Count To 100">
            <a:hlinkClick r:id="" action="ppaction://media"/>
            <a:extLst>
              <a:ext uri="{FF2B5EF4-FFF2-40B4-BE49-F238E27FC236}">
                <a16:creationId xmlns:a16="http://schemas.microsoft.com/office/drawing/2014/main" id="{B74FC5C4-D35F-E260-4C35-80EEF642B6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9349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5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0B98F1-5690-8DA9-D9D7-017E1716819D}"/>
              </a:ext>
            </a:extLst>
          </p:cNvPr>
          <p:cNvPicPr>
            <a:picLocks noChangeAspect="1"/>
          </p:cNvPicPr>
          <p:nvPr/>
        </p:nvPicPr>
        <p:blipFill rotWithShape="1">
          <a:blip r:embed="rId2"/>
          <a:srcRect l="5534" t="7249"/>
          <a:stretch/>
        </p:blipFill>
        <p:spPr>
          <a:xfrm>
            <a:off x="-424" y="1"/>
            <a:ext cx="12192423" cy="6858000"/>
          </a:xfrm>
          <a:prstGeom prst="rect">
            <a:avLst/>
          </a:prstGeom>
        </p:spPr>
      </p:pic>
      <p:pic>
        <p:nvPicPr>
          <p:cNvPr id="7" name="Picture 6">
            <a:extLst>
              <a:ext uri="{FF2B5EF4-FFF2-40B4-BE49-F238E27FC236}">
                <a16:creationId xmlns:a16="http://schemas.microsoft.com/office/drawing/2014/main" id="{9662DBA7-21BF-72DA-8F73-B528EE1EABE9}"/>
              </a:ext>
            </a:extLst>
          </p:cNvPr>
          <p:cNvPicPr>
            <a:picLocks noChangeAspect="1"/>
          </p:cNvPicPr>
          <p:nvPr/>
        </p:nvPicPr>
        <p:blipFill>
          <a:blip r:embed="rId3"/>
          <a:stretch>
            <a:fillRect/>
          </a:stretch>
        </p:blipFill>
        <p:spPr>
          <a:xfrm flipH="1">
            <a:off x="8265667" y="2592839"/>
            <a:ext cx="3831823" cy="3870924"/>
          </a:xfrm>
          <a:prstGeom prst="rect">
            <a:avLst/>
          </a:prstGeom>
        </p:spPr>
      </p:pic>
      <p:pic>
        <p:nvPicPr>
          <p:cNvPr id="2" name="Picture 1">
            <a:extLst>
              <a:ext uri="{FF2B5EF4-FFF2-40B4-BE49-F238E27FC236}">
                <a16:creationId xmlns:a16="http://schemas.microsoft.com/office/drawing/2014/main" id="{4400EB87-6733-F628-0C99-F7CA2CDB646A}"/>
              </a:ext>
            </a:extLst>
          </p:cNvPr>
          <p:cNvPicPr>
            <a:picLocks noChangeAspect="1"/>
          </p:cNvPicPr>
          <p:nvPr/>
        </p:nvPicPr>
        <p:blipFill>
          <a:blip r:embed="rId4"/>
          <a:stretch>
            <a:fillRect/>
          </a:stretch>
        </p:blipFill>
        <p:spPr>
          <a:xfrm>
            <a:off x="4365320" y="2475280"/>
            <a:ext cx="4109060" cy="1774090"/>
          </a:xfrm>
          <a:prstGeom prst="rect">
            <a:avLst/>
          </a:prstGeom>
        </p:spPr>
      </p:pic>
    </p:spTree>
    <p:extLst>
      <p:ext uri="{BB962C8B-B14F-4D97-AF65-F5344CB8AC3E}">
        <p14:creationId xmlns:p14="http://schemas.microsoft.com/office/powerpoint/2010/main" val="428052968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mj-lt"/>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mj-lt"/>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vi-VN" sz="3200" b="0" i="0" dirty="0">
                  <a:solidFill>
                    <a:srgbClr val="000000"/>
                  </a:solidFill>
                  <a:effectLst/>
                  <a:latin typeface="Calibri" panose="020F0502020204030204" pitchFamily="34" charset="0"/>
                  <a:cs typeface="Calibri" panose="020F0502020204030204" pitchFamily="34" charset="0"/>
                </a:rPr>
                <a:t>Chiều cao lần lượt của 6 vận động viên bóng chuyền Thắng, Hùng, Bình, Trung , Lợi, Dũng theo thứ tự là:</a:t>
              </a:r>
              <a:endParaRPr lang="vi-VN" altLang="en-US" sz="3200" b="1" dirty="0">
                <a:solidFill>
                  <a:srgbClr val="FF0000"/>
                </a:solidFill>
                <a:latin typeface="Calibri" panose="020F0502020204030204" pitchFamily="34" charset="0"/>
                <a:cs typeface="Calibri" panose="020F0502020204030204" pitchFamily="34" charset="0"/>
              </a:endParaRPr>
            </a:p>
          </p:txBody>
        </p:sp>
      </p:grpSp>
      <p:sp>
        <p:nvSpPr>
          <p:cNvPr id="21" name="TextBox 20">
            <a:extLst>
              <a:ext uri="{FF2B5EF4-FFF2-40B4-BE49-F238E27FC236}">
                <a16:creationId xmlns:a16="http://schemas.microsoft.com/office/drawing/2014/main" id="{E766E322-BF2D-9879-A4FB-309E48921176}"/>
              </a:ext>
            </a:extLst>
          </p:cNvPr>
          <p:cNvSpPr txBox="1"/>
          <p:nvPr/>
        </p:nvSpPr>
        <p:spPr>
          <a:xfrm>
            <a:off x="1238250" y="1552575"/>
            <a:ext cx="10239375" cy="584775"/>
          </a:xfrm>
          <a:prstGeom prst="rect">
            <a:avLst/>
          </a:prstGeom>
          <a:noFill/>
        </p:spPr>
        <p:txBody>
          <a:bodyPr wrap="square" rtlCol="0">
            <a:spAutoFit/>
          </a:bodyPr>
          <a:lstStyle/>
          <a:p>
            <a:pPr algn="ctr"/>
            <a:r>
              <a:rPr lang="en-US" sz="3200" b="1" dirty="0"/>
              <a:t>180 cm, 175 cm, 182 cm, 178 cm, 168 cm, 185 cm.</a:t>
            </a:r>
          </a:p>
        </p:txBody>
      </p:sp>
      <p:sp>
        <p:nvSpPr>
          <p:cNvPr id="22" name="TextBox 21">
            <a:extLst>
              <a:ext uri="{FF2B5EF4-FFF2-40B4-BE49-F238E27FC236}">
                <a16:creationId xmlns:a16="http://schemas.microsoft.com/office/drawing/2014/main" id="{1939C596-68DB-F397-5955-842E717D96A2}"/>
              </a:ext>
            </a:extLst>
          </p:cNvPr>
          <p:cNvSpPr txBox="1"/>
          <p:nvPr/>
        </p:nvSpPr>
        <p:spPr>
          <a:xfrm>
            <a:off x="304800" y="2066925"/>
            <a:ext cx="1704975" cy="584775"/>
          </a:xfrm>
          <a:prstGeom prst="rect">
            <a:avLst/>
          </a:prstGeom>
          <a:noFill/>
        </p:spPr>
        <p:txBody>
          <a:bodyPr wrap="square" rtlCol="0">
            <a:spAutoFit/>
          </a:bodyPr>
          <a:lstStyle/>
          <a:p>
            <a:pPr algn="ctr"/>
            <a:r>
              <a:rPr lang="en-US" sz="3200" b="1" dirty="0"/>
              <a:t>a) </a:t>
            </a:r>
            <a:r>
              <a:rPr lang="en-US" sz="3200" b="1" dirty="0" err="1"/>
              <a:t>Số</a:t>
            </a:r>
            <a:r>
              <a:rPr lang="en-US" sz="3200" b="1" dirty="0"/>
              <a:t>?</a:t>
            </a:r>
          </a:p>
        </p:txBody>
      </p:sp>
      <p:graphicFrame>
        <p:nvGraphicFramePr>
          <p:cNvPr id="23" name="Table 22">
            <a:extLst>
              <a:ext uri="{FF2B5EF4-FFF2-40B4-BE49-F238E27FC236}">
                <a16:creationId xmlns:a16="http://schemas.microsoft.com/office/drawing/2014/main" id="{08CA19D4-6BC2-CAC0-C2DF-EE53B29F3DAA}"/>
              </a:ext>
            </a:extLst>
          </p:cNvPr>
          <p:cNvGraphicFramePr>
            <a:graphicFrameLocks noGrp="1"/>
          </p:cNvGraphicFramePr>
          <p:nvPr>
            <p:extLst>
              <p:ext uri="{D42A27DB-BD31-4B8C-83A1-F6EECF244321}">
                <p14:modId xmlns:p14="http://schemas.microsoft.com/office/powerpoint/2010/main" val="3610285234"/>
              </p:ext>
            </p:extLst>
          </p:nvPr>
        </p:nvGraphicFramePr>
        <p:xfrm>
          <a:off x="447675" y="2869089"/>
          <a:ext cx="11210927" cy="1300480"/>
        </p:xfrm>
        <a:graphic>
          <a:graphicData uri="http://schemas.openxmlformats.org/drawingml/2006/table">
            <a:tbl>
              <a:tblPr/>
              <a:tblGrid>
                <a:gridCol w="2028825">
                  <a:extLst>
                    <a:ext uri="{9D8B030D-6E8A-4147-A177-3AD203B41FA5}">
                      <a16:colId xmlns:a16="http://schemas.microsoft.com/office/drawing/2014/main" val="3085434503"/>
                    </a:ext>
                  </a:extLst>
                </a:gridCol>
                <a:gridCol w="1485900">
                  <a:extLst>
                    <a:ext uri="{9D8B030D-6E8A-4147-A177-3AD203B41FA5}">
                      <a16:colId xmlns:a16="http://schemas.microsoft.com/office/drawing/2014/main" val="3312479728"/>
                    </a:ext>
                  </a:extLst>
                </a:gridCol>
                <a:gridCol w="1581150">
                  <a:extLst>
                    <a:ext uri="{9D8B030D-6E8A-4147-A177-3AD203B41FA5}">
                      <a16:colId xmlns:a16="http://schemas.microsoft.com/office/drawing/2014/main" val="3265082699"/>
                    </a:ext>
                  </a:extLst>
                </a:gridCol>
                <a:gridCol w="1495425">
                  <a:extLst>
                    <a:ext uri="{9D8B030D-6E8A-4147-A177-3AD203B41FA5}">
                      <a16:colId xmlns:a16="http://schemas.microsoft.com/office/drawing/2014/main" val="4199583212"/>
                    </a:ext>
                  </a:extLst>
                </a:gridCol>
                <a:gridCol w="1638300">
                  <a:extLst>
                    <a:ext uri="{9D8B030D-6E8A-4147-A177-3AD203B41FA5}">
                      <a16:colId xmlns:a16="http://schemas.microsoft.com/office/drawing/2014/main" val="131315927"/>
                    </a:ext>
                  </a:extLst>
                </a:gridCol>
                <a:gridCol w="1714500">
                  <a:extLst>
                    <a:ext uri="{9D8B030D-6E8A-4147-A177-3AD203B41FA5}">
                      <a16:colId xmlns:a16="http://schemas.microsoft.com/office/drawing/2014/main" val="1199003220"/>
                    </a:ext>
                  </a:extLst>
                </a:gridCol>
                <a:gridCol w="1266827">
                  <a:extLst>
                    <a:ext uri="{9D8B030D-6E8A-4147-A177-3AD203B41FA5}">
                      <a16:colId xmlns:a16="http://schemas.microsoft.com/office/drawing/2014/main" val="3758305062"/>
                    </a:ext>
                  </a:extLst>
                </a:gridCol>
              </a:tblGrid>
              <a:tr h="650240">
                <a:tc>
                  <a:txBody>
                    <a:bodyPr/>
                    <a:lstStyle/>
                    <a:p>
                      <a:pPr algn="just" fontAlgn="t"/>
                      <a:r>
                        <a:rPr lang="en-US" sz="2400" dirty="0" err="1">
                          <a:solidFill>
                            <a:srgbClr val="000000"/>
                          </a:solidFill>
                          <a:effectLst/>
                        </a:rPr>
                        <a:t>Tên</a:t>
                      </a:r>
                      <a:r>
                        <a:rPr lang="en-US" sz="2400" dirty="0">
                          <a:solidFill>
                            <a:srgbClr val="000000"/>
                          </a:solidFill>
                          <a:effectLst/>
                        </a:rPr>
                        <a:t> </a:t>
                      </a:r>
                      <a:r>
                        <a:rPr lang="en-US" sz="2400" dirty="0" err="1">
                          <a:solidFill>
                            <a:srgbClr val="000000"/>
                          </a:solidFill>
                          <a:effectLst/>
                        </a:rPr>
                        <a:t>vận</a:t>
                      </a:r>
                      <a:r>
                        <a:rPr lang="en-US" sz="2400" dirty="0">
                          <a:solidFill>
                            <a:srgbClr val="000000"/>
                          </a:solidFill>
                          <a:effectLst/>
                        </a:rPr>
                        <a:t> </a:t>
                      </a:r>
                      <a:r>
                        <a:rPr lang="en-US" sz="2400" dirty="0" err="1">
                          <a:solidFill>
                            <a:srgbClr val="000000"/>
                          </a:solidFill>
                          <a:effectLst/>
                        </a:rPr>
                        <a:t>động</a:t>
                      </a:r>
                      <a:r>
                        <a:rPr lang="en-US" sz="2400" dirty="0">
                          <a:solidFill>
                            <a:srgbClr val="000000"/>
                          </a:solidFill>
                          <a:effectLst/>
                        </a:rPr>
                        <a:t> </a:t>
                      </a:r>
                      <a:r>
                        <a:rPr lang="en-US" sz="2400" dirty="0" err="1">
                          <a:solidFill>
                            <a:srgbClr val="000000"/>
                          </a:solidFill>
                          <a:effectLst/>
                        </a:rPr>
                        <a:t>viên</a:t>
                      </a:r>
                      <a:endParaRPr lang="en-US" sz="24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dirty="0" err="1">
                          <a:solidFill>
                            <a:srgbClr val="000000"/>
                          </a:solidFill>
                          <a:effectLst/>
                        </a:rPr>
                        <a:t>Hùng</a:t>
                      </a:r>
                      <a:endParaRPr lang="en-US" sz="2400" dirty="0">
                        <a:solidFill>
                          <a:srgbClr val="000000"/>
                        </a:solidFill>
                        <a:effectLst/>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Lợi</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Thắng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Bình</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Dũng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Trung</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4321535"/>
                  </a:ext>
                </a:extLst>
              </a:tr>
              <a:tr h="375920">
                <a:tc>
                  <a:txBody>
                    <a:bodyPr/>
                    <a:lstStyle/>
                    <a:p>
                      <a:pPr algn="just" fontAlgn="t"/>
                      <a:r>
                        <a:rPr lang="en-US" sz="2400" dirty="0" err="1">
                          <a:solidFill>
                            <a:srgbClr val="000000"/>
                          </a:solidFill>
                          <a:effectLst/>
                        </a:rPr>
                        <a:t>Chiều</a:t>
                      </a:r>
                      <a:r>
                        <a:rPr lang="en-US" sz="2400" dirty="0">
                          <a:solidFill>
                            <a:srgbClr val="000000"/>
                          </a:solidFill>
                          <a:effectLst/>
                        </a:rPr>
                        <a:t> </a:t>
                      </a:r>
                      <a:r>
                        <a:rPr lang="en-US" sz="2400" dirty="0" err="1">
                          <a:solidFill>
                            <a:srgbClr val="000000"/>
                          </a:solidFill>
                          <a:effectLst/>
                        </a:rPr>
                        <a:t>cao</a:t>
                      </a:r>
                      <a:r>
                        <a:rPr lang="en-US" sz="2400" dirty="0">
                          <a:solidFill>
                            <a:srgbClr val="000000"/>
                          </a:solidFill>
                          <a:effectLst/>
                        </a:rPr>
                        <a:t> (cm)</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t"/>
                      <a:r>
                        <a:rPr lang="en-US" sz="2400">
                          <a:solidFill>
                            <a:srgbClr val="000000"/>
                          </a:solidFill>
                          <a:effectLst/>
                        </a:rPr>
                        <a:t>175</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168</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400" dirty="0">
                          <a:solidFill>
                            <a:srgbClr val="000000"/>
                          </a:solidFill>
                          <a:effectLst/>
                        </a:rPr>
                        <a:t>?</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51205553"/>
                  </a:ext>
                </a:extLst>
              </a:tr>
            </a:tbl>
          </a:graphicData>
        </a:graphic>
      </p:graphicFrame>
      <p:sp>
        <p:nvSpPr>
          <p:cNvPr id="24" name="Rectangle: Rounded Corners 23">
            <a:extLst>
              <a:ext uri="{FF2B5EF4-FFF2-40B4-BE49-F238E27FC236}">
                <a16:creationId xmlns:a16="http://schemas.microsoft.com/office/drawing/2014/main" id="{9A22F3B0-4A33-08B4-DFC8-7C1635B58CF4}"/>
              </a:ext>
            </a:extLst>
          </p:cNvPr>
          <p:cNvSpPr/>
          <p:nvPr/>
        </p:nvSpPr>
        <p:spPr>
          <a:xfrm>
            <a:off x="5753100" y="374332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180</a:t>
            </a:r>
          </a:p>
        </p:txBody>
      </p:sp>
      <p:sp>
        <p:nvSpPr>
          <p:cNvPr id="25" name="Rectangle: Rounded Corners 24">
            <a:extLst>
              <a:ext uri="{FF2B5EF4-FFF2-40B4-BE49-F238E27FC236}">
                <a16:creationId xmlns:a16="http://schemas.microsoft.com/office/drawing/2014/main" id="{3F547DFB-6E11-DF69-97F1-5D7621F24D13}"/>
              </a:ext>
            </a:extLst>
          </p:cNvPr>
          <p:cNvSpPr/>
          <p:nvPr/>
        </p:nvSpPr>
        <p:spPr>
          <a:xfrm>
            <a:off x="7334250" y="37623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182</a:t>
            </a:r>
          </a:p>
        </p:txBody>
      </p:sp>
      <p:sp>
        <p:nvSpPr>
          <p:cNvPr id="26" name="Rectangle: Rounded Corners 25">
            <a:extLst>
              <a:ext uri="{FF2B5EF4-FFF2-40B4-BE49-F238E27FC236}">
                <a16:creationId xmlns:a16="http://schemas.microsoft.com/office/drawing/2014/main" id="{B781312B-785B-0459-A62A-4531DEB18E14}"/>
              </a:ext>
            </a:extLst>
          </p:cNvPr>
          <p:cNvSpPr/>
          <p:nvPr/>
        </p:nvSpPr>
        <p:spPr>
          <a:xfrm>
            <a:off x="8934450" y="37242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185</a:t>
            </a:r>
          </a:p>
        </p:txBody>
      </p:sp>
      <p:sp>
        <p:nvSpPr>
          <p:cNvPr id="27" name="Rectangle: Rounded Corners 26">
            <a:extLst>
              <a:ext uri="{FF2B5EF4-FFF2-40B4-BE49-F238E27FC236}">
                <a16:creationId xmlns:a16="http://schemas.microsoft.com/office/drawing/2014/main" id="{0ACB6D67-9F5C-380A-DEEC-7E43FD889ADD}"/>
              </a:ext>
            </a:extLst>
          </p:cNvPr>
          <p:cNvSpPr/>
          <p:nvPr/>
        </p:nvSpPr>
        <p:spPr>
          <a:xfrm>
            <a:off x="10420350" y="3724275"/>
            <a:ext cx="1143000" cy="3333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178</a:t>
            </a:r>
          </a:p>
        </p:txBody>
      </p:sp>
      <p:sp>
        <p:nvSpPr>
          <p:cNvPr id="28" name="TextBox 27">
            <a:extLst>
              <a:ext uri="{FF2B5EF4-FFF2-40B4-BE49-F238E27FC236}">
                <a16:creationId xmlns:a16="http://schemas.microsoft.com/office/drawing/2014/main" id="{818C0E87-4F82-65B3-A5E2-1C5B8075DB87}"/>
              </a:ext>
            </a:extLst>
          </p:cNvPr>
          <p:cNvSpPr txBox="1"/>
          <p:nvPr/>
        </p:nvSpPr>
        <p:spPr>
          <a:xfrm>
            <a:off x="342900" y="4343400"/>
            <a:ext cx="11229975" cy="954107"/>
          </a:xfrm>
          <a:prstGeom prst="rect">
            <a:avLst/>
          </a:prstGeom>
          <a:noFill/>
        </p:spPr>
        <p:txBody>
          <a:bodyPr wrap="square" rtlCol="0">
            <a:spAutoFit/>
          </a:bodyPr>
          <a:lstStyle/>
          <a:p>
            <a:pPr algn="just"/>
            <a:r>
              <a:rPr lang="en-US" sz="2800" b="1" dirty="0"/>
              <a:t>b) </a:t>
            </a:r>
            <a:r>
              <a:rPr lang="en-US" sz="2800" b="1" dirty="0" err="1"/>
              <a:t>Sắp</a:t>
            </a:r>
            <a:r>
              <a:rPr lang="en-US" sz="2800" b="1" dirty="0"/>
              <a:t> </a:t>
            </a:r>
            <a:r>
              <a:rPr lang="en-US" sz="2800" b="1" dirty="0" err="1"/>
              <a:t>xếp</a:t>
            </a:r>
            <a:r>
              <a:rPr lang="en-US" sz="2800" b="1" dirty="0"/>
              <a:t> </a:t>
            </a:r>
            <a:r>
              <a:rPr lang="en-US" sz="2800" b="1" dirty="0" err="1"/>
              <a:t>các</a:t>
            </a:r>
            <a:r>
              <a:rPr lang="en-US" sz="2800" b="1" dirty="0"/>
              <a:t> </a:t>
            </a:r>
            <a:r>
              <a:rPr lang="en-US" sz="2800" b="1" dirty="0" err="1"/>
              <a:t>số</a:t>
            </a:r>
            <a:r>
              <a:rPr lang="en-US" sz="2800" b="1" dirty="0"/>
              <a:t> </a:t>
            </a:r>
            <a:r>
              <a:rPr lang="en-US" sz="2800" b="1" dirty="0" err="1"/>
              <a:t>đo</a:t>
            </a:r>
            <a:r>
              <a:rPr lang="en-US" sz="2800" b="1" dirty="0"/>
              <a:t> </a:t>
            </a:r>
            <a:r>
              <a:rPr lang="en-US" sz="2800" b="1" dirty="0" err="1"/>
              <a:t>chiều</a:t>
            </a:r>
            <a:r>
              <a:rPr lang="en-US" sz="2800" b="1" dirty="0"/>
              <a:t> </a:t>
            </a:r>
            <a:r>
              <a:rPr lang="en-US" sz="2800" b="1" dirty="0" err="1"/>
              <a:t>cao</a:t>
            </a:r>
            <a:r>
              <a:rPr lang="en-US" sz="2800" b="1" dirty="0"/>
              <a:t> </a:t>
            </a:r>
            <a:r>
              <a:rPr lang="en-US" sz="2800" b="1" dirty="0" err="1"/>
              <a:t>của</a:t>
            </a:r>
            <a:r>
              <a:rPr lang="en-US" sz="2800" b="1" dirty="0"/>
              <a:t> </a:t>
            </a:r>
            <a:r>
              <a:rPr lang="en-US" sz="2800" b="1" dirty="0" err="1"/>
              <a:t>bốn</a:t>
            </a:r>
            <a:r>
              <a:rPr lang="en-US" sz="2800" b="1" dirty="0"/>
              <a:t> </a:t>
            </a:r>
            <a:r>
              <a:rPr lang="en-US" sz="2800" b="1" dirty="0" err="1"/>
              <a:t>vận</a:t>
            </a:r>
            <a:r>
              <a:rPr lang="en-US" sz="2800" b="1" dirty="0"/>
              <a:t> </a:t>
            </a:r>
            <a:r>
              <a:rPr lang="en-US" sz="2800" b="1" dirty="0" err="1"/>
              <a:t>động</a:t>
            </a:r>
            <a:r>
              <a:rPr lang="en-US" sz="2800" b="1" dirty="0"/>
              <a:t> </a:t>
            </a:r>
            <a:r>
              <a:rPr lang="en-US" sz="2800" b="1" dirty="0" err="1"/>
              <a:t>viên</a:t>
            </a:r>
            <a:r>
              <a:rPr lang="en-US" sz="2800" b="1" dirty="0"/>
              <a:t> </a:t>
            </a:r>
            <a:r>
              <a:rPr lang="en-US" sz="2800" b="1" dirty="0" err="1"/>
              <a:t>Thắng</a:t>
            </a:r>
            <a:r>
              <a:rPr lang="en-US" sz="2800" b="1" dirty="0"/>
              <a:t>, </a:t>
            </a:r>
            <a:r>
              <a:rPr lang="en-US" sz="2800" b="1" dirty="0" err="1"/>
              <a:t>Hùng</a:t>
            </a:r>
            <a:r>
              <a:rPr lang="en-US" sz="2800" b="1" dirty="0"/>
              <a:t>, Bình, Trung </a:t>
            </a:r>
            <a:r>
              <a:rPr lang="en-US" sz="2800" b="1" dirty="0" err="1"/>
              <a:t>theo</a:t>
            </a:r>
            <a:r>
              <a:rPr lang="en-US" sz="2800" b="1" dirty="0"/>
              <a:t> </a:t>
            </a:r>
            <a:r>
              <a:rPr lang="en-US" sz="2800" b="1" dirty="0" err="1"/>
              <a:t>thứ</a:t>
            </a:r>
            <a:r>
              <a:rPr lang="en-US" sz="2800" b="1" dirty="0"/>
              <a:t> </a:t>
            </a:r>
            <a:r>
              <a:rPr lang="en-US" sz="2800" b="1" dirty="0" err="1"/>
              <a:t>tự</a:t>
            </a:r>
            <a:r>
              <a:rPr lang="en-US" sz="2800" b="1" dirty="0"/>
              <a:t> </a:t>
            </a:r>
            <a:r>
              <a:rPr lang="en-US" sz="2800" b="1" dirty="0" err="1"/>
              <a:t>từ</a:t>
            </a:r>
            <a:r>
              <a:rPr lang="en-US" sz="2800" b="1" dirty="0"/>
              <a:t> </a:t>
            </a:r>
            <a:r>
              <a:rPr lang="en-US" sz="2800" b="1" dirty="0" err="1"/>
              <a:t>thấp</a:t>
            </a:r>
            <a:r>
              <a:rPr lang="en-US" sz="2800" b="1" dirty="0"/>
              <a:t> </a:t>
            </a:r>
            <a:r>
              <a:rPr lang="en-US" sz="2800" b="1" dirty="0" err="1"/>
              <a:t>đến</a:t>
            </a:r>
            <a:r>
              <a:rPr lang="en-US" sz="2800" b="1" dirty="0"/>
              <a:t> </a:t>
            </a:r>
            <a:r>
              <a:rPr lang="en-US" sz="2800" b="1" dirty="0" err="1"/>
              <a:t>cao</a:t>
            </a:r>
            <a:r>
              <a:rPr lang="en-US" sz="2800" b="1" dirty="0"/>
              <a:t>.</a:t>
            </a:r>
          </a:p>
        </p:txBody>
      </p:sp>
      <p:sp>
        <p:nvSpPr>
          <p:cNvPr id="29" name="TextBox 28">
            <a:extLst>
              <a:ext uri="{FF2B5EF4-FFF2-40B4-BE49-F238E27FC236}">
                <a16:creationId xmlns:a16="http://schemas.microsoft.com/office/drawing/2014/main" id="{84319F7C-0CFC-7105-9A1D-E2D813268587}"/>
              </a:ext>
            </a:extLst>
          </p:cNvPr>
          <p:cNvSpPr txBox="1"/>
          <p:nvPr/>
        </p:nvSpPr>
        <p:spPr>
          <a:xfrm>
            <a:off x="876300" y="5295900"/>
            <a:ext cx="10239375" cy="707886"/>
          </a:xfrm>
          <a:prstGeom prst="rect">
            <a:avLst/>
          </a:prstGeom>
          <a:noFill/>
        </p:spPr>
        <p:txBody>
          <a:bodyPr wrap="square" rtlCol="0">
            <a:spAutoFit/>
          </a:bodyPr>
          <a:lstStyle/>
          <a:p>
            <a:pPr algn="ctr"/>
            <a:r>
              <a:rPr lang="en-US" sz="4000" b="1" dirty="0">
                <a:solidFill>
                  <a:srgbClr val="FF0000"/>
                </a:solidFill>
              </a:rPr>
              <a:t>175, 178, 180, 182</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animBg="1"/>
      <p:bldP spid="25" grpId="0" animBg="1"/>
      <p:bldP spid="26" grpId="0" animBg="1"/>
      <p:bldP spid="27" grpId="0" animBg="1"/>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Chiều cao lần lượt của 6 vận động viên bóng chuyền Thắng, Hùng, Bình, Trung , Lợi, Dũng theo thứ tự là:</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1" name="TextBox 20">
            <a:extLst>
              <a:ext uri="{FF2B5EF4-FFF2-40B4-BE49-F238E27FC236}">
                <a16:creationId xmlns:a16="http://schemas.microsoft.com/office/drawing/2014/main" id="{E766E322-BF2D-9879-A4FB-309E48921176}"/>
              </a:ext>
            </a:extLst>
          </p:cNvPr>
          <p:cNvSpPr txBox="1"/>
          <p:nvPr/>
        </p:nvSpPr>
        <p:spPr>
          <a:xfrm>
            <a:off x="1238250" y="1552575"/>
            <a:ext cx="102393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180 cm, 175 cm, 182 cm, 178 cm, 168 cm, 185 cm.</a:t>
            </a:r>
          </a:p>
        </p:txBody>
      </p:sp>
      <p:sp>
        <p:nvSpPr>
          <p:cNvPr id="28" name="TextBox 27">
            <a:extLst>
              <a:ext uri="{FF2B5EF4-FFF2-40B4-BE49-F238E27FC236}">
                <a16:creationId xmlns:a16="http://schemas.microsoft.com/office/drawing/2014/main" id="{818C0E87-4F82-65B3-A5E2-1C5B8075DB87}"/>
              </a:ext>
            </a:extLst>
          </p:cNvPr>
          <p:cNvSpPr txBox="1"/>
          <p:nvPr/>
        </p:nvSpPr>
        <p:spPr>
          <a:xfrm>
            <a:off x="523875" y="2876550"/>
            <a:ext cx="11229975" cy="954107"/>
          </a:xfrm>
          <a:prstGeom prst="rect">
            <a:avLst/>
          </a:prstGeom>
          <a:noFill/>
        </p:spPr>
        <p:txBody>
          <a:bodyPr wrap="square" rtlCol="0">
            <a:spAutoFit/>
          </a:bodyPr>
          <a:lstStyle/>
          <a:p>
            <a:pPr lvl="0" algn="just"/>
            <a:r>
              <a:rPr lang="vi-VN" sz="2800" b="1" dirty="0">
                <a:solidFill>
                  <a:prstClr val="black"/>
                </a:solidFill>
                <a:latin typeface="Calibri" panose="020F0502020204030204"/>
              </a:rPr>
              <a:t>c) Vận động viên nào thấp hơn vận động viên Hùng? Vận động viên nào cao hơn vận động viên Bình?</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4319F7C-0CFC-7105-9A1D-E2D813268587}"/>
              </a:ext>
            </a:extLst>
          </p:cNvPr>
          <p:cNvSpPr txBox="1"/>
          <p:nvPr/>
        </p:nvSpPr>
        <p:spPr>
          <a:xfrm>
            <a:off x="828675" y="4162425"/>
            <a:ext cx="10239375"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a:rPr>
              <a:t>Vận động viên Lợi thấp hơn vận động viên Hùng;</a:t>
            </a:r>
            <a:endParaRPr lang="en-US" sz="3600" b="1" dirty="0">
              <a:solidFill>
                <a:srgbClr val="FF0000"/>
              </a:solidFill>
              <a:latin typeface="Calibri" panose="020F0502020204030204"/>
            </a:endParaRPr>
          </a:p>
          <a:p>
            <a:pPr marL="571500" lvl="0" indent="-571500" algn="just">
              <a:buFont typeface="Arial" panose="020B0604020202020204" pitchFamily="34" charset="0"/>
              <a:buChar char="•"/>
            </a:pPr>
            <a:r>
              <a:rPr lang="vi-VN" sz="3600" b="1" dirty="0">
                <a:solidFill>
                  <a:srgbClr val="FF0000"/>
                </a:solidFill>
                <a:latin typeface="Calibri" panose="020F0502020204030204"/>
              </a:rPr>
              <a:t>Vận động viên Dũng cao hơn vận động viên Bình.</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278923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0E060EDF-38FE-9A97-8E71-A35B3FDCF176}"/>
              </a:ext>
            </a:extLst>
          </p:cNvPr>
          <p:cNvGrpSpPr/>
          <p:nvPr/>
        </p:nvGrpSpPr>
        <p:grpSpPr>
          <a:xfrm>
            <a:off x="836310" y="490385"/>
            <a:ext cx="10612740" cy="1077218"/>
            <a:chOff x="521985" y="137960"/>
            <a:chExt cx="10612740" cy="1077218"/>
          </a:xfrm>
        </p:grpSpPr>
        <p:grpSp>
          <p:nvGrpSpPr>
            <p:cNvPr id="7" name="Group 6">
              <a:extLst>
                <a:ext uri="{FF2B5EF4-FFF2-40B4-BE49-F238E27FC236}">
                  <a16:creationId xmlns:a16="http://schemas.microsoft.com/office/drawing/2014/main" id="{947E868D-6189-FFFE-0383-7E1C9D604214}"/>
                </a:ext>
              </a:extLst>
            </p:cNvPr>
            <p:cNvGrpSpPr/>
            <p:nvPr/>
          </p:nvGrpSpPr>
          <p:grpSpPr>
            <a:xfrm>
              <a:off x="521985" y="219999"/>
              <a:ext cx="543619" cy="614402"/>
              <a:chOff x="0" y="-20416"/>
              <a:chExt cx="252000" cy="300873"/>
            </a:xfrm>
          </p:grpSpPr>
          <p:sp>
            <p:nvSpPr>
              <p:cNvPr id="10" name="Oval 9">
                <a:extLst>
                  <a:ext uri="{FF2B5EF4-FFF2-40B4-BE49-F238E27FC236}">
                    <a16:creationId xmlns:a16="http://schemas.microsoft.com/office/drawing/2014/main" id="{1C48AD81-6102-7A39-F98C-2246F3451F7F}"/>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0" name="Text Box 2">
                <a:extLst>
                  <a:ext uri="{FF2B5EF4-FFF2-40B4-BE49-F238E27FC236}">
                    <a16:creationId xmlns:a16="http://schemas.microsoft.com/office/drawing/2014/main" id="{7FA3210F-BB1A-2892-761C-81D26B73FBEB}"/>
                  </a:ext>
                </a:extLst>
              </p:cNvPr>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Times New Roman" panose="02020603050405020304" pitchFamily="18" charset="0"/>
                </a:endParaRPr>
              </a:p>
            </p:txBody>
          </p:sp>
        </p:grpSp>
        <p:sp>
          <p:nvSpPr>
            <p:cNvPr id="8" name="Text Box 10">
              <a:extLst>
                <a:ext uri="{FF2B5EF4-FFF2-40B4-BE49-F238E27FC236}">
                  <a16:creationId xmlns:a16="http://schemas.microsoft.com/office/drawing/2014/main" id="{A27103C9-78F9-2F92-4CC6-A725C1DFDD7A}"/>
                </a:ext>
              </a:extLst>
            </p:cNvPr>
            <p:cNvSpPr txBox="1">
              <a:spLocks noChangeArrowheads="1"/>
            </p:cNvSpPr>
            <p:nvPr/>
          </p:nvSpPr>
          <p:spPr bwMode="auto">
            <a:xfrm>
              <a:off x="1128271" y="137960"/>
              <a:ext cx="1000645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Biểu đồ dưới đây cho biết số học sinh tham gia các lớp ngoại khoá của một trường tiểu học.</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4D61E19B-3430-0C51-D238-49B5D1D384B9}"/>
              </a:ext>
            </a:extLst>
          </p:cNvPr>
          <p:cNvPicPr>
            <a:picLocks noChangeAspect="1"/>
          </p:cNvPicPr>
          <p:nvPr/>
        </p:nvPicPr>
        <p:blipFill>
          <a:blip r:embed="rId3"/>
          <a:stretch>
            <a:fillRect/>
          </a:stretch>
        </p:blipFill>
        <p:spPr>
          <a:xfrm>
            <a:off x="7186328" y="1866901"/>
            <a:ext cx="4600859" cy="2938462"/>
          </a:xfrm>
          <a:prstGeom prst="rect">
            <a:avLst/>
          </a:prstGeom>
        </p:spPr>
      </p:pic>
      <p:sp>
        <p:nvSpPr>
          <p:cNvPr id="9" name="TextBox 8">
            <a:extLst>
              <a:ext uri="{FF2B5EF4-FFF2-40B4-BE49-F238E27FC236}">
                <a16:creationId xmlns:a16="http://schemas.microsoft.com/office/drawing/2014/main" id="{5B442A26-6E00-ACB3-2362-B6239A8ECB82}"/>
              </a:ext>
            </a:extLst>
          </p:cNvPr>
          <p:cNvSpPr txBox="1"/>
          <p:nvPr/>
        </p:nvSpPr>
        <p:spPr>
          <a:xfrm>
            <a:off x="514350" y="1914525"/>
            <a:ext cx="6762750" cy="3970318"/>
          </a:xfrm>
          <a:prstGeom prst="rect">
            <a:avLst/>
          </a:prstGeom>
          <a:noFill/>
        </p:spPr>
        <p:txBody>
          <a:bodyPr wrap="square" rtlCol="0">
            <a:spAutoFit/>
          </a:bodyPr>
          <a:lstStyle/>
          <a:p>
            <a:pPr algn="just"/>
            <a:r>
              <a:rPr lang="en-US" sz="2800" b="1" i="0" dirty="0" err="1">
                <a:solidFill>
                  <a:srgbClr val="000000"/>
                </a:solidFill>
                <a:effectLst/>
                <a:ea typeface="Open Sans" panose="020B0606030504020204" pitchFamily="34" charset="0"/>
                <a:cs typeface="Open Sans" panose="020B0606030504020204" pitchFamily="34" charset="0"/>
              </a:rPr>
              <a:t>Dựa</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vào</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biểu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đồ</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trên</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hãy</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trả</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lời</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các</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câu</a:t>
            </a:r>
            <a:r>
              <a:rPr lang="en-US" sz="2800" b="1" i="0" dirty="0">
                <a:solidFill>
                  <a:srgbClr val="000000"/>
                </a:solidFill>
                <a:effectLst/>
                <a:ea typeface="Open Sans" panose="020B0606030504020204" pitchFamily="34" charset="0"/>
                <a:cs typeface="Open Sans" panose="020B0606030504020204" pitchFamily="34" charset="0"/>
              </a:rPr>
              <a:t> </a:t>
            </a:r>
            <a:r>
              <a:rPr lang="en-US" sz="2800" b="1" i="0" dirty="0" err="1">
                <a:solidFill>
                  <a:srgbClr val="000000"/>
                </a:solidFill>
                <a:effectLst/>
                <a:ea typeface="Open Sans" panose="020B0606030504020204" pitchFamily="34" charset="0"/>
                <a:cs typeface="Open Sans" panose="020B0606030504020204" pitchFamily="34" charset="0"/>
              </a:rPr>
              <a:t>hỏi</a:t>
            </a:r>
            <a:r>
              <a:rPr lang="en-US" sz="2800" b="1"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a)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mấy</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Đó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là</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những</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b)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nhiều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nhất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ít</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nhất</a:t>
            </a:r>
            <a:r>
              <a:rPr lang="en-US" sz="2800" b="0" i="0" dirty="0">
                <a:solidFill>
                  <a:srgbClr val="000000"/>
                </a:solidFill>
                <a:effectLst/>
                <a:ea typeface="Open Sans" panose="020B0606030504020204" pitchFamily="34" charset="0"/>
                <a:cs typeface="Open Sans" panose="020B0606030504020204" pitchFamily="34" charset="0"/>
              </a:rPr>
              <a:t>? Hai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nào</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số</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bằng</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nhau</a:t>
            </a:r>
            <a:r>
              <a:rPr lang="en-US" sz="2800" b="0" i="0" dirty="0">
                <a:solidFill>
                  <a:srgbClr val="000000"/>
                </a:solidFill>
                <a:effectLst/>
                <a:ea typeface="Open Sans" panose="020B0606030504020204" pitchFamily="34" charset="0"/>
                <a:cs typeface="Open Sans" panose="020B0606030504020204" pitchFamily="34" charset="0"/>
              </a:rPr>
              <a:t>?</a:t>
            </a:r>
          </a:p>
          <a:p>
            <a:pPr algn="just"/>
            <a:r>
              <a:rPr lang="en-US" sz="2800" b="0" i="0" dirty="0">
                <a:solidFill>
                  <a:srgbClr val="000000"/>
                </a:solidFill>
                <a:effectLst/>
                <a:ea typeface="Open Sans" panose="020B0606030504020204" pitchFamily="34" charset="0"/>
                <a:cs typeface="Open Sans" panose="020B0606030504020204" pitchFamily="34" charset="0"/>
              </a:rPr>
              <a:t>c) Trung </a:t>
            </a:r>
            <a:r>
              <a:rPr lang="en-US" sz="2800" b="0" i="0" dirty="0" err="1">
                <a:solidFill>
                  <a:srgbClr val="000000"/>
                </a:solidFill>
                <a:effectLst/>
                <a:ea typeface="Open Sans" panose="020B0606030504020204" pitchFamily="34" charset="0"/>
                <a:cs typeface="Open Sans" panose="020B0606030504020204" pitchFamily="34" charset="0"/>
              </a:rPr>
              <a:t>bình</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mỗi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lớp</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ngoại</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khoá</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có</a:t>
            </a:r>
            <a:r>
              <a:rPr lang="en-US" sz="2800" b="0" i="0" dirty="0">
                <a:solidFill>
                  <a:srgbClr val="000000"/>
                </a:solidFill>
                <a:effectLst/>
                <a:ea typeface="Open Sans" panose="020B0606030504020204" pitchFamily="34" charset="0"/>
                <a:cs typeface="Open Sans" panose="020B0606030504020204" pitchFamily="34" charset="0"/>
              </a:rPr>
              <a:t> bao </a:t>
            </a:r>
            <a:r>
              <a:rPr lang="en-US" sz="2800" b="0" i="0" dirty="0" err="1">
                <a:solidFill>
                  <a:srgbClr val="000000"/>
                </a:solidFill>
                <a:effectLst/>
                <a:ea typeface="Open Sans" panose="020B0606030504020204" pitchFamily="34" charset="0"/>
                <a:cs typeface="Open Sans" panose="020B0606030504020204" pitchFamily="34" charset="0"/>
              </a:rPr>
              <a:t>nhiêu</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học</a:t>
            </a:r>
            <a:r>
              <a:rPr lang="en-US" sz="2800" b="0" i="0" dirty="0">
                <a:solidFill>
                  <a:srgbClr val="000000"/>
                </a:solidFill>
                <a:effectLst/>
                <a:ea typeface="Open Sans" panose="020B0606030504020204" pitchFamily="34" charset="0"/>
                <a:cs typeface="Open Sans" panose="020B0606030504020204" pitchFamily="34" charset="0"/>
              </a:rPr>
              <a:t> </a:t>
            </a:r>
            <a:r>
              <a:rPr lang="en-US" sz="2800" b="0" i="0" dirty="0" err="1">
                <a:solidFill>
                  <a:srgbClr val="000000"/>
                </a:solidFill>
                <a:effectLst/>
                <a:ea typeface="Open Sans" panose="020B0606030504020204" pitchFamily="34" charset="0"/>
                <a:cs typeface="Open Sans" panose="020B0606030504020204" pitchFamily="34" charset="0"/>
              </a:rPr>
              <a:t>sinh</a:t>
            </a:r>
            <a:r>
              <a:rPr lang="en-US" sz="2800" b="0" i="0" dirty="0">
                <a:solidFill>
                  <a:srgbClr val="000000"/>
                </a:solidFill>
                <a:effectLs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177664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5" name="TextBox 4">
            <a:extLst>
              <a:ext uri="{FF2B5EF4-FFF2-40B4-BE49-F238E27FC236}">
                <a16:creationId xmlns:a16="http://schemas.microsoft.com/office/drawing/2014/main" id="{67B45DFD-A119-8ACE-B514-774911203086}"/>
              </a:ext>
            </a:extLst>
          </p:cNvPr>
          <p:cNvSpPr txBox="1"/>
          <p:nvPr/>
        </p:nvSpPr>
        <p:spPr>
          <a:xfrm>
            <a:off x="457201" y="1866900"/>
            <a:ext cx="6657974" cy="1077218"/>
          </a:xfrm>
          <a:prstGeom prst="rect">
            <a:avLst/>
          </a:prstGeom>
          <a:noFill/>
        </p:spPr>
        <p:txBody>
          <a:bodyPr wrap="square" rtlCol="0">
            <a:spAutoFit/>
          </a:bodyPr>
          <a:lstStyle/>
          <a:p>
            <a:pPr algn="just"/>
            <a:r>
              <a:rPr lang="en-US" sz="3200" b="1" dirty="0"/>
              <a:t>a) </a:t>
            </a:r>
            <a:r>
              <a:rPr lang="en-US" sz="3200" b="1" dirty="0" err="1"/>
              <a:t>Có</a:t>
            </a:r>
            <a:r>
              <a:rPr lang="en-US" sz="3200" b="1" dirty="0"/>
              <a:t> </a:t>
            </a:r>
            <a:r>
              <a:rPr lang="en-US" sz="3200" b="1" dirty="0" err="1"/>
              <a:t>mấy</a:t>
            </a:r>
            <a:r>
              <a:rPr lang="en-US" sz="3200" b="1" dirty="0"/>
              <a:t> </a:t>
            </a:r>
            <a:r>
              <a:rPr lang="en-US" sz="3200" b="1" dirty="0" err="1"/>
              <a:t>lớp</a:t>
            </a:r>
            <a:r>
              <a:rPr lang="en-US" sz="3200" b="1" dirty="0"/>
              <a:t> </a:t>
            </a:r>
            <a:r>
              <a:rPr lang="en-US" sz="3200" b="1" dirty="0" err="1"/>
              <a:t>ngoại</a:t>
            </a:r>
            <a:r>
              <a:rPr lang="en-US" sz="3200" b="1" dirty="0"/>
              <a:t> </a:t>
            </a:r>
            <a:r>
              <a:rPr lang="en-US" sz="3200" b="1" dirty="0" err="1"/>
              <a:t>khoá</a:t>
            </a:r>
            <a:r>
              <a:rPr lang="en-US" sz="3200" b="1" dirty="0"/>
              <a:t>? </a:t>
            </a:r>
            <a:r>
              <a:rPr lang="en-US" sz="3200" b="1" dirty="0" err="1"/>
              <a:t>Đó</a:t>
            </a:r>
            <a:r>
              <a:rPr lang="en-US" sz="3200" b="1" dirty="0"/>
              <a:t> </a:t>
            </a:r>
            <a:r>
              <a:rPr lang="en-US" sz="3200" b="1" dirty="0" err="1"/>
              <a:t>là</a:t>
            </a:r>
            <a:r>
              <a:rPr lang="en-US" sz="3200" b="1" dirty="0"/>
              <a:t> </a:t>
            </a:r>
            <a:r>
              <a:rPr lang="en-US" sz="3200" b="1" dirty="0" err="1"/>
              <a:t>những</a:t>
            </a:r>
            <a:r>
              <a:rPr lang="en-US" sz="3200" b="1" dirty="0"/>
              <a:t> </a:t>
            </a:r>
            <a:r>
              <a:rPr lang="en-US" sz="3200" b="1" dirty="0" err="1"/>
              <a:t>lớp</a:t>
            </a:r>
            <a:r>
              <a:rPr lang="en-US" sz="3200" b="1" dirty="0"/>
              <a:t> </a:t>
            </a:r>
            <a:r>
              <a:rPr lang="en-US" sz="3200" b="1" dirty="0" err="1"/>
              <a:t>ngoại</a:t>
            </a:r>
            <a:r>
              <a:rPr lang="en-US" sz="3200" b="1" dirty="0"/>
              <a:t> </a:t>
            </a:r>
            <a:r>
              <a:rPr lang="en-US" sz="3200" b="1" dirty="0" err="1"/>
              <a:t>khoá</a:t>
            </a:r>
            <a:r>
              <a:rPr lang="en-US" sz="3200" b="1" dirty="0"/>
              <a:t> </a:t>
            </a:r>
            <a:r>
              <a:rPr lang="en-US" sz="3200" b="1" dirty="0" err="1"/>
              <a:t>nào</a:t>
            </a:r>
            <a:r>
              <a:rPr lang="en-US" sz="3200" b="1" dirty="0"/>
              <a:t>?</a:t>
            </a:r>
          </a:p>
        </p:txBody>
      </p:sp>
      <p:sp>
        <p:nvSpPr>
          <p:cNvPr id="6" name="TextBox 5">
            <a:extLst>
              <a:ext uri="{FF2B5EF4-FFF2-40B4-BE49-F238E27FC236}">
                <a16:creationId xmlns:a16="http://schemas.microsoft.com/office/drawing/2014/main" id="{01EF7CA2-DEB5-FC98-D380-1E77C4FFC648}"/>
              </a:ext>
            </a:extLst>
          </p:cNvPr>
          <p:cNvSpPr txBox="1"/>
          <p:nvPr/>
        </p:nvSpPr>
        <p:spPr>
          <a:xfrm>
            <a:off x="590551" y="3152775"/>
            <a:ext cx="6657974" cy="1077218"/>
          </a:xfrm>
          <a:prstGeom prst="rect">
            <a:avLst/>
          </a:prstGeom>
          <a:noFill/>
        </p:spPr>
        <p:txBody>
          <a:bodyPr wrap="square" rtlCol="0">
            <a:spAutoFit/>
          </a:bodyPr>
          <a:lstStyle/>
          <a:p>
            <a:pPr algn="just"/>
            <a:r>
              <a:rPr lang="vi-VN" sz="3200" b="1" dirty="0">
                <a:solidFill>
                  <a:srgbClr val="FF0000"/>
                </a:solidFill>
                <a:latin typeface="Calibri" panose="020F0502020204030204" pitchFamily="34" charset="0"/>
                <a:cs typeface="Calibri" panose="020F0502020204030204" pitchFamily="34" charset="0"/>
              </a:rPr>
              <a:t>Có 4 lớp ngoại khoá. Đó là những lớp ngoại khoá: Bơi, Võ, Cờ, Múa</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7A7459C-AD0A-E2F3-C5A4-27FE4AAC8961}"/>
              </a:ext>
            </a:extLst>
          </p:cNvPr>
          <p:cNvPicPr>
            <a:picLocks noChangeAspect="1"/>
          </p:cNvPicPr>
          <p:nvPr/>
        </p:nvPicPr>
        <p:blipFill>
          <a:blip r:embed="rId3"/>
          <a:stretch>
            <a:fillRect/>
          </a:stretch>
        </p:blipFill>
        <p:spPr>
          <a:xfrm>
            <a:off x="7195853" y="1685926"/>
            <a:ext cx="4600859" cy="2938462"/>
          </a:xfrm>
          <a:prstGeom prst="rect">
            <a:avLst/>
          </a:prstGeom>
        </p:spPr>
      </p:pic>
      <p:sp>
        <p:nvSpPr>
          <p:cNvPr id="7" name="TextBox 6">
            <a:extLst>
              <a:ext uri="{FF2B5EF4-FFF2-40B4-BE49-F238E27FC236}">
                <a16:creationId xmlns:a16="http://schemas.microsoft.com/office/drawing/2014/main" id="{6EF84572-35B6-46DE-92A6-1CF2401E6DE7}"/>
              </a:ext>
            </a:extLst>
          </p:cNvPr>
          <p:cNvSpPr txBox="1"/>
          <p:nvPr/>
        </p:nvSpPr>
        <p:spPr>
          <a:xfrm>
            <a:off x="361951" y="990600"/>
            <a:ext cx="6677024"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khoá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ít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Hai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ngoại</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khoá</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FB255184-F16D-C531-3416-756690EAF710}"/>
              </a:ext>
            </a:extLst>
          </p:cNvPr>
          <p:cNvSpPr txBox="1"/>
          <p:nvPr/>
        </p:nvSpPr>
        <p:spPr>
          <a:xfrm>
            <a:off x="523876" y="3343275"/>
            <a:ext cx="6657974"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Lớp ngoại khoá Bơi có số học sinh nhiều nhất.</a:t>
            </a:r>
            <a:endParaRPr lang="en-US" sz="32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Lớp Cờ có số học sinh ít nhất.</a:t>
            </a:r>
            <a:endParaRPr lang="en-US" sz="3200" b="1" dirty="0">
              <a:solidFill>
                <a:srgbClr val="FF000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Hai lớp ngoại khoá Võ và Múa có số học sinh bằng nhau.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73558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817</Words>
  <Application>Microsoft Office PowerPoint</Application>
  <PresentationFormat>Widescreen</PresentationFormat>
  <Paragraphs>173</Paragraphs>
  <Slides>14</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2024-02-13T11:37:11Z</dcterms:created>
  <dcterms:modified xsi:type="dcterms:W3CDTF">2024-02-14T04:21:38Z</dcterms:modified>
</cp:coreProperties>
</file>