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</p:sldMasterIdLst>
  <p:notesMasterIdLst>
    <p:notesMasterId r:id="rId40"/>
  </p:notesMasterIdLst>
  <p:sldIdLst>
    <p:sldId id="259" r:id="rId3"/>
    <p:sldId id="256" r:id="rId4"/>
    <p:sldId id="4400" r:id="rId5"/>
    <p:sldId id="4401" r:id="rId6"/>
    <p:sldId id="4388" r:id="rId7"/>
    <p:sldId id="4402" r:id="rId8"/>
    <p:sldId id="4403" r:id="rId9"/>
    <p:sldId id="4389" r:id="rId10"/>
    <p:sldId id="261" r:id="rId11"/>
    <p:sldId id="4390" r:id="rId12"/>
    <p:sldId id="4391" r:id="rId13"/>
    <p:sldId id="4404" r:id="rId14"/>
    <p:sldId id="4405" r:id="rId15"/>
    <p:sldId id="4406" r:id="rId16"/>
    <p:sldId id="4407" r:id="rId17"/>
    <p:sldId id="4408" r:id="rId18"/>
    <p:sldId id="302" r:id="rId19"/>
    <p:sldId id="4396" r:id="rId20"/>
    <p:sldId id="280" r:id="rId21"/>
    <p:sldId id="264" r:id="rId22"/>
    <p:sldId id="294" r:id="rId23"/>
    <p:sldId id="269" r:id="rId24"/>
    <p:sldId id="295" r:id="rId25"/>
    <p:sldId id="296" r:id="rId26"/>
    <p:sldId id="297" r:id="rId27"/>
    <p:sldId id="288" r:id="rId28"/>
    <p:sldId id="298" r:id="rId29"/>
    <p:sldId id="275" r:id="rId30"/>
    <p:sldId id="2758" r:id="rId31"/>
    <p:sldId id="265" r:id="rId32"/>
    <p:sldId id="4409" r:id="rId33"/>
    <p:sldId id="290" r:id="rId34"/>
    <p:sldId id="2760" r:id="rId35"/>
    <p:sldId id="2761" r:id="rId36"/>
    <p:sldId id="4410" r:id="rId37"/>
    <p:sldId id="2762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349" autoAdjust="0"/>
  </p:normalViewPr>
  <p:slideViewPr>
    <p:cSldViewPr snapToGrid="0">
      <p:cViewPr varScale="1">
        <p:scale>
          <a:sx n="48" d="100"/>
          <a:sy n="48" d="100"/>
        </p:scale>
        <p:origin x="15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CB231-9752-4306-89E6-85F9C83D2C3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8D6FD-882E-45BF-A5B9-112F1469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06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81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3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7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027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65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07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033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08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0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6231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6349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848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798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5713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3493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273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8027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2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3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671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54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7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7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891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2023/10/15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871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2A568CB-0099-0692-4D72-7207F70DD4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1477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8" r:id="rId3"/>
    <p:sldLayoutId id="2147483749" r:id="rId4"/>
    <p:sldLayoutId id="2147483745" r:id="rId5"/>
    <p:sldLayoutId id="2147483746" r:id="rId6"/>
    <p:sldLayoutId id="2147483747" r:id="rId7"/>
    <p:sldLayoutId id="2147483748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952E4D5-29E9-B43F-9FA6-DECABCCB4E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0"/>
            <a:ext cx="1156334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8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jpeg"/><Relationship Id="rId7" Type="http://schemas.microsoft.com/office/2007/relationships/hdphoto" Target="../media/hdphoto9.wdp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60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60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microsoft.com/office/2007/relationships/hdphoto" Target="../media/hdphoto16.wdp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3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8086725" y="3552996"/>
            <a:ext cx="4520704" cy="3477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49386B-4CFA-2F69-0897-4C4B8FCDB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8255"/>
            <a:ext cx="5400675" cy="264974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11D83A-C326-3AC3-0D27-3B59E5F6E06B}"/>
              </a:ext>
            </a:extLst>
          </p:cNvPr>
          <p:cNvSpPr/>
          <p:nvPr/>
        </p:nvSpPr>
        <p:spPr>
          <a:xfrm>
            <a:off x="1581150" y="809624"/>
            <a:ext cx="9020175" cy="3362326"/>
          </a:xfrm>
          <a:prstGeom prst="roundRect">
            <a:avLst/>
          </a:prstGeom>
          <a:solidFill>
            <a:srgbClr val="FFFFFF">
              <a:alpha val="47843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4FDEA-B026-8296-DB30-F3AD9E497464}"/>
              </a:ext>
            </a:extLst>
          </p:cNvPr>
          <p:cNvSpPr txBox="1"/>
          <p:nvPr/>
        </p:nvSpPr>
        <p:spPr>
          <a:xfrm>
            <a:off x="1928571" y="896823"/>
            <a:ext cx="859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….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BEBB52-BE02-6225-D8B1-E9DB1A2E2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170" y="1454230"/>
            <a:ext cx="5779509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E0CF0F-63B8-D1B1-6483-611552EFB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8271">
            <a:off x="1600200" y="2095501"/>
            <a:ext cx="2028825" cy="791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5F39F-3596-E6AC-BD34-2DE3FFB8D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590" y="2122448"/>
            <a:ext cx="6639119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9821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phic 10">
            <a:extLst>
              <a:ext uri="{FF2B5EF4-FFF2-40B4-BE49-F238E27FC236}">
                <a16:creationId xmlns:a16="http://schemas.microsoft.com/office/drawing/2014/main" id="{D55F4CE5-F5F7-0F89-D851-24439AE2F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1E71180C-1DFD-1794-578E-B0E28F621349}"/>
              </a:ext>
            </a:extLst>
          </p:cNvPr>
          <p:cNvSpPr/>
          <p:nvPr/>
        </p:nvSpPr>
        <p:spPr>
          <a:xfrm>
            <a:off x="2749572" y="847725"/>
            <a:ext cx="8121535" cy="145501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Dựa trên kết quả khảo sát của các tổ, em thấy khu vực nào cần được chăm sóc, sửa sang, vệ sinh?</a:t>
            </a: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FD632E5A-E4E2-21B9-0311-BEB02EFD1FF4}"/>
              </a:ext>
            </a:extLst>
          </p:cNvPr>
          <p:cNvSpPr/>
          <p:nvPr/>
        </p:nvSpPr>
        <p:spPr>
          <a:xfrm>
            <a:off x="3549672" y="2847976"/>
            <a:ext cx="8121535" cy="1181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Để thay đổi khu vực đó, tổ em cần làm những việc gì?</a:t>
            </a:r>
          </a:p>
        </p:txBody>
      </p:sp>
    </p:spTree>
    <p:extLst>
      <p:ext uri="{BB962C8B-B14F-4D97-AF65-F5344CB8AC3E}">
        <p14:creationId xmlns:p14="http://schemas.microsoft.com/office/powerpoint/2010/main" val="14722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CÙNG CHIA SẺ</a:t>
            </a: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5" y="1065212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>
                <a:solidFill>
                  <a:srgbClr val="FC183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34216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190625" y="2171222"/>
            <a:ext cx="8148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Xây dựng kế hoạch và phân công nhiệm vụ cụ thể cho từng thành viên</a:t>
            </a:r>
            <a:endParaRPr kumimoji="0" lang="vi-V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45837" y="15648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4AA35-8D1C-466A-9C39-975DC55463AA}"/>
              </a:ext>
            </a:extLst>
          </p:cNvPr>
          <p:cNvSpPr txBox="1"/>
          <p:nvPr/>
        </p:nvSpPr>
        <p:spPr>
          <a:xfrm>
            <a:off x="600075" y="76200"/>
            <a:ext cx="11020425" cy="13280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21A3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Mỗi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tổ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lựa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chọn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một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công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trong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số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vừa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chia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sẻ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lên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kế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hoạch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hoạt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động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cụ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600" dirty="0" err="1"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3600" dirty="0"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9988A-2CC4-CC58-46EC-C19C53F04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6862" y="1581149"/>
            <a:ext cx="3605213" cy="4341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2434A-9805-BCB5-C6A8-EEEDEE963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937" y="1738312"/>
            <a:ext cx="3919538" cy="410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3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9821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20E5C-F892-41E4-106E-9F01510B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53" y="-111698"/>
            <a:ext cx="2383743" cy="14997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6480A2-B7D4-CEB2-7326-363F97EED042}"/>
              </a:ext>
            </a:extLst>
          </p:cNvPr>
          <p:cNvGrpSpPr/>
          <p:nvPr/>
        </p:nvGrpSpPr>
        <p:grpSpPr>
          <a:xfrm>
            <a:off x="2465471" y="911771"/>
            <a:ext cx="7773904" cy="964654"/>
            <a:chOff x="6696582" y="4545422"/>
            <a:chExt cx="5577805" cy="1312170"/>
          </a:xfrm>
        </p:grpSpPr>
        <p:sp>
          <p:nvSpPr>
            <p:cNvPr id="10" name="Rectangle: Diagonal Corners Snipped 9">
              <a:extLst>
                <a:ext uri="{FF2B5EF4-FFF2-40B4-BE49-F238E27FC236}">
                  <a16:creationId xmlns:a16="http://schemas.microsoft.com/office/drawing/2014/main" id="{F4BE582B-DB82-B513-D8B1-B9E273301B46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62A127-7D3D-AD12-498D-C9901F7AD182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Tổ em dự kiến thực hiện hoạt động gì?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0D710C-1CE0-8837-AC2E-4B0377BB3B5E}"/>
              </a:ext>
            </a:extLst>
          </p:cNvPr>
          <p:cNvGrpSpPr/>
          <p:nvPr/>
        </p:nvGrpSpPr>
        <p:grpSpPr>
          <a:xfrm>
            <a:off x="2503571" y="2238375"/>
            <a:ext cx="7773904" cy="1679971"/>
            <a:chOff x="6696582" y="4545422"/>
            <a:chExt cx="5577805" cy="1744588"/>
          </a:xfrm>
        </p:grpSpPr>
        <p:sp>
          <p:nvSpPr>
            <p:cNvPr id="14" name="Rectangle: Diagonal Corners Snipped 13">
              <a:extLst>
                <a:ext uri="{FF2B5EF4-FFF2-40B4-BE49-F238E27FC236}">
                  <a16:creationId xmlns:a16="http://schemas.microsoft.com/office/drawing/2014/main" id="{814F752C-B63B-E7FA-5F77-826398CC77A0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93A00D-7C3E-800B-A776-8D6A55D5611B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632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Để thực hiện hoạt động ấy, cần làm những công việc cụ thể nào?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DE36739-4420-25E7-3DDD-9131D68DE719}"/>
              </a:ext>
            </a:extLst>
          </p:cNvPr>
          <p:cNvGrpSpPr/>
          <p:nvPr/>
        </p:nvGrpSpPr>
        <p:grpSpPr>
          <a:xfrm>
            <a:off x="2513096" y="3905252"/>
            <a:ext cx="7773904" cy="876298"/>
            <a:chOff x="6696582" y="4545422"/>
            <a:chExt cx="5577805" cy="1300901"/>
          </a:xfrm>
        </p:grpSpPr>
        <p:sp>
          <p:nvSpPr>
            <p:cNvPr id="17" name="Rectangle: Diagonal Corners Snipped 16">
              <a:extLst>
                <a:ext uri="{FF2B5EF4-FFF2-40B4-BE49-F238E27FC236}">
                  <a16:creationId xmlns:a16="http://schemas.microsoft.com/office/drawing/2014/main" id="{7A4C1400-8355-1D93-9867-0BF62329FA78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B00ED2-1F67-F51E-A203-B943FA662BF4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671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Ai đảm nhận những công việc đó?</a:t>
              </a:r>
              <a:endParaRPr lang="vi-VN" sz="5400" dirty="0">
                <a:solidFill>
                  <a:srgbClr val="0070C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E68F9C-42DB-DEB8-5498-F21DFF525396}"/>
              </a:ext>
            </a:extLst>
          </p:cNvPr>
          <p:cNvGrpSpPr/>
          <p:nvPr/>
        </p:nvGrpSpPr>
        <p:grpSpPr>
          <a:xfrm>
            <a:off x="2541671" y="5067300"/>
            <a:ext cx="7773904" cy="1466850"/>
            <a:chOff x="6696582" y="4545422"/>
            <a:chExt cx="5577805" cy="1537391"/>
          </a:xfrm>
        </p:grpSpPr>
        <p:sp>
          <p:nvSpPr>
            <p:cNvPr id="20" name="Rectangle: Diagonal Corners Snipped 19">
              <a:extLst>
                <a:ext uri="{FF2B5EF4-FFF2-40B4-BE49-F238E27FC236}">
                  <a16:creationId xmlns:a16="http://schemas.microsoft.com/office/drawing/2014/main" id="{34813AAC-A252-84B8-D1DC-85E0377AB62F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EED796-28A5-1DE5-0908-39D902760B19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425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em sẽ thực hiện phần việc được phân công khi nào?</a:t>
              </a:r>
              <a:endParaRPr lang="vi-VN" sz="5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8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E5E73-8E06-C36B-69AA-B9A657BA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1814512"/>
            <a:ext cx="9761342" cy="421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826198-4E1A-45D9-57D0-2B8EB54E4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1" y="241514"/>
            <a:ext cx="256663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62E55C79-76BA-F490-FFD3-36E712BAD7FB}"/>
              </a:ext>
            </a:extLst>
          </p:cNvPr>
          <p:cNvSpPr/>
          <p:nvPr/>
        </p:nvSpPr>
        <p:spPr>
          <a:xfrm>
            <a:off x="3862286" y="0"/>
            <a:ext cx="4748314" cy="2826290"/>
          </a:xfrm>
          <a:prstGeom prst="cloud">
            <a:avLst/>
          </a:prstGeom>
          <a:solidFill>
            <a:srgbClr val="FDC7DC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hoạch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appy cute little kid boy with light ide... | Premium Vector #Freepik  #vector #light #g… | Art drawings for kids, School art activities, Back to  school art activity">
            <a:extLst>
              <a:ext uri="{FF2B5EF4-FFF2-40B4-BE49-F238E27FC236}">
                <a16:creationId xmlns:a16="http://schemas.microsoft.com/office/drawing/2014/main" id="{7E9C5CB7-DC3C-CA4B-AC31-2E4499AF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0276" l="9904" r="89936">
                        <a14:foregroundMark x1="46326" y1="31205" x2="51278" y2="35994"/>
                        <a14:foregroundMark x1="57508" y1="30044" x2="62460" y2="35269"/>
                        <a14:foregroundMark x1="43770" y1="49202" x2="48243" y2="51814"/>
                        <a14:foregroundMark x1="55911" y1="46444" x2="60064" y2="51814"/>
                        <a14:foregroundMark x1="56709" y1="84761" x2="62620" y2="90276"/>
                        <a14:foregroundMark x1="62620" y1="90276" x2="62780" y2="90276"/>
                        <a14:foregroundMark x1="47604" y1="83890" x2="43610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075" y="813097"/>
            <a:ext cx="596265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D50C28F0-CFE6-3F2D-EE37-B9D2CEDAA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15" y="1084262"/>
            <a:ext cx="5521704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BD7D4F-FBC0-1E66-5192-6115A22677EC}"/>
              </a:ext>
            </a:extLst>
          </p:cNvPr>
          <p:cNvSpPr txBox="1"/>
          <p:nvPr/>
        </p:nvSpPr>
        <p:spPr>
          <a:xfrm>
            <a:off x="3394956" y="4729929"/>
            <a:ext cx="6184474" cy="13620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C183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C183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231251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" y="0"/>
            <a:ext cx="12212674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420100" y="1436480"/>
            <a:ext cx="428625" cy="3143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7282" r="13357" b="20365"/>
          <a:stretch/>
        </p:blipFill>
        <p:spPr>
          <a:xfrm>
            <a:off x="1538514" y="58058"/>
            <a:ext cx="9739086" cy="67781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9885" y="2627072"/>
            <a:ext cx="5936343" cy="31757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Mỗi công việc các em có thể làm, dù nhỏ nhưng cũng góp phần giúp trường, lớp chúng ta đẹp hơn nhiều.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94337" y="1602154"/>
            <a:ext cx="9003323" cy="3477846"/>
            <a:chOff x="1594337" y="1602154"/>
            <a:chExt cx="9003323" cy="3477846"/>
          </a:xfrm>
        </p:grpSpPr>
        <p:sp>
          <p:nvSpPr>
            <p:cNvPr id="9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hờ người thân hỗ trợ chuẩn bị dụng cụ cần thiết để thực hiện kế hoạch giữ gìn trường học xanh, sạch, đẹp.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5757" y="3357634"/>
            <a:ext cx="2258865" cy="3339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0343" y="3417244"/>
            <a:ext cx="2537413" cy="3317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6CB22-0DED-AC0D-5BDF-23BC74318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993" y="393907"/>
            <a:ext cx="5681964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7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866657"/>
              <a:chOff x="1021784" y="2033479"/>
              <a:chExt cx="10458055" cy="1866657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Lập kế hoạch và phân công nhiệm vụ cho từng thành viên để giữ gìn trường học xanh, sạch, đẹp.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55CD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2155CD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A4D225-0B34-44AD-96D9-6FBB5B3259C7}"/>
              </a:ext>
            </a:extLst>
          </p:cNvPr>
          <p:cNvGrpSpPr/>
          <p:nvPr/>
        </p:nvGrpSpPr>
        <p:grpSpPr>
          <a:xfrm>
            <a:off x="866972" y="4161681"/>
            <a:ext cx="10458055" cy="2278789"/>
            <a:chOff x="866972" y="4161681"/>
            <a:chExt cx="10458055" cy="22787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DC9454-C3A6-41AE-9CB5-52807F24EA51}"/>
                </a:ext>
              </a:extLst>
            </p:cNvPr>
            <p:cNvGrpSpPr/>
            <p:nvPr/>
          </p:nvGrpSpPr>
          <p:grpSpPr>
            <a:xfrm>
              <a:off x="866972" y="4573813"/>
              <a:ext cx="10458055" cy="1866657"/>
              <a:chOff x="1021784" y="2033479"/>
              <a:chExt cx="10458055" cy="1866657"/>
            </a:xfrm>
          </p:grpSpPr>
          <p:sp>
            <p:nvSpPr>
              <p:cNvPr id="27" name="Google Shape;125;p2">
                <a:extLst>
                  <a:ext uri="{FF2B5EF4-FFF2-40B4-BE49-F238E27FC236}">
                    <a16:creationId xmlns:a16="http://schemas.microsoft.com/office/drawing/2014/main" id="{4FEC8FE7-154E-4A9D-AD71-28978D8EE0E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89A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28;p2">
                <a:extLst>
                  <a:ext uri="{FF2B5EF4-FFF2-40B4-BE49-F238E27FC236}">
                    <a16:creationId xmlns:a16="http://schemas.microsoft.com/office/drawing/2014/main" id="{3312F893-C8BE-43FE-B35A-0DED01F51201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00B050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75AA7B-74A0-4194-B401-4F9AE6DFF0A6}"/>
                  </a:ext>
                </a:extLst>
              </p:cNvPr>
              <p:cNvSpPr txBox="1"/>
              <p:nvPr/>
            </p:nvSpPr>
            <p:spPr>
              <a:xfrm>
                <a:off x="1760674" y="2634525"/>
                <a:ext cx="94307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dirty="0">
                    <a:solidFill>
                      <a:srgbClr val="0070C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 hiện kế hoạch giữ gìn trường học xanh, sạch, đẹp.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9A97524-30A3-4454-9ADE-85E103CFC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4161681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3D4F9-8438-A171-220D-6A608050A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8304" y="284988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0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E6CE7-1EF8-4AA7-5D70-9BA0AEDBB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682" y="1890754"/>
            <a:ext cx="7139035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133350" y="1943100"/>
            <a:ext cx="7796301" cy="2190750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44546A"/>
                </a:solidFill>
                <a:latin typeface="Calibri" panose="020F0502020204030204"/>
              </a:rPr>
              <a:t>Hoạt động 3: Thực hiện kế hoạch giữ gìn trường học xanh, sạch, đẹp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987720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0F6C33D-7230-4915-ADE3-9F49B57E2D8A}"/>
              </a:ext>
            </a:extLst>
          </p:cNvPr>
          <p:cNvSpPr/>
          <p:nvPr/>
        </p:nvSpPr>
        <p:spPr>
          <a:xfrm>
            <a:off x="2901972" y="1724026"/>
            <a:ext cx="8121535" cy="933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được phân công làm công việc gì?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6BC1B0FC-19F1-F580-A4D0-14A4138632B9}"/>
              </a:ext>
            </a:extLst>
          </p:cNvPr>
          <p:cNvSpPr/>
          <p:nvPr/>
        </p:nvSpPr>
        <p:spPr>
          <a:xfrm>
            <a:off x="3378222" y="2895601"/>
            <a:ext cx="8121535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đã chuẩn bị đủ dụng cụ cho công việc đó chưa?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575FBE84-4A4F-0AC5-8325-C505617FC134}"/>
              </a:ext>
            </a:extLst>
          </p:cNvPr>
          <p:cNvSpPr/>
          <p:nvPr/>
        </p:nvSpPr>
        <p:spPr>
          <a:xfrm>
            <a:off x="4273572" y="4467226"/>
            <a:ext cx="7489803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dk1"/>
                </a:solidFill>
              </a:rPr>
              <a:t>Em có gặp khó khăn và cần hỗ trợ không?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4DD69-8270-2568-1224-A1EACE0B272A}"/>
              </a:ext>
            </a:extLst>
          </p:cNvPr>
          <p:cNvSpPr txBox="1"/>
          <p:nvPr/>
        </p:nvSpPr>
        <p:spPr>
          <a:xfrm>
            <a:off x="1285875" y="333375"/>
            <a:ext cx="9639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Kiểm tra lại những nội dung cần chuẩn bị cho việc thực hiện kế hoạch.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0F6C33D-7230-4915-ADE3-9F49B57E2D8A}"/>
              </a:ext>
            </a:extLst>
          </p:cNvPr>
          <p:cNvSpPr/>
          <p:nvPr/>
        </p:nvSpPr>
        <p:spPr>
          <a:xfrm>
            <a:off x="3990975" y="1724025"/>
            <a:ext cx="7032532" cy="2000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ách quét sân, cách đeo khẩu trang, vẩy nước, thực hiện quét và gom lá từ hai bên vào.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4DD69-8270-2568-1224-A1EACE0B272A}"/>
              </a:ext>
            </a:extLst>
          </p:cNvPr>
          <p:cNvSpPr txBox="1"/>
          <p:nvPr/>
        </p:nvSpPr>
        <p:spPr>
          <a:xfrm>
            <a:off x="1285875" y="333375"/>
            <a:ext cx="9639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thống nhất lại cách làm để thực hiện làm được ngay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9051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511F5-1F30-C211-3D6D-0E732B9F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2" y="2205037"/>
            <a:ext cx="5002889" cy="2871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E5C82-6F03-09CB-8633-CEED8A11E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209799"/>
            <a:ext cx="4990686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438151" y="818660"/>
            <a:ext cx="1121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Hình ảnh 1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AF6B2C9-9119-A515-5473-09DE9BE04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312796" y="2219681"/>
            <a:ext cx="2986784" cy="423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968E1-FE5F-6B68-0851-04E2D4144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2033587"/>
            <a:ext cx="8641764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439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6E095749-A6B8-A3F4-37C9-9DDFF22B34D4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46216FEA-0EE3-29CB-7E2A-582A12A245FD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id="{5E2E0217-CEFB-BF64-5803-8E3A0634235B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6">
              <a:extLst>
                <a:ext uri="{FF2B5EF4-FFF2-40B4-BE49-F238E27FC236}">
                  <a16:creationId xmlns:a16="http://schemas.microsoft.com/office/drawing/2014/main" id="{1A5195C5-7D45-B1A1-4206-806A89CD3A8D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1F34502B-AD7C-29D7-3BDF-8CC552D1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70A4D-BF62-7D3D-1CB0-ADF9D3132629}"/>
              </a:ext>
            </a:extLst>
          </p:cNvPr>
          <p:cNvSpPr/>
          <p:nvPr/>
        </p:nvSpPr>
        <p:spPr>
          <a:xfrm>
            <a:off x="2085975" y="1893793"/>
            <a:ext cx="80962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cảm xúc của mình sau khi tham gia hoạt động giữ gìn trường lớp xanh, sạch, đẹp.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647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146971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333500" y="1666397"/>
            <a:ext cx="81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các em, chúng ta có thể duy trì hoạt động này thường xuyên không? </a:t>
            </a:r>
            <a:endParaRPr kumimoji="0" lang="vi-VN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Premium Vector | Happy cute little kid boy and girl sweeping floor">
            <a:extLst>
              <a:ext uri="{FF2B5EF4-FFF2-40B4-BE49-F238E27FC236}">
                <a16:creationId xmlns:a16="http://schemas.microsoft.com/office/drawing/2014/main" id="{E323702A-E54D-B4FF-1C22-EBC764A8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9821" l="9585" r="89617">
                        <a14:foregroundMark x1="17093" y1="11828" x2="23962" y2="39247"/>
                        <a14:foregroundMark x1="23962" y1="39247" x2="24121" y2="39606"/>
                        <a14:foregroundMark x1="27636" y1="36738" x2="26677" y2="53405"/>
                        <a14:foregroundMark x1="16773" y1="22401" x2="32268" y2="25627"/>
                        <a14:foregroundMark x1="35463" y1="20968" x2="30192" y2="21326"/>
                        <a14:foregroundMark x1="33067" y1="20968" x2="35144" y2="28853"/>
                        <a14:foregroundMark x1="66613" y1="23656" x2="81789" y2="27240"/>
                        <a14:foregroundMark x1="69010" y1="25627" x2="66134" y2="27957"/>
                        <a14:foregroundMark x1="69329" y1="86738" x2="69329" y2="86738"/>
                        <a14:foregroundMark x1="64377" y1="96237" x2="64377" y2="96237"/>
                        <a14:foregroundMark x1="55591" y1="89068" x2="55591" y2="89068"/>
                        <a14:foregroundMark x1="50958" y1="86738" x2="55911" y2="92652"/>
                        <a14:foregroundMark x1="47764" y1="88172" x2="48562" y2="92294"/>
                        <a14:foregroundMark x1="43930" y1="86201" x2="49201" y2="98208"/>
                        <a14:foregroundMark x1="47764" y1="88172" x2="57348" y2="94265"/>
                        <a14:foregroundMark x1="55911" y1="87814" x2="61981" y2="98925"/>
                        <a14:foregroundMark x1="42492" y1="88172" x2="48562" y2="98925"/>
                        <a14:foregroundMark x1="42173" y1="98566" x2="57668" y2="99821"/>
                        <a14:foregroundMark x1="51757" y1="97670" x2="58786" y2="98208"/>
                        <a14:foregroundMark x1="53514" y1="74014" x2="53514" y2="74014"/>
                        <a14:foregroundMark x1="40415" y1="75627" x2="40415" y2="75627"/>
                        <a14:foregroundMark x1="40735" y1="72760" x2="44728" y2="79570"/>
                        <a14:foregroundMark x1="40735" y1="63620" x2="45367" y2="81183"/>
                        <a14:foregroundMark x1="22045" y1="43548" x2="24331" y2="60473"/>
                        <a14:foregroundMark x1="17093" y1="77957" x2="17093" y2="77957"/>
                        <a14:backgroundMark x1="25559" y1="64516" x2="25559" y2="64516"/>
                        <a14:backgroundMark x1="25879" y1="64875" x2="26677" y2="68100"/>
                        <a14:backgroundMark x1="25240" y1="62903" x2="25559" y2="67204"/>
                        <a14:backgroundMark x1="24601" y1="62186" x2="24601" y2="62186"/>
                        <a14:backgroundMark x1="24920" y1="60573" x2="24601" y2="6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111" y="3190480"/>
            <a:ext cx="3892889" cy="347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A64C2C-88A0-AEED-D850-9BBE426222B4}"/>
              </a:ext>
            </a:extLst>
          </p:cNvPr>
          <p:cNvSpPr/>
          <p:nvPr/>
        </p:nvSpPr>
        <p:spPr>
          <a:xfrm>
            <a:off x="209550" y="3873808"/>
            <a:ext cx="8390323" cy="146971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9814C-073C-2261-3C0F-A52ABC493A9A}"/>
              </a:ext>
            </a:extLst>
          </p:cNvPr>
          <p:cNvSpPr txBox="1"/>
          <p:nvPr/>
        </p:nvSpPr>
        <p:spPr>
          <a:xfrm>
            <a:off x="381000" y="3933347"/>
            <a:ext cx="814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thực hiện hoạt động ngày bao nhiêu lần trong một năm học?</a:t>
            </a:r>
            <a:endParaRPr kumimoji="0" lang="vi-VN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id="{36EEF541-5F44-2955-B4D4-E72789AF76AC}"/>
              </a:ext>
            </a:extLst>
          </p:cNvPr>
          <p:cNvSpPr txBox="1"/>
          <p:nvPr/>
        </p:nvSpPr>
        <p:spPr>
          <a:xfrm>
            <a:off x="1819686" y="1800716"/>
            <a:ext cx="9350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 nhà cùng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 nghĩ và thảo luận với người thân vê những việc cần làm để giữ gìn trường lớp xanh, sạch, đẹp.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thực hiện những công việc mà mình có thể làm được để giữ gìn trường lớp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3310ED-60E9-C68C-D199-1CEB17710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27572" y="1718065"/>
            <a:ext cx="919996" cy="919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F111E-48B6-CAD5-E6B8-641B104F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53" y="735660"/>
            <a:ext cx="396274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ED8AB9-F483-D1BD-A2CB-6C993650A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66" y="1037411"/>
            <a:ext cx="10504318" cy="1182727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B8497590-096A-5DB5-EF99-81ED999BF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537" y="2578583"/>
            <a:ext cx="2242380" cy="35859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82EFB8-980F-CAD6-FD49-8FAFE2FF1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224" y="2590349"/>
            <a:ext cx="2420736" cy="35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3C9F8B0-D35F-FBAD-34EC-EFCCA7F3C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8054209" y="2911759"/>
            <a:ext cx="4152851" cy="412296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D9FDF1C-3683-3D24-076B-93913F0055B2}"/>
              </a:ext>
            </a:extLst>
          </p:cNvPr>
          <p:cNvSpPr/>
          <p:nvPr/>
        </p:nvSpPr>
        <p:spPr>
          <a:xfrm>
            <a:off x="650727" y="742950"/>
            <a:ext cx="7264548" cy="3695700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Hộp Văn bản 21">
            <a:extLst>
              <a:ext uri="{FF2B5EF4-FFF2-40B4-BE49-F238E27FC236}">
                <a16:creationId xmlns:a16="http://schemas.microsoft.com/office/drawing/2014/main" id="{6A4C021E-68F1-14D4-83C8-EDD80075ABCC}"/>
              </a:ext>
            </a:extLst>
          </p:cNvPr>
          <p:cNvSpPr txBox="1"/>
          <p:nvPr/>
        </p:nvSpPr>
        <p:spPr>
          <a:xfrm>
            <a:off x="912611" y="1090648"/>
            <a:ext cx="70026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ỗi nhóm suy nghĩ và tự nhận mình là một sự vật, không gian của trường.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VD: Chúng tớ sẽ là những thân cây cổ thụ trên sân trường/ ghế đá/ chậu hoa/ cái trống/ cánh cổng trường/bảng tin của trường/bức tường/ mặt sân trường/ thư viện/ bàn ghế trong lớp học/ giá để giày dép/..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C6953-148B-39ED-9060-20B3768AC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356" y="1159696"/>
            <a:ext cx="5114987" cy="1566808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4E0FE153-BC7E-F66B-8DBA-B858F3812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949"/>
            <a:ext cx="3640461" cy="3640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B8A63C-4B8B-393D-1A41-F692F09330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01" y="4530048"/>
            <a:ext cx="1658374" cy="2102156"/>
          </a:xfrm>
          <a:prstGeom prst="rect">
            <a:avLst/>
          </a:prstGeom>
        </p:spPr>
      </p:pic>
      <p:pic>
        <p:nvPicPr>
          <p:cNvPr id="13" name="Picture 12" descr="A drawing of a bench&#10;&#10;Description automatically generated">
            <a:extLst>
              <a:ext uri="{FF2B5EF4-FFF2-40B4-BE49-F238E27FC236}">
                <a16:creationId xmlns:a16="http://schemas.microsoft.com/office/drawing/2014/main" id="{D3B17BDB-CFB9-EAC5-03A2-D65566455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4038599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3C9F8B0-D35F-FBAD-34EC-EFCCA7F3C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8054209" y="2911759"/>
            <a:ext cx="4152851" cy="4122965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5D9FDF1C-3683-3D24-076B-93913F0055B2}"/>
              </a:ext>
            </a:extLst>
          </p:cNvPr>
          <p:cNvSpPr/>
          <p:nvPr/>
        </p:nvSpPr>
        <p:spPr>
          <a:xfrm>
            <a:off x="507852" y="352425"/>
            <a:ext cx="7264548" cy="193357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ộp Văn bản 21">
            <a:extLst>
              <a:ext uri="{FF2B5EF4-FFF2-40B4-BE49-F238E27FC236}">
                <a16:creationId xmlns:a16="http://schemas.microsoft.com/office/drawing/2014/main" id="{6A4C021E-68F1-14D4-83C8-EDD80075ABCC}"/>
              </a:ext>
            </a:extLst>
          </p:cNvPr>
          <p:cNvSpPr txBox="1"/>
          <p:nvPr/>
        </p:nvSpPr>
        <p:spPr>
          <a:xfrm>
            <a:off x="760211" y="395323"/>
            <a:ext cx="7002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 lượt hoá thân vào các sự vật, không gian ấy để nêu lên mong muốn của mình, bắt đầu bằng câu: “Chúng tôi là..., chúng tôi muốn.....</a:t>
            </a:r>
          </a:p>
          <a:p>
            <a:pPr lvl="0"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 dụ: 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oá thân thành chiếc ghế đá và nói: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C6953-148B-39ED-9060-20B3768AC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356" y="1159696"/>
            <a:ext cx="5114987" cy="1566808"/>
          </a:xfrm>
          <a:prstGeom prst="rect">
            <a:avLst/>
          </a:prstGeom>
        </p:spPr>
      </p:pic>
      <p:pic>
        <p:nvPicPr>
          <p:cNvPr id="13" name="Picture 12" descr="A drawing of a bench&#10;&#10;Description automatically generated">
            <a:extLst>
              <a:ext uri="{FF2B5EF4-FFF2-40B4-BE49-F238E27FC236}">
                <a16:creationId xmlns:a16="http://schemas.microsoft.com/office/drawing/2014/main" id="{D3B17BDB-CFB9-EAC5-03A2-D65566455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4057649"/>
            <a:ext cx="3305175" cy="33051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67D7AEF1-A320-9BD3-0BC1-098A858DBA13}"/>
              </a:ext>
            </a:extLst>
          </p:cNvPr>
          <p:cNvSpPr/>
          <p:nvPr/>
        </p:nvSpPr>
        <p:spPr>
          <a:xfrm>
            <a:off x="1266825" y="2409825"/>
            <a:ext cx="6715125" cy="1990725"/>
          </a:xfrm>
          <a:prstGeom prst="wedgeEllipseCallout">
            <a:avLst>
              <a:gd name="adj1" fmla="val -42936"/>
              <a:gd name="adj2" fmla="val 72445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Chúng tôi là những chiếc ghế đá trên sân trường. Chúng tôi muốn mình luôn được sạch sẽ và không bị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 dính kẹo cao su lên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50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63AE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KHÁM PHÁ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63AE3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1111545" y="3195163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1637D4-D568-1406-2C2C-7B096D2129C3}"/>
              </a:ext>
            </a:extLst>
          </p:cNvPr>
          <p:cNvSpPr/>
          <p:nvPr/>
        </p:nvSpPr>
        <p:spPr>
          <a:xfrm>
            <a:off x="1162050" y="1606858"/>
            <a:ext cx="8390323" cy="3317567"/>
          </a:xfrm>
          <a:prstGeom prst="roundRect">
            <a:avLst/>
          </a:prstGeom>
          <a:solidFill>
            <a:srgbClr val="CCFFCC"/>
          </a:solidFill>
          <a:ln w="130175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BED47-48B5-DE2F-42D0-863AC77E5B45}"/>
              </a:ext>
            </a:extLst>
          </p:cNvPr>
          <p:cNvSpPr txBox="1"/>
          <p:nvPr/>
        </p:nvSpPr>
        <p:spPr>
          <a:xfrm>
            <a:off x="1647825" y="2171222"/>
            <a:ext cx="76911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n w="22225">
                  <a:noFill/>
                  <a:prstDash val="solid"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Những việc cần thực hiện để giữ gìn trường học xanh, sạch, đẹp.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099CA-0003-EBDB-5EBA-1FAB88802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4299943"/>
            <a:ext cx="4935771" cy="24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45837" y="15648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91480" y="303394"/>
            <a:ext cx="1098317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ùng thảo luận theo tổ những việc cần thực hiện để giữ gìn trường học xanh, sạch, đẹp theo gợi 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-116252" y="4919509"/>
            <a:ext cx="4096086" cy="19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B2E68F-0C86-BC26-FD55-45DA6F96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057400"/>
            <a:ext cx="2667000" cy="1646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E4516-E5C0-1069-F4CA-8F6E3F9C3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824" y="2019299"/>
            <a:ext cx="2413635" cy="172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019B8-64F6-CF44-68C6-2F38FB550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387" y="2052637"/>
            <a:ext cx="2423222" cy="1643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2ED0F3-6ABC-D260-DFAA-C854562F3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1224" y="2047874"/>
            <a:ext cx="204025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214</TotalTime>
  <Words>810</Words>
  <Application>Microsoft Office PowerPoint</Application>
  <PresentationFormat>Widescreen</PresentationFormat>
  <Paragraphs>74</Paragraphs>
  <Slides>37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等线</vt:lpstr>
      <vt:lpstr>Arial</vt:lpstr>
      <vt:lpstr>Calibri</vt:lpstr>
      <vt:lpstr>Calibri (Body)</vt:lpstr>
      <vt:lpstr>Calibri Light</vt:lpstr>
      <vt:lpstr>Cambria</vt:lpstr>
      <vt:lpstr>Tahoma</vt:lpstr>
      <vt:lpstr>Times New Roman</vt:lpstr>
      <vt:lpstr>2_Office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39</cp:revision>
  <dcterms:created xsi:type="dcterms:W3CDTF">2023-09-04T09:06:13Z</dcterms:created>
  <dcterms:modified xsi:type="dcterms:W3CDTF">2023-10-15T02:58:17Z</dcterms:modified>
  <cp:category>9Slide.vn</cp:category>
</cp:coreProperties>
</file>